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2"/>
  </p:notesMasterIdLst>
  <p:sldIdLst>
    <p:sldId id="630" r:id="rId2"/>
    <p:sldId id="256" r:id="rId3"/>
    <p:sldId id="604" r:id="rId4"/>
    <p:sldId id="315" r:id="rId5"/>
    <p:sldId id="542" r:id="rId6"/>
    <p:sldId id="554" r:id="rId7"/>
    <p:sldId id="372" r:id="rId8"/>
    <p:sldId id="373" r:id="rId9"/>
    <p:sldId id="375" r:id="rId10"/>
    <p:sldId id="376" r:id="rId11"/>
    <p:sldId id="377" r:id="rId12"/>
    <p:sldId id="434" r:id="rId13"/>
    <p:sldId id="447" r:id="rId14"/>
    <p:sldId id="549" r:id="rId15"/>
    <p:sldId id="556" r:id="rId16"/>
    <p:sldId id="553" r:id="rId17"/>
    <p:sldId id="555" r:id="rId18"/>
    <p:sldId id="560" r:id="rId19"/>
    <p:sldId id="559" r:id="rId20"/>
    <p:sldId id="558" r:id="rId21"/>
    <p:sldId id="567" r:id="rId22"/>
    <p:sldId id="569" r:id="rId23"/>
    <p:sldId id="576" r:id="rId24"/>
    <p:sldId id="588" r:id="rId25"/>
    <p:sldId id="591" r:id="rId26"/>
    <p:sldId id="608" r:id="rId27"/>
    <p:sldId id="585" r:id="rId28"/>
    <p:sldId id="596" r:id="rId29"/>
    <p:sldId id="593" r:id="rId30"/>
    <p:sldId id="611" r:id="rId31"/>
    <p:sldId id="615" r:id="rId32"/>
    <p:sldId id="616" r:id="rId33"/>
    <p:sldId id="620" r:id="rId34"/>
    <p:sldId id="631" r:id="rId35"/>
    <p:sldId id="632" r:id="rId36"/>
    <p:sldId id="607" r:id="rId37"/>
    <p:sldId id="625" r:id="rId38"/>
    <p:sldId id="635" r:id="rId39"/>
    <p:sldId id="628" r:id="rId40"/>
    <p:sldId id="627" r:id="rId41"/>
    <p:sldId id="617" r:id="rId42"/>
    <p:sldId id="642" r:id="rId43"/>
    <p:sldId id="644" r:id="rId44"/>
    <p:sldId id="643" r:id="rId45"/>
    <p:sldId id="638" r:id="rId46"/>
    <p:sldId id="637" r:id="rId47"/>
    <p:sldId id="645" r:id="rId48"/>
    <p:sldId id="646" r:id="rId49"/>
    <p:sldId id="370" r:id="rId50"/>
    <p:sldId id="272" r:id="rId51"/>
    <p:sldId id="300" r:id="rId52"/>
    <p:sldId id="605" r:id="rId53"/>
    <p:sldId id="636" r:id="rId54"/>
    <p:sldId id="262" r:id="rId55"/>
    <p:sldId id="259" r:id="rId56"/>
    <p:sldId id="258" r:id="rId57"/>
    <p:sldId id="260" r:id="rId58"/>
    <p:sldId id="639" r:id="rId59"/>
    <p:sldId id="640" r:id="rId60"/>
    <p:sldId id="641" r:id="rId6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D040DF-EE9A-45DA-B3EA-6692BEE512FF}" v="1" dt="2025-06-11T07:17:22.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29" autoAdjust="0"/>
    <p:restoredTop sz="94291" autoAdjust="0"/>
  </p:normalViewPr>
  <p:slideViewPr>
    <p:cSldViewPr>
      <p:cViewPr varScale="1">
        <p:scale>
          <a:sx n="115" d="100"/>
          <a:sy n="115" d="100"/>
        </p:scale>
        <p:origin x="706" y="6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5" d="100"/>
          <a:sy n="55" d="100"/>
        </p:scale>
        <p:origin x="-2856" y="-10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Nugent" userId="d7c147f5a9abafdc" providerId="LiveId" clId="{52D040DF-EE9A-45DA-B3EA-6692BEE512FF}"/>
    <pc:docChg chg="modNotesMaster">
      <pc:chgData name="Michael Nugent" userId="d7c147f5a9abafdc" providerId="LiveId" clId="{52D040DF-EE9A-45DA-B3EA-6692BEE512FF}" dt="2025-06-11T07:17:22.924"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AU"/>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1BCB61F-11D0-45EB-B37F-3FA0BFF130DE}" type="datetimeFigureOut">
              <a:rPr lang="en-AU" smtClean="0"/>
              <a:pPr/>
              <a:t>11/06/2025</a:t>
            </a:fld>
            <a:endParaRPr lang="en-AU"/>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AU"/>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AU"/>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496A2B3B-E738-434C-A8E7-D79EC177BE88}" type="slidenum">
              <a:rPr lang="en-AU" smtClean="0"/>
              <a:pPr/>
              <a:t>‹#›</a:t>
            </a:fld>
            <a:endParaRPr lang="en-AU"/>
          </a:p>
        </p:txBody>
      </p:sp>
    </p:spTree>
    <p:extLst>
      <p:ext uri="{BB962C8B-B14F-4D97-AF65-F5344CB8AC3E}">
        <p14:creationId xmlns:p14="http://schemas.microsoft.com/office/powerpoint/2010/main" val="2281040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300" dirty="0"/>
              <a:t>- Between August 2018 &amp; January 2020 over 100,000 m</a:t>
            </a:r>
            <a:r>
              <a:rPr lang="en-AU" sz="1300" baseline="30000" dirty="0"/>
              <a:t>3 </a:t>
            </a:r>
            <a:r>
              <a:rPr lang="en-AU" sz="1300" dirty="0"/>
              <a:t>of sediment was lost from the surf beach. </a:t>
            </a:r>
          </a:p>
          <a:p>
            <a:r>
              <a:rPr lang="en-AU" sz="1300" dirty="0">
                <a:latin typeface="Calibri" panose="020F0502020204030204" pitchFamily="34" charset="0"/>
                <a:ea typeface="Calibri" panose="020F0502020204030204" pitchFamily="34" charset="0"/>
                <a:cs typeface="Times New Roman" panose="02020603050405020304" pitchFamily="18" charset="0"/>
              </a:rPr>
              <a:t>- The vegetated dunes behind the beach receded 9 - 20 metres between the Surf Life Saving Club and the Ozone Street access track. The level of the beach dropped by up to 1 metre. </a:t>
            </a:r>
          </a:p>
          <a:p>
            <a:r>
              <a:rPr lang="en-AU" sz="1300" dirty="0">
                <a:latin typeface="Calibri" panose="020F0502020204030204" pitchFamily="34" charset="0"/>
                <a:ea typeface="Calibri" panose="020F0502020204030204" pitchFamily="34" charset="0"/>
                <a:cs typeface="Times New Roman" panose="02020603050405020304" pitchFamily="18" charset="0"/>
              </a:rPr>
              <a:t>- These changes are in addition to the average 40 metres of coastline recession that occurred between 2013 and 2018. </a:t>
            </a:r>
          </a:p>
          <a:p>
            <a:pPr marL="181240" indent="-181240">
              <a:buFontTx/>
              <a:buChar char="-"/>
            </a:pPr>
            <a:r>
              <a:rPr lang="en-AU" sz="1300" dirty="0">
                <a:latin typeface="Calibri" panose="020F0502020204030204" pitchFamily="34" charset="0"/>
                <a:ea typeface="Calibri" panose="020F0502020204030204" pitchFamily="34" charset="0"/>
                <a:cs typeface="Times New Roman" panose="02020603050405020304" pitchFamily="18" charset="0"/>
              </a:rPr>
              <a:t>At the Wreck Creek end another </a:t>
            </a:r>
            <a:r>
              <a:rPr lang="en-AU" sz="1500" dirty="0">
                <a:latin typeface="Calibri" panose="020F0502020204030204" pitchFamily="34" charset="0"/>
                <a:ea typeface="Calibri" panose="020F0502020204030204" pitchFamily="34" charset="0"/>
              </a:rPr>
              <a:t>8 </a:t>
            </a:r>
            <a:r>
              <a:rPr lang="en-AU" sz="1300" dirty="0">
                <a:latin typeface="Calibri" panose="020F0502020204030204" pitchFamily="34" charset="0"/>
                <a:ea typeface="Calibri" panose="020F0502020204030204" pitchFamily="34" charset="0"/>
              </a:rPr>
              <a:t>metres of beach was  since February 2020, including 4 metres since June 2020.</a:t>
            </a:r>
          </a:p>
          <a:p>
            <a:pPr marL="181240" indent="-181240">
              <a:buFontTx/>
              <a:buChar char="-"/>
            </a:pPr>
            <a:r>
              <a:rPr lang="en-US" dirty="0"/>
              <a:t>CAPE TO CAPE  importing around 100,000 m3 of sand to Flat Rocks and another 100,000 to 200,000m3 to the main Surf Beach. These volumes have been determined to achieve protection of the remaining dunes through to 2040, </a:t>
            </a:r>
            <a:endParaRPr lang="en-AU" sz="1300" dirty="0"/>
          </a:p>
          <a:p>
            <a:endParaRPr lang="en-AU" dirty="0"/>
          </a:p>
        </p:txBody>
      </p:sp>
      <p:sp>
        <p:nvSpPr>
          <p:cNvPr id="4" name="Slide Number Placeholder 3"/>
          <p:cNvSpPr>
            <a:spLocks noGrp="1"/>
          </p:cNvSpPr>
          <p:nvPr>
            <p:ph type="sldNum" sz="quarter" idx="5"/>
          </p:nvPr>
        </p:nvSpPr>
        <p:spPr/>
        <p:txBody>
          <a:bodyPr/>
          <a:lstStyle/>
          <a:p>
            <a:fld id="{496A2B3B-E738-434C-A8E7-D79EC177BE88}" type="slidenum">
              <a:rPr lang="en-AU" smtClean="0"/>
              <a:pPr/>
              <a:t>3</a:t>
            </a:fld>
            <a:endParaRPr lang="en-AU"/>
          </a:p>
        </p:txBody>
      </p:sp>
    </p:spTree>
    <p:extLst>
      <p:ext uri="{BB962C8B-B14F-4D97-AF65-F5344CB8AC3E}">
        <p14:creationId xmlns:p14="http://schemas.microsoft.com/office/powerpoint/2010/main" val="4209096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 this day a tractor was brought in to drag the tower back from the edge. Note how easily erosion will occur on the face of these dunes during a storm/high tide</a:t>
            </a:r>
          </a:p>
        </p:txBody>
      </p:sp>
      <p:sp>
        <p:nvSpPr>
          <p:cNvPr id="4" name="Slide Number Placeholder 3"/>
          <p:cNvSpPr>
            <a:spLocks noGrp="1"/>
          </p:cNvSpPr>
          <p:nvPr>
            <p:ph type="sldNum" sz="quarter" idx="5"/>
          </p:nvPr>
        </p:nvSpPr>
        <p:spPr/>
        <p:txBody>
          <a:bodyPr/>
          <a:lstStyle/>
          <a:p>
            <a:fld id="{496A2B3B-E738-434C-A8E7-D79EC177BE88}" type="slidenum">
              <a:rPr lang="en-AU" smtClean="0"/>
              <a:pPr/>
              <a:t>12</a:t>
            </a:fld>
            <a:endParaRPr lang="en-AU"/>
          </a:p>
        </p:txBody>
      </p:sp>
    </p:spTree>
    <p:extLst>
      <p:ext uri="{BB962C8B-B14F-4D97-AF65-F5344CB8AC3E}">
        <p14:creationId xmlns:p14="http://schemas.microsoft.com/office/powerpoint/2010/main" val="417056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6A2B3B-E738-434C-A8E7-D79EC177BE88}" type="slidenum">
              <a:rPr lang="en-AU" smtClean="0"/>
              <a:pPr/>
              <a:t>13</a:t>
            </a:fld>
            <a:endParaRPr lang="en-AU"/>
          </a:p>
        </p:txBody>
      </p:sp>
    </p:spTree>
    <p:extLst>
      <p:ext uri="{BB962C8B-B14F-4D97-AF65-F5344CB8AC3E}">
        <p14:creationId xmlns:p14="http://schemas.microsoft.com/office/powerpoint/2010/main" val="2654850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tower was moved further west where it spent the summer of 2018</a:t>
            </a:r>
          </a:p>
        </p:txBody>
      </p:sp>
      <p:sp>
        <p:nvSpPr>
          <p:cNvPr id="4" name="Slide Number Placeholder 3"/>
          <p:cNvSpPr>
            <a:spLocks noGrp="1"/>
          </p:cNvSpPr>
          <p:nvPr>
            <p:ph type="sldNum" sz="quarter" idx="5"/>
          </p:nvPr>
        </p:nvSpPr>
        <p:spPr/>
        <p:txBody>
          <a:bodyPr/>
          <a:lstStyle/>
          <a:p>
            <a:fld id="{496A2B3B-E738-434C-A8E7-D79EC177BE88}" type="slidenum">
              <a:rPr lang="en-AU" smtClean="0"/>
              <a:pPr/>
              <a:t>14</a:t>
            </a:fld>
            <a:endParaRPr lang="en-AU"/>
          </a:p>
        </p:txBody>
      </p:sp>
    </p:spTree>
    <p:extLst>
      <p:ext uri="{BB962C8B-B14F-4D97-AF65-F5344CB8AC3E}">
        <p14:creationId xmlns:p14="http://schemas.microsoft.com/office/powerpoint/2010/main" val="3582896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tower was dismantled shortly after this</a:t>
            </a:r>
          </a:p>
        </p:txBody>
      </p:sp>
      <p:sp>
        <p:nvSpPr>
          <p:cNvPr id="4" name="Slide Number Placeholder 3"/>
          <p:cNvSpPr>
            <a:spLocks noGrp="1"/>
          </p:cNvSpPr>
          <p:nvPr>
            <p:ph type="sldNum" sz="quarter" idx="5"/>
          </p:nvPr>
        </p:nvSpPr>
        <p:spPr/>
        <p:txBody>
          <a:bodyPr/>
          <a:lstStyle/>
          <a:p>
            <a:fld id="{496A2B3B-E738-434C-A8E7-D79EC177BE88}" type="slidenum">
              <a:rPr lang="en-AU" smtClean="0"/>
              <a:pPr/>
              <a:t>15</a:t>
            </a:fld>
            <a:endParaRPr lang="en-AU"/>
          </a:p>
        </p:txBody>
      </p:sp>
    </p:spTree>
    <p:extLst>
      <p:ext uri="{BB962C8B-B14F-4D97-AF65-F5344CB8AC3E}">
        <p14:creationId xmlns:p14="http://schemas.microsoft.com/office/powerpoint/2010/main" val="2563479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AU" dirty="0"/>
              <a:t>Two lots of wet sand fences were constructed – one set adjacent to the SLSC and the second at the Bunurong Road corner. The idea was modelled on fencing at Port Fairy. The fences are like picket fences, pickets joined with wire. Waves would was through the fencing and would be slowed down, sand would be trapped on the landward side and build up the adjacent sand dunes. </a:t>
            </a:r>
          </a:p>
          <a:p>
            <a:endParaRPr lang="en-AU" dirty="0"/>
          </a:p>
        </p:txBody>
      </p:sp>
      <p:sp>
        <p:nvSpPr>
          <p:cNvPr id="4" name="Slide Number Placeholder 3"/>
          <p:cNvSpPr>
            <a:spLocks noGrp="1"/>
          </p:cNvSpPr>
          <p:nvPr>
            <p:ph type="sldNum" sz="quarter" idx="5"/>
          </p:nvPr>
        </p:nvSpPr>
        <p:spPr/>
        <p:txBody>
          <a:bodyPr/>
          <a:lstStyle/>
          <a:p>
            <a:fld id="{496A2B3B-E738-434C-A8E7-D79EC177BE88}" type="slidenum">
              <a:rPr lang="en-AU" smtClean="0"/>
              <a:pPr/>
              <a:t>16</a:t>
            </a:fld>
            <a:endParaRPr lang="en-AU"/>
          </a:p>
        </p:txBody>
      </p:sp>
    </p:spTree>
    <p:extLst>
      <p:ext uri="{BB962C8B-B14F-4D97-AF65-F5344CB8AC3E}">
        <p14:creationId xmlns:p14="http://schemas.microsoft.com/office/powerpoint/2010/main" val="283946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AU" dirty="0"/>
              <a:t>There were two problems – longshore drift meant that waves were washing along the beach from west to east, in behind the fences, scouring out sand from the dunes. Secondly they were not strong enough &amp; began to fail at the Bunurong Road corner within a month of construction. </a:t>
            </a:r>
          </a:p>
          <a:p>
            <a:endParaRPr lang="en-AU" dirty="0"/>
          </a:p>
        </p:txBody>
      </p:sp>
      <p:sp>
        <p:nvSpPr>
          <p:cNvPr id="4" name="Slide Number Placeholder 3"/>
          <p:cNvSpPr>
            <a:spLocks noGrp="1"/>
          </p:cNvSpPr>
          <p:nvPr>
            <p:ph type="sldNum" sz="quarter" idx="5"/>
          </p:nvPr>
        </p:nvSpPr>
        <p:spPr/>
        <p:txBody>
          <a:bodyPr/>
          <a:lstStyle/>
          <a:p>
            <a:fld id="{496A2B3B-E738-434C-A8E7-D79EC177BE88}" type="slidenum">
              <a:rPr lang="en-AU" smtClean="0"/>
              <a:pPr/>
              <a:t>18</a:t>
            </a:fld>
            <a:endParaRPr lang="en-AU"/>
          </a:p>
        </p:txBody>
      </p:sp>
    </p:spTree>
    <p:extLst>
      <p:ext uri="{BB962C8B-B14F-4D97-AF65-F5344CB8AC3E}">
        <p14:creationId xmlns:p14="http://schemas.microsoft.com/office/powerpoint/2010/main" val="2095246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AU" dirty="0"/>
              <a:t>Tonnes of sand was transported from Point Norman back along the surf beach and placed adjacent to the SLSC  and Bunurong Road</a:t>
            </a:r>
          </a:p>
          <a:p>
            <a:endParaRPr lang="en-AU" dirty="0"/>
          </a:p>
        </p:txBody>
      </p:sp>
      <p:sp>
        <p:nvSpPr>
          <p:cNvPr id="4" name="Slide Number Placeholder 3"/>
          <p:cNvSpPr>
            <a:spLocks noGrp="1"/>
          </p:cNvSpPr>
          <p:nvPr>
            <p:ph type="sldNum" sz="quarter" idx="5"/>
          </p:nvPr>
        </p:nvSpPr>
        <p:spPr/>
        <p:txBody>
          <a:bodyPr/>
          <a:lstStyle/>
          <a:p>
            <a:fld id="{496A2B3B-E738-434C-A8E7-D79EC177BE88}" type="slidenum">
              <a:rPr lang="en-AU" smtClean="0"/>
              <a:pPr/>
              <a:t>19</a:t>
            </a:fld>
            <a:endParaRPr lang="en-AU"/>
          </a:p>
        </p:txBody>
      </p:sp>
    </p:spTree>
    <p:extLst>
      <p:ext uri="{BB962C8B-B14F-4D97-AF65-F5344CB8AC3E}">
        <p14:creationId xmlns:p14="http://schemas.microsoft.com/office/powerpoint/2010/main" val="3868648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AU" dirty="0"/>
              <a:t>Bunurong Road corner wet sand fence began to fail one month after installation</a:t>
            </a:r>
          </a:p>
          <a:p>
            <a:endParaRPr lang="en-AU" dirty="0"/>
          </a:p>
        </p:txBody>
      </p:sp>
      <p:sp>
        <p:nvSpPr>
          <p:cNvPr id="4" name="Slide Number Placeholder 3"/>
          <p:cNvSpPr>
            <a:spLocks noGrp="1"/>
          </p:cNvSpPr>
          <p:nvPr>
            <p:ph type="sldNum" sz="quarter" idx="5"/>
          </p:nvPr>
        </p:nvSpPr>
        <p:spPr/>
        <p:txBody>
          <a:bodyPr/>
          <a:lstStyle/>
          <a:p>
            <a:fld id="{496A2B3B-E738-434C-A8E7-D79EC177BE88}" type="slidenum">
              <a:rPr lang="en-AU" smtClean="0"/>
              <a:pPr/>
              <a:t>27</a:t>
            </a:fld>
            <a:endParaRPr lang="en-AU"/>
          </a:p>
        </p:txBody>
      </p:sp>
    </p:spTree>
    <p:extLst>
      <p:ext uri="{BB962C8B-B14F-4D97-AF65-F5344CB8AC3E}">
        <p14:creationId xmlns:p14="http://schemas.microsoft.com/office/powerpoint/2010/main" val="2956871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AU" dirty="0"/>
              <a:t>7,000 tonnes of rock now in place. Rocks and sand bags both installed on an angle sloping away from the beach, so that waves will run up rather than crashing into them &amp; dragging sand away. This is a key problem of rock walls. Waves crash into the hard surface &amp; drag sand away. So the road/ buildings are protected but the beach is lost. A second significant problem is at the ends of each of these structures. You will see accelerated erosion at the ends. What to do about this…. The most active erosion during 2021 has been along Wreck Creek next to the rock wall at the Bunurong Road corner, and at the Rotary Park near the boat ramp – next to a rock wall.</a:t>
            </a:r>
          </a:p>
          <a:p>
            <a:endParaRPr lang="en-AU" dirty="0"/>
          </a:p>
        </p:txBody>
      </p:sp>
      <p:sp>
        <p:nvSpPr>
          <p:cNvPr id="4" name="Slide Number Placeholder 3"/>
          <p:cNvSpPr>
            <a:spLocks noGrp="1"/>
          </p:cNvSpPr>
          <p:nvPr>
            <p:ph type="sldNum" sz="quarter" idx="5"/>
          </p:nvPr>
        </p:nvSpPr>
        <p:spPr/>
        <p:txBody>
          <a:bodyPr/>
          <a:lstStyle/>
          <a:p>
            <a:fld id="{496A2B3B-E738-434C-A8E7-D79EC177BE88}" type="slidenum">
              <a:rPr lang="en-AU" smtClean="0"/>
              <a:pPr/>
              <a:t>28</a:t>
            </a:fld>
            <a:endParaRPr lang="en-AU"/>
          </a:p>
        </p:txBody>
      </p:sp>
    </p:spTree>
    <p:extLst>
      <p:ext uri="{BB962C8B-B14F-4D97-AF65-F5344CB8AC3E}">
        <p14:creationId xmlns:p14="http://schemas.microsoft.com/office/powerpoint/2010/main" val="2266806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Eastern end of surf beach rock wall. One branch of Wreck Creek runs parallel to shoreline flowing east and is now just a few metres from being inundated by waves. </a:t>
            </a:r>
          </a:p>
        </p:txBody>
      </p:sp>
      <p:sp>
        <p:nvSpPr>
          <p:cNvPr id="4" name="Slide Number Placeholder 3"/>
          <p:cNvSpPr>
            <a:spLocks noGrp="1"/>
          </p:cNvSpPr>
          <p:nvPr>
            <p:ph type="sldNum" sz="quarter" idx="5"/>
          </p:nvPr>
        </p:nvSpPr>
        <p:spPr/>
        <p:txBody>
          <a:bodyPr/>
          <a:lstStyle/>
          <a:p>
            <a:fld id="{496A2B3B-E738-434C-A8E7-D79EC177BE88}" type="slidenum">
              <a:rPr lang="en-AU" smtClean="0"/>
              <a:pPr/>
              <a:t>30</a:t>
            </a:fld>
            <a:endParaRPr lang="en-AU"/>
          </a:p>
        </p:txBody>
      </p:sp>
    </p:spTree>
    <p:extLst>
      <p:ext uri="{BB962C8B-B14F-4D97-AF65-F5344CB8AC3E}">
        <p14:creationId xmlns:p14="http://schemas.microsoft.com/office/powerpoint/2010/main" val="2708398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Orientation – identify Inverloch, Point Smythe, Anderson Inlet, Tarwin River, the Inverloch Surf Beach &amp; the start of the Bunurong coastline &amp; coastal reserve. </a:t>
            </a:r>
          </a:p>
        </p:txBody>
      </p:sp>
      <p:sp>
        <p:nvSpPr>
          <p:cNvPr id="4" name="Slide Number Placeholder 3"/>
          <p:cNvSpPr>
            <a:spLocks noGrp="1"/>
          </p:cNvSpPr>
          <p:nvPr>
            <p:ph type="sldNum" sz="quarter" idx="5"/>
          </p:nvPr>
        </p:nvSpPr>
        <p:spPr/>
        <p:txBody>
          <a:bodyPr/>
          <a:lstStyle/>
          <a:p>
            <a:fld id="{496A2B3B-E738-434C-A8E7-D79EC177BE88}" type="slidenum">
              <a:rPr lang="en-AU" smtClean="0"/>
              <a:pPr/>
              <a:t>4</a:t>
            </a:fld>
            <a:endParaRPr lang="en-AU"/>
          </a:p>
        </p:txBody>
      </p:sp>
    </p:spTree>
    <p:extLst>
      <p:ext uri="{BB962C8B-B14F-4D97-AF65-F5344CB8AC3E}">
        <p14:creationId xmlns:p14="http://schemas.microsoft.com/office/powerpoint/2010/main" val="3214566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Between Wreck Creek &amp; the Bunurong Road corner can be seen at low tide sometimes</a:t>
            </a:r>
          </a:p>
        </p:txBody>
      </p:sp>
      <p:sp>
        <p:nvSpPr>
          <p:cNvPr id="4" name="Slide Number Placeholder 3"/>
          <p:cNvSpPr>
            <a:spLocks noGrp="1"/>
          </p:cNvSpPr>
          <p:nvPr>
            <p:ph type="sldNum" sz="quarter" idx="5"/>
          </p:nvPr>
        </p:nvSpPr>
        <p:spPr/>
        <p:txBody>
          <a:bodyPr/>
          <a:lstStyle/>
          <a:p>
            <a:fld id="{496A2B3B-E738-434C-A8E7-D79EC177BE88}" type="slidenum">
              <a:rPr lang="en-AU" smtClean="0"/>
              <a:pPr/>
              <a:t>36</a:t>
            </a:fld>
            <a:endParaRPr lang="en-AU"/>
          </a:p>
        </p:txBody>
      </p:sp>
    </p:spTree>
    <p:extLst>
      <p:ext uri="{BB962C8B-B14F-4D97-AF65-F5344CB8AC3E}">
        <p14:creationId xmlns:p14="http://schemas.microsoft.com/office/powerpoint/2010/main" val="2375046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AU" dirty="0"/>
              <a:t>There has been an enormous amount of sand transported east into Anderson Inlet from the surf beach. The Tarwin River flows out here. Channels regularly change their position. The lagoon in the foreground is at the mouth of Ayr Creek. It opens to the sea from time to time, but can become stagnant &amp; unfit for swimming when it doesn’t rain for a while. </a:t>
            </a:r>
          </a:p>
          <a:p>
            <a:endParaRPr lang="en-AU" dirty="0"/>
          </a:p>
        </p:txBody>
      </p:sp>
      <p:sp>
        <p:nvSpPr>
          <p:cNvPr id="4" name="Slide Number Placeholder 3"/>
          <p:cNvSpPr>
            <a:spLocks noGrp="1"/>
          </p:cNvSpPr>
          <p:nvPr>
            <p:ph type="sldNum" sz="quarter" idx="5"/>
          </p:nvPr>
        </p:nvSpPr>
        <p:spPr/>
        <p:txBody>
          <a:bodyPr/>
          <a:lstStyle/>
          <a:p>
            <a:fld id="{496A2B3B-E738-434C-A8E7-D79EC177BE88}" type="slidenum">
              <a:rPr lang="en-AU" smtClean="0"/>
              <a:pPr/>
              <a:t>49</a:t>
            </a:fld>
            <a:endParaRPr lang="en-AU"/>
          </a:p>
        </p:txBody>
      </p:sp>
    </p:spTree>
    <p:extLst>
      <p:ext uri="{BB962C8B-B14F-4D97-AF65-F5344CB8AC3E}">
        <p14:creationId xmlns:p14="http://schemas.microsoft.com/office/powerpoint/2010/main" val="637126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AU" dirty="0"/>
              <a:t>This imaging from the Bass Coast Shire Council of what a .8 metre sea level rise would look like in the area behind the Inverloch SLSC &amp; upstream along Wreck Creek. The following slide shows this same location. How should sea level rise &amp; inundation caused by flooding up Wreck Creek be managed? Who should pay? How much?</a:t>
            </a:r>
          </a:p>
          <a:p>
            <a:endParaRPr lang="en-AU" dirty="0"/>
          </a:p>
        </p:txBody>
      </p:sp>
      <p:sp>
        <p:nvSpPr>
          <p:cNvPr id="4" name="Slide Number Placeholder 3"/>
          <p:cNvSpPr>
            <a:spLocks noGrp="1"/>
          </p:cNvSpPr>
          <p:nvPr>
            <p:ph type="sldNum" sz="quarter" idx="5"/>
          </p:nvPr>
        </p:nvSpPr>
        <p:spPr/>
        <p:txBody>
          <a:bodyPr/>
          <a:lstStyle/>
          <a:p>
            <a:fld id="{496A2B3B-E738-434C-A8E7-D79EC177BE88}" type="slidenum">
              <a:rPr lang="en-AU" smtClean="0"/>
              <a:pPr/>
              <a:t>50</a:t>
            </a:fld>
            <a:endParaRPr lang="en-AU"/>
          </a:p>
        </p:txBody>
      </p:sp>
    </p:spTree>
    <p:extLst>
      <p:ext uri="{BB962C8B-B14F-4D97-AF65-F5344CB8AC3E}">
        <p14:creationId xmlns:p14="http://schemas.microsoft.com/office/powerpoint/2010/main" val="72821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4B3BA-39F1-B6BC-2C76-6B68B88AB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AC7D7-B6B9-C059-6C0C-E70491AFD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AB79A4-A723-0885-05E2-EBFAA2AFB0C8}"/>
              </a:ext>
            </a:extLst>
          </p:cNvPr>
          <p:cNvSpPr>
            <a:spLocks noGrp="1"/>
          </p:cNvSpPr>
          <p:nvPr>
            <p:ph type="body" idx="1"/>
          </p:nvPr>
        </p:nvSpPr>
        <p:spPr/>
        <p:txBody>
          <a:bodyPr/>
          <a:lstStyle/>
          <a:p>
            <a:r>
              <a:rPr lang="en-AU" dirty="0"/>
              <a:t>Prevailing</a:t>
            </a:r>
            <a:r>
              <a:rPr lang="en-AU" baseline="0" dirty="0"/>
              <a:t> wind and wave direction, coastline orientation, long distance &amp; local waves, tides. King Island. Amount of water coming down Tarwin River. What’s happening at Point Smythe</a:t>
            </a:r>
            <a:endParaRPr lang="en-AU" dirty="0"/>
          </a:p>
        </p:txBody>
      </p:sp>
      <p:sp>
        <p:nvSpPr>
          <p:cNvPr id="4" name="Slide Number Placeholder 3">
            <a:extLst>
              <a:ext uri="{FF2B5EF4-FFF2-40B4-BE49-F238E27FC236}">
                <a16:creationId xmlns:a16="http://schemas.microsoft.com/office/drawing/2014/main" id="{85CDC07E-F9D8-4CA2-E41D-7AF53A989CD1}"/>
              </a:ext>
            </a:extLst>
          </p:cNvPr>
          <p:cNvSpPr>
            <a:spLocks noGrp="1"/>
          </p:cNvSpPr>
          <p:nvPr>
            <p:ph type="sldNum" sz="quarter" idx="5"/>
          </p:nvPr>
        </p:nvSpPr>
        <p:spPr/>
        <p:txBody>
          <a:bodyPr/>
          <a:lstStyle/>
          <a:p>
            <a:fld id="{496A2B3B-E738-434C-A8E7-D79EC177BE88}" type="slidenum">
              <a:rPr lang="en-AU" smtClean="0"/>
              <a:pPr/>
              <a:t>52</a:t>
            </a:fld>
            <a:endParaRPr lang="en-AU"/>
          </a:p>
        </p:txBody>
      </p:sp>
    </p:spTree>
    <p:extLst>
      <p:ext uri="{BB962C8B-B14F-4D97-AF65-F5344CB8AC3E}">
        <p14:creationId xmlns:p14="http://schemas.microsoft.com/office/powerpoint/2010/main" val="942975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Apologies that this is an unclear image – but it is useful to swap between this &amp; the most recent image to identify changes – two channels here, one at Point Norman + volume of sand + changes to Point Smythe</a:t>
            </a:r>
          </a:p>
        </p:txBody>
      </p:sp>
      <p:sp>
        <p:nvSpPr>
          <p:cNvPr id="4" name="Slide Number Placeholder 3"/>
          <p:cNvSpPr>
            <a:spLocks noGrp="1"/>
          </p:cNvSpPr>
          <p:nvPr>
            <p:ph type="sldNum" sz="quarter" idx="5"/>
          </p:nvPr>
        </p:nvSpPr>
        <p:spPr/>
        <p:txBody>
          <a:bodyPr/>
          <a:lstStyle/>
          <a:p>
            <a:fld id="{496A2B3B-E738-434C-A8E7-D79EC177BE88}" type="slidenum">
              <a:rPr lang="en-AU" smtClean="0"/>
              <a:pPr/>
              <a:t>5</a:t>
            </a:fld>
            <a:endParaRPr lang="en-AU"/>
          </a:p>
        </p:txBody>
      </p:sp>
    </p:spTree>
    <p:extLst>
      <p:ext uri="{BB962C8B-B14F-4D97-AF65-F5344CB8AC3E}">
        <p14:creationId xmlns:p14="http://schemas.microsoft.com/office/powerpoint/2010/main" val="1670314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 lifesaving tower &amp; ‘normal’ dune &amp; vegetation profile</a:t>
            </a:r>
          </a:p>
        </p:txBody>
      </p:sp>
      <p:sp>
        <p:nvSpPr>
          <p:cNvPr id="4" name="Slide Number Placeholder 3"/>
          <p:cNvSpPr>
            <a:spLocks noGrp="1"/>
          </p:cNvSpPr>
          <p:nvPr>
            <p:ph type="sldNum" sz="quarter" idx="5"/>
          </p:nvPr>
        </p:nvSpPr>
        <p:spPr/>
        <p:txBody>
          <a:bodyPr/>
          <a:lstStyle/>
          <a:p>
            <a:fld id="{496A2B3B-E738-434C-A8E7-D79EC177BE88}" type="slidenum">
              <a:rPr lang="en-AU" smtClean="0"/>
              <a:pPr/>
              <a:t>6</a:t>
            </a:fld>
            <a:endParaRPr lang="en-AU"/>
          </a:p>
        </p:txBody>
      </p:sp>
    </p:spTree>
    <p:extLst>
      <p:ext uri="{BB962C8B-B14F-4D97-AF65-F5344CB8AC3E}">
        <p14:creationId xmlns:p14="http://schemas.microsoft.com/office/powerpoint/2010/main" val="2047462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same tower was taken away October 2013</a:t>
            </a:r>
          </a:p>
        </p:txBody>
      </p:sp>
      <p:sp>
        <p:nvSpPr>
          <p:cNvPr id="4" name="Slide Number Placeholder 3"/>
          <p:cNvSpPr>
            <a:spLocks noGrp="1"/>
          </p:cNvSpPr>
          <p:nvPr>
            <p:ph type="sldNum" sz="quarter" idx="5"/>
          </p:nvPr>
        </p:nvSpPr>
        <p:spPr/>
        <p:txBody>
          <a:bodyPr/>
          <a:lstStyle/>
          <a:p>
            <a:fld id="{496A2B3B-E738-434C-A8E7-D79EC177BE88}" type="slidenum">
              <a:rPr lang="en-AU" smtClean="0"/>
              <a:pPr/>
              <a:t>7</a:t>
            </a:fld>
            <a:endParaRPr lang="en-AU"/>
          </a:p>
        </p:txBody>
      </p:sp>
    </p:spTree>
    <p:extLst>
      <p:ext uri="{BB962C8B-B14F-4D97-AF65-F5344CB8AC3E}">
        <p14:creationId xmlns:p14="http://schemas.microsoft.com/office/powerpoint/2010/main" val="3627367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replaced with this $120,000 tower tucked up into the tea tree. Note the high tide line. The lifesaving club house is over the dune to the right</a:t>
            </a:r>
          </a:p>
        </p:txBody>
      </p:sp>
      <p:sp>
        <p:nvSpPr>
          <p:cNvPr id="4" name="Slide Number Placeholder 3"/>
          <p:cNvSpPr>
            <a:spLocks noGrp="1"/>
          </p:cNvSpPr>
          <p:nvPr>
            <p:ph type="sldNum" sz="quarter" idx="5"/>
          </p:nvPr>
        </p:nvSpPr>
        <p:spPr/>
        <p:txBody>
          <a:bodyPr/>
          <a:lstStyle/>
          <a:p>
            <a:fld id="{496A2B3B-E738-434C-A8E7-D79EC177BE88}" type="slidenum">
              <a:rPr lang="en-AU" smtClean="0"/>
              <a:pPr/>
              <a:t>8</a:t>
            </a:fld>
            <a:endParaRPr lang="en-AU"/>
          </a:p>
        </p:txBody>
      </p:sp>
    </p:spTree>
    <p:extLst>
      <p:ext uri="{BB962C8B-B14F-4D97-AF65-F5344CB8AC3E}">
        <p14:creationId xmlns:p14="http://schemas.microsoft.com/office/powerpoint/2010/main" val="264525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6 months later, tower &amp; pathway unusable</a:t>
            </a:r>
          </a:p>
        </p:txBody>
      </p:sp>
      <p:sp>
        <p:nvSpPr>
          <p:cNvPr id="4" name="Slide Number Placeholder 3"/>
          <p:cNvSpPr>
            <a:spLocks noGrp="1"/>
          </p:cNvSpPr>
          <p:nvPr>
            <p:ph type="sldNum" sz="quarter" idx="5"/>
          </p:nvPr>
        </p:nvSpPr>
        <p:spPr/>
        <p:txBody>
          <a:bodyPr/>
          <a:lstStyle/>
          <a:p>
            <a:fld id="{496A2B3B-E738-434C-A8E7-D79EC177BE88}" type="slidenum">
              <a:rPr lang="en-AU" smtClean="0"/>
              <a:pPr/>
              <a:t>9</a:t>
            </a:fld>
            <a:endParaRPr lang="en-AU"/>
          </a:p>
        </p:txBody>
      </p:sp>
    </p:spTree>
    <p:extLst>
      <p:ext uri="{BB962C8B-B14F-4D97-AF65-F5344CB8AC3E}">
        <p14:creationId xmlns:p14="http://schemas.microsoft.com/office/powerpoint/2010/main" val="856279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Sandbagging secured the tower for 18 months but they began to fail, waves were washing in behind the bags. Tower and pathway again unusable</a:t>
            </a:r>
          </a:p>
        </p:txBody>
      </p:sp>
      <p:sp>
        <p:nvSpPr>
          <p:cNvPr id="4" name="Slide Number Placeholder 3"/>
          <p:cNvSpPr>
            <a:spLocks noGrp="1"/>
          </p:cNvSpPr>
          <p:nvPr>
            <p:ph type="sldNum" sz="quarter" idx="5"/>
          </p:nvPr>
        </p:nvSpPr>
        <p:spPr/>
        <p:txBody>
          <a:bodyPr/>
          <a:lstStyle/>
          <a:p>
            <a:fld id="{496A2B3B-E738-434C-A8E7-D79EC177BE88}" type="slidenum">
              <a:rPr lang="en-AU" smtClean="0"/>
              <a:pPr/>
              <a:t>10</a:t>
            </a:fld>
            <a:endParaRPr lang="en-AU"/>
          </a:p>
        </p:txBody>
      </p:sp>
    </p:spTree>
    <p:extLst>
      <p:ext uri="{BB962C8B-B14F-4D97-AF65-F5344CB8AC3E}">
        <p14:creationId xmlns:p14="http://schemas.microsoft.com/office/powerpoint/2010/main" val="1093892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new pedestrian path was cut through the tea tree to the west of the SLSC. The tower was taken from its pylons, put on ‘skis’ and moved to this new location.</a:t>
            </a:r>
          </a:p>
        </p:txBody>
      </p:sp>
      <p:sp>
        <p:nvSpPr>
          <p:cNvPr id="4" name="Slide Number Placeholder 3"/>
          <p:cNvSpPr>
            <a:spLocks noGrp="1"/>
          </p:cNvSpPr>
          <p:nvPr>
            <p:ph type="sldNum" sz="quarter" idx="5"/>
          </p:nvPr>
        </p:nvSpPr>
        <p:spPr/>
        <p:txBody>
          <a:bodyPr/>
          <a:lstStyle/>
          <a:p>
            <a:fld id="{496A2B3B-E738-434C-A8E7-D79EC177BE88}" type="slidenum">
              <a:rPr lang="en-AU" smtClean="0"/>
              <a:pPr/>
              <a:t>11</a:t>
            </a:fld>
            <a:endParaRPr lang="en-AU"/>
          </a:p>
        </p:txBody>
      </p:sp>
    </p:spTree>
    <p:extLst>
      <p:ext uri="{BB962C8B-B14F-4D97-AF65-F5344CB8AC3E}">
        <p14:creationId xmlns:p14="http://schemas.microsoft.com/office/powerpoint/2010/main" val="436726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CBD8-B628-43E1-B811-C5B796B51C3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99E5E3C5-E93E-4F97-ADB4-12BE1A29A18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F87071A-40D2-40D3-8E1D-A8A330166BCA}"/>
              </a:ext>
            </a:extLst>
          </p:cNvPr>
          <p:cNvSpPr>
            <a:spLocks noGrp="1"/>
          </p:cNvSpPr>
          <p:nvPr>
            <p:ph type="dt" sz="half" idx="10"/>
          </p:nvPr>
        </p:nvSpPr>
        <p:spPr/>
        <p:txBody>
          <a:bodyPr/>
          <a:lstStyle/>
          <a:p>
            <a:fld id="{C586ECE7-882E-4E75-BBFC-1F65B967016C}" type="datetimeFigureOut">
              <a:rPr lang="en-AU" smtClean="0"/>
              <a:pPr/>
              <a:t>11/06/2025</a:t>
            </a:fld>
            <a:endParaRPr lang="en-AU"/>
          </a:p>
        </p:txBody>
      </p:sp>
      <p:sp>
        <p:nvSpPr>
          <p:cNvPr id="5" name="Footer Placeholder 4">
            <a:extLst>
              <a:ext uri="{FF2B5EF4-FFF2-40B4-BE49-F238E27FC236}">
                <a16:creationId xmlns:a16="http://schemas.microsoft.com/office/drawing/2014/main" id="{EBFD1491-B0A2-4636-B08F-736A83CE780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963F61C-21F2-4B58-8928-B8DBBE508EDF}"/>
              </a:ext>
            </a:extLst>
          </p:cNvPr>
          <p:cNvSpPr>
            <a:spLocks noGrp="1"/>
          </p:cNvSpPr>
          <p:nvPr>
            <p:ph type="sldNum" sz="quarter" idx="12"/>
          </p:nvPr>
        </p:nvSpPr>
        <p:spPr/>
        <p:txBody>
          <a:bodyPr/>
          <a:lstStyle/>
          <a:p>
            <a:fld id="{BB01D357-C6C2-44E3-8E99-4206F1B93405}" type="slidenum">
              <a:rPr lang="en-AU" smtClean="0"/>
              <a:pPr/>
              <a:t>‹#›</a:t>
            </a:fld>
            <a:endParaRPr lang="en-AU"/>
          </a:p>
        </p:txBody>
      </p:sp>
    </p:spTree>
    <p:extLst>
      <p:ext uri="{BB962C8B-B14F-4D97-AF65-F5344CB8AC3E}">
        <p14:creationId xmlns:p14="http://schemas.microsoft.com/office/powerpoint/2010/main" val="1875475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CAF7-1503-4E1A-B6A1-2B602899810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0047EE0-BF37-478F-A1CC-A645CBB6B2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168AC59-524A-4C81-A728-2E6F6E5DEF26}"/>
              </a:ext>
            </a:extLst>
          </p:cNvPr>
          <p:cNvSpPr>
            <a:spLocks noGrp="1"/>
          </p:cNvSpPr>
          <p:nvPr>
            <p:ph type="dt" sz="half" idx="10"/>
          </p:nvPr>
        </p:nvSpPr>
        <p:spPr/>
        <p:txBody>
          <a:bodyPr/>
          <a:lstStyle/>
          <a:p>
            <a:fld id="{C586ECE7-882E-4E75-BBFC-1F65B967016C}" type="datetimeFigureOut">
              <a:rPr lang="en-AU" smtClean="0"/>
              <a:pPr/>
              <a:t>11/06/2025</a:t>
            </a:fld>
            <a:endParaRPr lang="en-AU"/>
          </a:p>
        </p:txBody>
      </p:sp>
      <p:sp>
        <p:nvSpPr>
          <p:cNvPr id="5" name="Footer Placeholder 4">
            <a:extLst>
              <a:ext uri="{FF2B5EF4-FFF2-40B4-BE49-F238E27FC236}">
                <a16:creationId xmlns:a16="http://schemas.microsoft.com/office/drawing/2014/main" id="{0447BBF1-C752-480D-AA32-893E1BABCCF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9506F14-0531-45CD-A6FF-BDDA98850DB0}"/>
              </a:ext>
            </a:extLst>
          </p:cNvPr>
          <p:cNvSpPr>
            <a:spLocks noGrp="1"/>
          </p:cNvSpPr>
          <p:nvPr>
            <p:ph type="sldNum" sz="quarter" idx="12"/>
          </p:nvPr>
        </p:nvSpPr>
        <p:spPr/>
        <p:txBody>
          <a:bodyPr/>
          <a:lstStyle/>
          <a:p>
            <a:fld id="{BB01D357-C6C2-44E3-8E99-4206F1B93405}" type="slidenum">
              <a:rPr lang="en-AU" smtClean="0"/>
              <a:pPr/>
              <a:t>‹#›</a:t>
            </a:fld>
            <a:endParaRPr lang="en-AU"/>
          </a:p>
        </p:txBody>
      </p:sp>
    </p:spTree>
    <p:extLst>
      <p:ext uri="{BB962C8B-B14F-4D97-AF65-F5344CB8AC3E}">
        <p14:creationId xmlns:p14="http://schemas.microsoft.com/office/powerpoint/2010/main" val="268375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DEE0F7-920C-442B-96C4-D4422E18A1A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199FE14-0A8B-4652-8F1E-323B4B1D4906}"/>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8A8DF6D-AB89-487A-A323-CAB49E5A0100}"/>
              </a:ext>
            </a:extLst>
          </p:cNvPr>
          <p:cNvSpPr>
            <a:spLocks noGrp="1"/>
          </p:cNvSpPr>
          <p:nvPr>
            <p:ph type="dt" sz="half" idx="10"/>
          </p:nvPr>
        </p:nvSpPr>
        <p:spPr/>
        <p:txBody>
          <a:bodyPr/>
          <a:lstStyle/>
          <a:p>
            <a:fld id="{C586ECE7-882E-4E75-BBFC-1F65B967016C}" type="datetimeFigureOut">
              <a:rPr lang="en-AU" smtClean="0"/>
              <a:pPr/>
              <a:t>11/06/2025</a:t>
            </a:fld>
            <a:endParaRPr lang="en-AU"/>
          </a:p>
        </p:txBody>
      </p:sp>
      <p:sp>
        <p:nvSpPr>
          <p:cNvPr id="5" name="Footer Placeholder 4">
            <a:extLst>
              <a:ext uri="{FF2B5EF4-FFF2-40B4-BE49-F238E27FC236}">
                <a16:creationId xmlns:a16="http://schemas.microsoft.com/office/drawing/2014/main" id="{656DADEE-2EEB-45E8-A555-51C53E46E73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B2A2597-A0C4-4232-B09D-AD2615B03BA4}"/>
              </a:ext>
            </a:extLst>
          </p:cNvPr>
          <p:cNvSpPr>
            <a:spLocks noGrp="1"/>
          </p:cNvSpPr>
          <p:nvPr>
            <p:ph type="sldNum" sz="quarter" idx="12"/>
          </p:nvPr>
        </p:nvSpPr>
        <p:spPr/>
        <p:txBody>
          <a:bodyPr/>
          <a:lstStyle/>
          <a:p>
            <a:fld id="{BB01D357-C6C2-44E3-8E99-4206F1B93405}" type="slidenum">
              <a:rPr lang="en-AU" smtClean="0"/>
              <a:pPr/>
              <a:t>‹#›</a:t>
            </a:fld>
            <a:endParaRPr lang="en-AU"/>
          </a:p>
        </p:txBody>
      </p:sp>
    </p:spTree>
    <p:extLst>
      <p:ext uri="{BB962C8B-B14F-4D97-AF65-F5344CB8AC3E}">
        <p14:creationId xmlns:p14="http://schemas.microsoft.com/office/powerpoint/2010/main" val="1804927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4BAD2-B9B7-4074-91D9-182366F8B52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145DA09-A8CF-4410-A4B9-865F876360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BFF32CA-9DD0-48BC-9D73-B8DFF22704A4}"/>
              </a:ext>
            </a:extLst>
          </p:cNvPr>
          <p:cNvSpPr>
            <a:spLocks noGrp="1"/>
          </p:cNvSpPr>
          <p:nvPr>
            <p:ph type="dt" sz="half" idx="10"/>
          </p:nvPr>
        </p:nvSpPr>
        <p:spPr/>
        <p:txBody>
          <a:bodyPr/>
          <a:lstStyle/>
          <a:p>
            <a:fld id="{C586ECE7-882E-4E75-BBFC-1F65B967016C}" type="datetimeFigureOut">
              <a:rPr lang="en-AU" smtClean="0"/>
              <a:pPr/>
              <a:t>11/06/2025</a:t>
            </a:fld>
            <a:endParaRPr lang="en-AU"/>
          </a:p>
        </p:txBody>
      </p:sp>
      <p:sp>
        <p:nvSpPr>
          <p:cNvPr id="5" name="Footer Placeholder 4">
            <a:extLst>
              <a:ext uri="{FF2B5EF4-FFF2-40B4-BE49-F238E27FC236}">
                <a16:creationId xmlns:a16="http://schemas.microsoft.com/office/drawing/2014/main" id="{0AD535BC-4B90-401A-AACC-A7CEBD3AEF2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2FDE612-2DF0-4344-83B6-E4B713C4F557}"/>
              </a:ext>
            </a:extLst>
          </p:cNvPr>
          <p:cNvSpPr>
            <a:spLocks noGrp="1"/>
          </p:cNvSpPr>
          <p:nvPr>
            <p:ph type="sldNum" sz="quarter" idx="12"/>
          </p:nvPr>
        </p:nvSpPr>
        <p:spPr/>
        <p:txBody>
          <a:bodyPr/>
          <a:lstStyle/>
          <a:p>
            <a:fld id="{BB01D357-C6C2-44E3-8E99-4206F1B93405}" type="slidenum">
              <a:rPr lang="en-AU" smtClean="0"/>
              <a:pPr/>
              <a:t>‹#›</a:t>
            </a:fld>
            <a:endParaRPr lang="en-AU"/>
          </a:p>
        </p:txBody>
      </p:sp>
    </p:spTree>
    <p:extLst>
      <p:ext uri="{BB962C8B-B14F-4D97-AF65-F5344CB8AC3E}">
        <p14:creationId xmlns:p14="http://schemas.microsoft.com/office/powerpoint/2010/main" val="988762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8E55-B6D2-4BD8-A814-090700FF687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6EECE25-7C79-4A85-A4B7-05D1C65327B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A96EDB0-5C5D-45CD-AA77-12E3957578E8}"/>
              </a:ext>
            </a:extLst>
          </p:cNvPr>
          <p:cNvSpPr>
            <a:spLocks noGrp="1"/>
          </p:cNvSpPr>
          <p:nvPr>
            <p:ph type="dt" sz="half" idx="10"/>
          </p:nvPr>
        </p:nvSpPr>
        <p:spPr/>
        <p:txBody>
          <a:bodyPr/>
          <a:lstStyle/>
          <a:p>
            <a:fld id="{C586ECE7-882E-4E75-BBFC-1F65B967016C}" type="datetimeFigureOut">
              <a:rPr lang="en-AU" smtClean="0"/>
              <a:pPr/>
              <a:t>11/06/2025</a:t>
            </a:fld>
            <a:endParaRPr lang="en-AU"/>
          </a:p>
        </p:txBody>
      </p:sp>
      <p:sp>
        <p:nvSpPr>
          <p:cNvPr id="5" name="Footer Placeholder 4">
            <a:extLst>
              <a:ext uri="{FF2B5EF4-FFF2-40B4-BE49-F238E27FC236}">
                <a16:creationId xmlns:a16="http://schemas.microsoft.com/office/drawing/2014/main" id="{6F6E059B-132B-47FA-897B-9459D31BB39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F737488-2757-472B-86F9-F2FC57368303}"/>
              </a:ext>
            </a:extLst>
          </p:cNvPr>
          <p:cNvSpPr>
            <a:spLocks noGrp="1"/>
          </p:cNvSpPr>
          <p:nvPr>
            <p:ph type="sldNum" sz="quarter" idx="12"/>
          </p:nvPr>
        </p:nvSpPr>
        <p:spPr/>
        <p:txBody>
          <a:bodyPr/>
          <a:lstStyle/>
          <a:p>
            <a:fld id="{BB01D357-C6C2-44E3-8E99-4206F1B93405}" type="slidenum">
              <a:rPr lang="en-AU" smtClean="0"/>
              <a:pPr/>
              <a:t>‹#›</a:t>
            </a:fld>
            <a:endParaRPr lang="en-AU"/>
          </a:p>
        </p:txBody>
      </p:sp>
    </p:spTree>
    <p:extLst>
      <p:ext uri="{BB962C8B-B14F-4D97-AF65-F5344CB8AC3E}">
        <p14:creationId xmlns:p14="http://schemas.microsoft.com/office/powerpoint/2010/main" val="1323099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8121-D4FF-441E-8C6D-86CD2D4A2A1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6A460C5-6779-46BB-B36B-D547EAC6E6E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539DBCD-FC12-4638-9FDE-2C85FAD9214F}"/>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2728245-E2C0-4485-AA0D-6278A9A5B2B4}"/>
              </a:ext>
            </a:extLst>
          </p:cNvPr>
          <p:cNvSpPr>
            <a:spLocks noGrp="1"/>
          </p:cNvSpPr>
          <p:nvPr>
            <p:ph type="dt" sz="half" idx="10"/>
          </p:nvPr>
        </p:nvSpPr>
        <p:spPr/>
        <p:txBody>
          <a:bodyPr/>
          <a:lstStyle/>
          <a:p>
            <a:fld id="{C586ECE7-882E-4E75-BBFC-1F65B967016C}" type="datetimeFigureOut">
              <a:rPr lang="en-AU" smtClean="0"/>
              <a:pPr/>
              <a:t>11/06/2025</a:t>
            </a:fld>
            <a:endParaRPr lang="en-AU"/>
          </a:p>
        </p:txBody>
      </p:sp>
      <p:sp>
        <p:nvSpPr>
          <p:cNvPr id="6" name="Footer Placeholder 5">
            <a:extLst>
              <a:ext uri="{FF2B5EF4-FFF2-40B4-BE49-F238E27FC236}">
                <a16:creationId xmlns:a16="http://schemas.microsoft.com/office/drawing/2014/main" id="{EF345E1E-4AF0-4F4A-92B6-3E03F7DDF57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9D09D59-96F7-459B-8BDE-AAEB5A3BFCB2}"/>
              </a:ext>
            </a:extLst>
          </p:cNvPr>
          <p:cNvSpPr>
            <a:spLocks noGrp="1"/>
          </p:cNvSpPr>
          <p:nvPr>
            <p:ph type="sldNum" sz="quarter" idx="12"/>
          </p:nvPr>
        </p:nvSpPr>
        <p:spPr/>
        <p:txBody>
          <a:bodyPr/>
          <a:lstStyle/>
          <a:p>
            <a:fld id="{BB01D357-C6C2-44E3-8E99-4206F1B93405}" type="slidenum">
              <a:rPr lang="en-AU" smtClean="0"/>
              <a:pPr/>
              <a:t>‹#›</a:t>
            </a:fld>
            <a:endParaRPr lang="en-AU"/>
          </a:p>
        </p:txBody>
      </p:sp>
    </p:spTree>
    <p:extLst>
      <p:ext uri="{BB962C8B-B14F-4D97-AF65-F5344CB8AC3E}">
        <p14:creationId xmlns:p14="http://schemas.microsoft.com/office/powerpoint/2010/main" val="2292639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7F0C3-5703-4315-9158-1F2BFCF4B7A4}"/>
              </a:ext>
            </a:extLst>
          </p:cNvPr>
          <p:cNvSpPr>
            <a:spLocks noGrp="1"/>
          </p:cNvSpPr>
          <p:nvPr>
            <p:ph type="title"/>
          </p:nvPr>
        </p:nvSpPr>
        <p:spPr>
          <a:xfrm>
            <a:off x="629841" y="365126"/>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126C617-0D08-432B-967E-47B38344209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BEFFDDB-24EA-4DC7-890C-42A57283C99C}"/>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BDADB4E-829A-4663-8E96-33084497D63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9C8ECF8-24C4-4F31-B5A6-8BDAD9EA1640}"/>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E0C0A2D-6380-4C67-B331-A4BF8EDA08B1}"/>
              </a:ext>
            </a:extLst>
          </p:cNvPr>
          <p:cNvSpPr>
            <a:spLocks noGrp="1"/>
          </p:cNvSpPr>
          <p:nvPr>
            <p:ph type="dt" sz="half" idx="10"/>
          </p:nvPr>
        </p:nvSpPr>
        <p:spPr/>
        <p:txBody>
          <a:bodyPr/>
          <a:lstStyle/>
          <a:p>
            <a:fld id="{C586ECE7-882E-4E75-BBFC-1F65B967016C}" type="datetimeFigureOut">
              <a:rPr lang="en-AU" smtClean="0"/>
              <a:pPr/>
              <a:t>11/06/2025</a:t>
            </a:fld>
            <a:endParaRPr lang="en-AU"/>
          </a:p>
        </p:txBody>
      </p:sp>
      <p:sp>
        <p:nvSpPr>
          <p:cNvPr id="8" name="Footer Placeholder 7">
            <a:extLst>
              <a:ext uri="{FF2B5EF4-FFF2-40B4-BE49-F238E27FC236}">
                <a16:creationId xmlns:a16="http://schemas.microsoft.com/office/drawing/2014/main" id="{5FAE5B2F-38B2-4C5D-9450-DAFF45F7D13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E3522C5-C318-41D5-BFC6-80DC9CDD2272}"/>
              </a:ext>
            </a:extLst>
          </p:cNvPr>
          <p:cNvSpPr>
            <a:spLocks noGrp="1"/>
          </p:cNvSpPr>
          <p:nvPr>
            <p:ph type="sldNum" sz="quarter" idx="12"/>
          </p:nvPr>
        </p:nvSpPr>
        <p:spPr/>
        <p:txBody>
          <a:bodyPr/>
          <a:lstStyle/>
          <a:p>
            <a:fld id="{BB01D357-C6C2-44E3-8E99-4206F1B93405}" type="slidenum">
              <a:rPr lang="en-AU" smtClean="0"/>
              <a:pPr/>
              <a:t>‹#›</a:t>
            </a:fld>
            <a:endParaRPr lang="en-AU"/>
          </a:p>
        </p:txBody>
      </p:sp>
    </p:spTree>
    <p:extLst>
      <p:ext uri="{BB962C8B-B14F-4D97-AF65-F5344CB8AC3E}">
        <p14:creationId xmlns:p14="http://schemas.microsoft.com/office/powerpoint/2010/main" val="738527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0051-6B78-4D3A-99DB-8F06FB1398A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03495F5-2EE9-4495-A35B-B931DC0C26B4}"/>
              </a:ext>
            </a:extLst>
          </p:cNvPr>
          <p:cNvSpPr>
            <a:spLocks noGrp="1"/>
          </p:cNvSpPr>
          <p:nvPr>
            <p:ph type="dt" sz="half" idx="10"/>
          </p:nvPr>
        </p:nvSpPr>
        <p:spPr/>
        <p:txBody>
          <a:bodyPr/>
          <a:lstStyle/>
          <a:p>
            <a:fld id="{C586ECE7-882E-4E75-BBFC-1F65B967016C}" type="datetimeFigureOut">
              <a:rPr lang="en-AU" smtClean="0"/>
              <a:pPr/>
              <a:t>11/06/2025</a:t>
            </a:fld>
            <a:endParaRPr lang="en-AU"/>
          </a:p>
        </p:txBody>
      </p:sp>
      <p:sp>
        <p:nvSpPr>
          <p:cNvPr id="4" name="Footer Placeholder 3">
            <a:extLst>
              <a:ext uri="{FF2B5EF4-FFF2-40B4-BE49-F238E27FC236}">
                <a16:creationId xmlns:a16="http://schemas.microsoft.com/office/drawing/2014/main" id="{F7112DF0-B963-41A7-8B41-E9EC489A062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02DC974-AD24-49AA-9AE5-AB4779EFA265}"/>
              </a:ext>
            </a:extLst>
          </p:cNvPr>
          <p:cNvSpPr>
            <a:spLocks noGrp="1"/>
          </p:cNvSpPr>
          <p:nvPr>
            <p:ph type="sldNum" sz="quarter" idx="12"/>
          </p:nvPr>
        </p:nvSpPr>
        <p:spPr/>
        <p:txBody>
          <a:bodyPr/>
          <a:lstStyle/>
          <a:p>
            <a:fld id="{BB01D357-C6C2-44E3-8E99-4206F1B93405}" type="slidenum">
              <a:rPr lang="en-AU" smtClean="0"/>
              <a:pPr/>
              <a:t>‹#›</a:t>
            </a:fld>
            <a:endParaRPr lang="en-AU"/>
          </a:p>
        </p:txBody>
      </p:sp>
    </p:spTree>
    <p:extLst>
      <p:ext uri="{BB962C8B-B14F-4D97-AF65-F5344CB8AC3E}">
        <p14:creationId xmlns:p14="http://schemas.microsoft.com/office/powerpoint/2010/main" val="167741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729E44-8B13-425F-AF9E-00920B2B21A8}"/>
              </a:ext>
            </a:extLst>
          </p:cNvPr>
          <p:cNvSpPr>
            <a:spLocks noGrp="1"/>
          </p:cNvSpPr>
          <p:nvPr>
            <p:ph type="dt" sz="half" idx="10"/>
          </p:nvPr>
        </p:nvSpPr>
        <p:spPr/>
        <p:txBody>
          <a:bodyPr/>
          <a:lstStyle/>
          <a:p>
            <a:fld id="{C586ECE7-882E-4E75-BBFC-1F65B967016C}" type="datetimeFigureOut">
              <a:rPr lang="en-AU" smtClean="0"/>
              <a:pPr/>
              <a:t>11/06/2025</a:t>
            </a:fld>
            <a:endParaRPr lang="en-AU"/>
          </a:p>
        </p:txBody>
      </p:sp>
      <p:sp>
        <p:nvSpPr>
          <p:cNvPr id="3" name="Footer Placeholder 2">
            <a:extLst>
              <a:ext uri="{FF2B5EF4-FFF2-40B4-BE49-F238E27FC236}">
                <a16:creationId xmlns:a16="http://schemas.microsoft.com/office/drawing/2014/main" id="{9CBDCBBB-1EA8-4F5F-9E68-9A4890CD6D5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3D80033-1915-4471-AC1C-0D8AF397F679}"/>
              </a:ext>
            </a:extLst>
          </p:cNvPr>
          <p:cNvSpPr>
            <a:spLocks noGrp="1"/>
          </p:cNvSpPr>
          <p:nvPr>
            <p:ph type="sldNum" sz="quarter" idx="12"/>
          </p:nvPr>
        </p:nvSpPr>
        <p:spPr/>
        <p:txBody>
          <a:bodyPr/>
          <a:lstStyle/>
          <a:p>
            <a:fld id="{BB01D357-C6C2-44E3-8E99-4206F1B93405}" type="slidenum">
              <a:rPr lang="en-AU" smtClean="0"/>
              <a:pPr/>
              <a:t>‹#›</a:t>
            </a:fld>
            <a:endParaRPr lang="en-AU"/>
          </a:p>
        </p:txBody>
      </p:sp>
    </p:spTree>
    <p:extLst>
      <p:ext uri="{BB962C8B-B14F-4D97-AF65-F5344CB8AC3E}">
        <p14:creationId xmlns:p14="http://schemas.microsoft.com/office/powerpoint/2010/main" val="50661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FBE6D-B756-4F6D-A3DE-F606DC10402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D8A4FE5-1288-49BA-AFEE-65083F7FDF6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AB32D74-2A87-4F68-8C91-0F05D390C49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9786EFE-389D-4293-8511-351992811A2C}"/>
              </a:ext>
            </a:extLst>
          </p:cNvPr>
          <p:cNvSpPr>
            <a:spLocks noGrp="1"/>
          </p:cNvSpPr>
          <p:nvPr>
            <p:ph type="dt" sz="half" idx="10"/>
          </p:nvPr>
        </p:nvSpPr>
        <p:spPr/>
        <p:txBody>
          <a:bodyPr/>
          <a:lstStyle/>
          <a:p>
            <a:fld id="{C586ECE7-882E-4E75-BBFC-1F65B967016C}" type="datetimeFigureOut">
              <a:rPr lang="en-AU" smtClean="0"/>
              <a:pPr/>
              <a:t>11/06/2025</a:t>
            </a:fld>
            <a:endParaRPr lang="en-AU"/>
          </a:p>
        </p:txBody>
      </p:sp>
      <p:sp>
        <p:nvSpPr>
          <p:cNvPr id="6" name="Footer Placeholder 5">
            <a:extLst>
              <a:ext uri="{FF2B5EF4-FFF2-40B4-BE49-F238E27FC236}">
                <a16:creationId xmlns:a16="http://schemas.microsoft.com/office/drawing/2014/main" id="{29790D5A-EA06-43D8-8FD0-282915C13EC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C4A29D6-FCBD-4921-B6DE-69544D279879}"/>
              </a:ext>
            </a:extLst>
          </p:cNvPr>
          <p:cNvSpPr>
            <a:spLocks noGrp="1"/>
          </p:cNvSpPr>
          <p:nvPr>
            <p:ph type="sldNum" sz="quarter" idx="12"/>
          </p:nvPr>
        </p:nvSpPr>
        <p:spPr/>
        <p:txBody>
          <a:bodyPr/>
          <a:lstStyle/>
          <a:p>
            <a:fld id="{BB01D357-C6C2-44E3-8E99-4206F1B93405}" type="slidenum">
              <a:rPr lang="en-AU" smtClean="0"/>
              <a:pPr/>
              <a:t>‹#›</a:t>
            </a:fld>
            <a:endParaRPr lang="en-AU"/>
          </a:p>
        </p:txBody>
      </p:sp>
    </p:spTree>
    <p:extLst>
      <p:ext uri="{BB962C8B-B14F-4D97-AF65-F5344CB8AC3E}">
        <p14:creationId xmlns:p14="http://schemas.microsoft.com/office/powerpoint/2010/main" val="231947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4D55-EA13-405F-9B2D-C97A995BB4C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D9E30FF-7964-487F-835B-8B0DC2F3292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a:extLst>
              <a:ext uri="{FF2B5EF4-FFF2-40B4-BE49-F238E27FC236}">
                <a16:creationId xmlns:a16="http://schemas.microsoft.com/office/drawing/2014/main" id="{523D379C-26B1-4E18-A9BB-C1E18595381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222EDEA-551B-4490-A482-D07D7A174B5F}"/>
              </a:ext>
            </a:extLst>
          </p:cNvPr>
          <p:cNvSpPr>
            <a:spLocks noGrp="1"/>
          </p:cNvSpPr>
          <p:nvPr>
            <p:ph type="dt" sz="half" idx="10"/>
          </p:nvPr>
        </p:nvSpPr>
        <p:spPr/>
        <p:txBody>
          <a:bodyPr/>
          <a:lstStyle/>
          <a:p>
            <a:fld id="{C586ECE7-882E-4E75-BBFC-1F65B967016C}" type="datetimeFigureOut">
              <a:rPr lang="en-AU" smtClean="0"/>
              <a:pPr/>
              <a:t>11/06/2025</a:t>
            </a:fld>
            <a:endParaRPr lang="en-AU"/>
          </a:p>
        </p:txBody>
      </p:sp>
      <p:sp>
        <p:nvSpPr>
          <p:cNvPr id="6" name="Footer Placeholder 5">
            <a:extLst>
              <a:ext uri="{FF2B5EF4-FFF2-40B4-BE49-F238E27FC236}">
                <a16:creationId xmlns:a16="http://schemas.microsoft.com/office/drawing/2014/main" id="{F427D60F-D03B-4A9A-A175-5D6C31CF4E4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D47DEE5-EF64-4EF4-B69B-246DCFF0B53E}"/>
              </a:ext>
            </a:extLst>
          </p:cNvPr>
          <p:cNvSpPr>
            <a:spLocks noGrp="1"/>
          </p:cNvSpPr>
          <p:nvPr>
            <p:ph type="sldNum" sz="quarter" idx="12"/>
          </p:nvPr>
        </p:nvSpPr>
        <p:spPr/>
        <p:txBody>
          <a:bodyPr/>
          <a:lstStyle/>
          <a:p>
            <a:fld id="{BB01D357-C6C2-44E3-8E99-4206F1B93405}" type="slidenum">
              <a:rPr lang="en-AU" smtClean="0"/>
              <a:pPr/>
              <a:t>‹#›</a:t>
            </a:fld>
            <a:endParaRPr lang="en-AU"/>
          </a:p>
        </p:txBody>
      </p:sp>
    </p:spTree>
    <p:extLst>
      <p:ext uri="{BB962C8B-B14F-4D97-AF65-F5344CB8AC3E}">
        <p14:creationId xmlns:p14="http://schemas.microsoft.com/office/powerpoint/2010/main" val="4193758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F25B96-C3A6-48E8-A55C-D66111CEC88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ABDC97D-723C-402B-8E6A-0DD6CDE037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9EB0133-CF7A-477D-8D83-D3959CEA284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86ECE7-882E-4E75-BBFC-1F65B967016C}" type="datetimeFigureOut">
              <a:rPr lang="en-AU" smtClean="0"/>
              <a:pPr/>
              <a:t>11/06/2025</a:t>
            </a:fld>
            <a:endParaRPr lang="en-AU"/>
          </a:p>
        </p:txBody>
      </p:sp>
      <p:sp>
        <p:nvSpPr>
          <p:cNvPr id="5" name="Footer Placeholder 4">
            <a:extLst>
              <a:ext uri="{FF2B5EF4-FFF2-40B4-BE49-F238E27FC236}">
                <a16:creationId xmlns:a16="http://schemas.microsoft.com/office/drawing/2014/main" id="{D424B4E8-226A-496E-920E-716AFAEA9B1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B1C7006-7D29-400F-8D68-934236A34DF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01D357-C6C2-44E3-8E99-4206F1B93405}" type="slidenum">
              <a:rPr lang="en-AU" smtClean="0"/>
              <a:pPr/>
              <a:t>‹#›</a:t>
            </a:fld>
            <a:endParaRPr lang="en-AU"/>
          </a:p>
        </p:txBody>
      </p:sp>
    </p:spTree>
    <p:extLst>
      <p:ext uri="{BB962C8B-B14F-4D97-AF65-F5344CB8AC3E}">
        <p14:creationId xmlns:p14="http://schemas.microsoft.com/office/powerpoint/2010/main" val="26122838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hyperlink" Target="http://thestar.com.au/wp-content/uploads/2013/10/BL15surfclub3e1.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D0C423-5F0E-22B8-65ED-14AF8EDCF4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C3519F4A-F092-AF7B-4D27-AC26755584A1}"/>
              </a:ext>
            </a:extLst>
          </p:cNvPr>
          <p:cNvSpPr txBox="1"/>
          <p:nvPr/>
        </p:nvSpPr>
        <p:spPr>
          <a:xfrm>
            <a:off x="2627784" y="3573016"/>
            <a:ext cx="6372200" cy="2554545"/>
          </a:xfrm>
          <a:prstGeom prst="rect">
            <a:avLst/>
          </a:prstGeom>
          <a:noFill/>
        </p:spPr>
        <p:txBody>
          <a:bodyPr wrap="square" rtlCol="0">
            <a:spAutoFit/>
          </a:bodyPr>
          <a:lstStyle/>
          <a:p>
            <a:pPr algn="ctr"/>
            <a:r>
              <a:rPr lang="en-AU" sz="3600" dirty="0">
                <a:latin typeface="Comic Sans MS" panose="030F0702030302020204" pitchFamily="66" charset="0"/>
              </a:rPr>
              <a:t>HOW  CLIMATE  CHANGE </a:t>
            </a:r>
          </a:p>
          <a:p>
            <a:pPr algn="ctr"/>
            <a:r>
              <a:rPr lang="en-AU" sz="3600" dirty="0">
                <a:latin typeface="Comic Sans MS" panose="030F0702030302020204" pitchFamily="66" charset="0"/>
              </a:rPr>
              <a:t>IS  DRIVING  COASTAL</a:t>
            </a:r>
          </a:p>
          <a:p>
            <a:pPr algn="ctr"/>
            <a:r>
              <a:rPr lang="en-AU" sz="3600" dirty="0">
                <a:latin typeface="Comic Sans MS" panose="030F0702030302020204" pitchFamily="66" charset="0"/>
              </a:rPr>
              <a:t>EROSION</a:t>
            </a:r>
          </a:p>
          <a:p>
            <a:pPr algn="ctr"/>
            <a:endParaRPr lang="en-AU" sz="1600" dirty="0">
              <a:latin typeface="Comic Sans MS" panose="030F0702030302020204" pitchFamily="66" charset="0"/>
            </a:endParaRPr>
          </a:p>
          <a:p>
            <a:pPr algn="ctr"/>
            <a:r>
              <a:rPr lang="en-AU" sz="3600" dirty="0">
                <a:latin typeface="Comic Sans MS" panose="030F0702030302020204" pitchFamily="66" charset="0"/>
              </a:rPr>
              <a:t>INVERLOCH  CASE  STUDY</a:t>
            </a:r>
          </a:p>
        </p:txBody>
      </p:sp>
    </p:spTree>
    <p:extLst>
      <p:ext uri="{BB962C8B-B14F-4D97-AF65-F5344CB8AC3E}">
        <p14:creationId xmlns:p14="http://schemas.microsoft.com/office/powerpoint/2010/main" val="2295104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22 </a:t>
            </a:r>
            <a:r>
              <a:rPr lang="en-AU" dirty="0" err="1"/>
              <a:t>oct</a:t>
            </a:r>
            <a:endParaRPr lang="en-AU"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484" y="0"/>
            <a:ext cx="9178484" cy="6883863"/>
          </a:xfrm>
        </p:spPr>
      </p:pic>
      <p:sp>
        <p:nvSpPr>
          <p:cNvPr id="3" name="TextBox 2"/>
          <p:cNvSpPr txBox="1"/>
          <p:nvPr/>
        </p:nvSpPr>
        <p:spPr>
          <a:xfrm>
            <a:off x="2595" y="4773"/>
            <a:ext cx="1491049" cy="369332"/>
          </a:xfrm>
          <a:prstGeom prst="rect">
            <a:avLst/>
          </a:prstGeom>
          <a:noFill/>
        </p:spPr>
        <p:txBody>
          <a:bodyPr wrap="none" rtlCol="0">
            <a:spAutoFit/>
          </a:bodyPr>
          <a:lstStyle/>
          <a:p>
            <a:r>
              <a:rPr lang="en-AU" dirty="0"/>
              <a:t>October 2016</a:t>
            </a:r>
          </a:p>
        </p:txBody>
      </p:sp>
    </p:spTree>
    <p:extLst>
      <p:ext uri="{BB962C8B-B14F-4D97-AF65-F5344CB8AC3E}">
        <p14:creationId xmlns:p14="http://schemas.microsoft.com/office/powerpoint/2010/main" val="1489699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April 17</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6860" y="0"/>
            <a:ext cx="9471388" cy="7103541"/>
          </a:xfrm>
        </p:spPr>
      </p:pic>
      <p:sp>
        <p:nvSpPr>
          <p:cNvPr id="3" name="TextBox 2"/>
          <p:cNvSpPr txBox="1"/>
          <p:nvPr/>
        </p:nvSpPr>
        <p:spPr>
          <a:xfrm>
            <a:off x="0" y="0"/>
            <a:ext cx="602857" cy="369332"/>
          </a:xfrm>
          <a:prstGeom prst="rect">
            <a:avLst/>
          </a:prstGeom>
          <a:noFill/>
        </p:spPr>
        <p:txBody>
          <a:bodyPr wrap="none" rtlCol="0">
            <a:spAutoFit/>
          </a:bodyPr>
          <a:lstStyle/>
          <a:p>
            <a:r>
              <a:rPr lang="en-AU" dirty="0"/>
              <a:t>2017</a:t>
            </a:r>
          </a:p>
        </p:txBody>
      </p:sp>
    </p:spTree>
    <p:extLst>
      <p:ext uri="{BB962C8B-B14F-4D97-AF65-F5344CB8AC3E}">
        <p14:creationId xmlns:p14="http://schemas.microsoft.com/office/powerpoint/2010/main" val="3392903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3A2D-9F0E-4C5F-B8C7-1DD23966BB99}"/>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F0783969-EEBB-4511-9C48-3C39A4D1D9E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485" y="-29956"/>
            <a:ext cx="9183941" cy="6887956"/>
          </a:xfrm>
        </p:spPr>
      </p:pic>
      <p:sp>
        <p:nvSpPr>
          <p:cNvPr id="6" name="TextBox 5">
            <a:extLst>
              <a:ext uri="{FF2B5EF4-FFF2-40B4-BE49-F238E27FC236}">
                <a16:creationId xmlns:a16="http://schemas.microsoft.com/office/drawing/2014/main" id="{2F42DC8B-601A-4359-9264-9CE41532AD55}"/>
              </a:ext>
            </a:extLst>
          </p:cNvPr>
          <p:cNvSpPr txBox="1"/>
          <p:nvPr/>
        </p:nvSpPr>
        <p:spPr>
          <a:xfrm>
            <a:off x="7740352" y="20198"/>
            <a:ext cx="1228221" cy="369332"/>
          </a:xfrm>
          <a:prstGeom prst="rect">
            <a:avLst/>
          </a:prstGeom>
          <a:noFill/>
        </p:spPr>
        <p:txBody>
          <a:bodyPr wrap="none" rtlCol="0">
            <a:spAutoFit/>
          </a:bodyPr>
          <a:lstStyle/>
          <a:p>
            <a:r>
              <a:rPr lang="en-AU" dirty="0"/>
              <a:t>8 July 2018</a:t>
            </a:r>
          </a:p>
        </p:txBody>
      </p:sp>
    </p:spTree>
    <p:extLst>
      <p:ext uri="{BB962C8B-B14F-4D97-AF65-F5344CB8AC3E}">
        <p14:creationId xmlns:p14="http://schemas.microsoft.com/office/powerpoint/2010/main" val="4290162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26FB-833B-45D1-8255-0AF5F2E14873}"/>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B14A40D2-8FDE-49F7-AC87-E15A7C019A6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8162" y="-1"/>
            <a:ext cx="9242162" cy="6931621"/>
          </a:xfrm>
        </p:spPr>
      </p:pic>
      <p:sp>
        <p:nvSpPr>
          <p:cNvPr id="6" name="TextBox 5">
            <a:extLst>
              <a:ext uri="{FF2B5EF4-FFF2-40B4-BE49-F238E27FC236}">
                <a16:creationId xmlns:a16="http://schemas.microsoft.com/office/drawing/2014/main" id="{9063FF1B-4122-4822-91B4-A99443E80875}"/>
              </a:ext>
            </a:extLst>
          </p:cNvPr>
          <p:cNvSpPr txBox="1"/>
          <p:nvPr/>
        </p:nvSpPr>
        <p:spPr>
          <a:xfrm>
            <a:off x="7896149" y="195849"/>
            <a:ext cx="1215397" cy="338554"/>
          </a:xfrm>
          <a:prstGeom prst="rect">
            <a:avLst/>
          </a:prstGeom>
          <a:noFill/>
        </p:spPr>
        <p:txBody>
          <a:bodyPr wrap="none" rtlCol="0">
            <a:spAutoFit/>
          </a:bodyPr>
          <a:lstStyle/>
          <a:p>
            <a:r>
              <a:rPr lang="en-AU" sz="1600" dirty="0"/>
              <a:t>20 July 2018</a:t>
            </a:r>
          </a:p>
        </p:txBody>
      </p:sp>
    </p:spTree>
    <p:extLst>
      <p:ext uri="{BB962C8B-B14F-4D97-AF65-F5344CB8AC3E}">
        <p14:creationId xmlns:p14="http://schemas.microsoft.com/office/powerpoint/2010/main" val="3404903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D0747-CAE8-4D4E-870E-A044082A6B2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CB487CA9-A011-4A61-B930-66040C037F43}"/>
              </a:ext>
            </a:extLst>
          </p:cNvPr>
          <p:cNvSpPr>
            <a:spLocks noGrp="1"/>
          </p:cNvSpPr>
          <p:nvPr>
            <p:ph idx="1"/>
          </p:nvPr>
        </p:nvSpPr>
        <p:spPr/>
        <p:txBody>
          <a:bodyPr/>
          <a:lstStyle/>
          <a:p>
            <a:endParaRPr lang="en-AU"/>
          </a:p>
        </p:txBody>
      </p:sp>
      <p:pic>
        <p:nvPicPr>
          <p:cNvPr id="4" name="Content Placeholder 4">
            <a:extLst>
              <a:ext uri="{FF2B5EF4-FFF2-40B4-BE49-F238E27FC236}">
                <a16:creationId xmlns:a16="http://schemas.microsoft.com/office/drawing/2014/main" id="{FC2A193F-4158-47E3-9DEB-FB5889AE0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85" y="-27384"/>
            <a:ext cx="9183941" cy="6887956"/>
          </a:xfrm>
          <a:prstGeom prst="rect">
            <a:avLst/>
          </a:prstGeom>
        </p:spPr>
      </p:pic>
      <p:sp>
        <p:nvSpPr>
          <p:cNvPr id="5" name="TextBox 4">
            <a:extLst>
              <a:ext uri="{FF2B5EF4-FFF2-40B4-BE49-F238E27FC236}">
                <a16:creationId xmlns:a16="http://schemas.microsoft.com/office/drawing/2014/main" id="{6A650773-EE14-467A-BC76-FF1161E6C145}"/>
              </a:ext>
            </a:extLst>
          </p:cNvPr>
          <p:cNvSpPr txBox="1"/>
          <p:nvPr/>
        </p:nvSpPr>
        <p:spPr>
          <a:xfrm>
            <a:off x="0" y="45524"/>
            <a:ext cx="1678665" cy="369332"/>
          </a:xfrm>
          <a:prstGeom prst="rect">
            <a:avLst/>
          </a:prstGeom>
          <a:noFill/>
        </p:spPr>
        <p:txBody>
          <a:bodyPr wrap="none" rtlCol="0">
            <a:spAutoFit/>
          </a:bodyPr>
          <a:lstStyle/>
          <a:p>
            <a:r>
              <a:rPr lang="en-AU" dirty="0"/>
              <a:t>December 2018</a:t>
            </a:r>
          </a:p>
        </p:txBody>
      </p:sp>
    </p:spTree>
    <p:extLst>
      <p:ext uri="{BB962C8B-B14F-4D97-AF65-F5344CB8AC3E}">
        <p14:creationId xmlns:p14="http://schemas.microsoft.com/office/powerpoint/2010/main" val="3263169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1771-E46A-4A81-9C24-05F3AA977F76}"/>
              </a:ext>
            </a:extLst>
          </p:cNvPr>
          <p:cNvSpPr>
            <a:spLocks noGrp="1"/>
          </p:cNvSpPr>
          <p:nvPr>
            <p:ph type="title"/>
          </p:nvPr>
        </p:nvSpPr>
        <p:spPr/>
        <p:txBody>
          <a:bodyPr/>
          <a:lstStyle/>
          <a:p>
            <a:endParaRPr lang="en-AU"/>
          </a:p>
        </p:txBody>
      </p:sp>
      <p:sp>
        <p:nvSpPr>
          <p:cNvPr id="3" name="TextBox 2">
            <a:extLst>
              <a:ext uri="{FF2B5EF4-FFF2-40B4-BE49-F238E27FC236}">
                <a16:creationId xmlns:a16="http://schemas.microsoft.com/office/drawing/2014/main" id="{D461C048-5B36-4220-90C1-C095830A66A6}"/>
              </a:ext>
            </a:extLst>
          </p:cNvPr>
          <p:cNvSpPr txBox="1"/>
          <p:nvPr/>
        </p:nvSpPr>
        <p:spPr>
          <a:xfrm>
            <a:off x="7740352" y="6492874"/>
            <a:ext cx="1244893" cy="300082"/>
          </a:xfrm>
          <a:prstGeom prst="rect">
            <a:avLst/>
          </a:prstGeom>
          <a:noFill/>
        </p:spPr>
        <p:txBody>
          <a:bodyPr wrap="none" rtlCol="0">
            <a:spAutoFit/>
          </a:bodyPr>
          <a:lstStyle/>
          <a:p>
            <a:r>
              <a:rPr lang="en-AU" sz="1350" dirty="0"/>
              <a:t>25 March 2019</a:t>
            </a:r>
          </a:p>
        </p:txBody>
      </p:sp>
      <p:sp>
        <p:nvSpPr>
          <p:cNvPr id="4" name="Content Placeholder 3">
            <a:extLst>
              <a:ext uri="{FF2B5EF4-FFF2-40B4-BE49-F238E27FC236}">
                <a16:creationId xmlns:a16="http://schemas.microsoft.com/office/drawing/2014/main" id="{EA1CF540-BE6B-4704-9273-AF08C96B8226}"/>
              </a:ext>
            </a:extLst>
          </p:cNvPr>
          <p:cNvSpPr>
            <a:spLocks noGrp="1"/>
          </p:cNvSpPr>
          <p:nvPr>
            <p:ph idx="1"/>
          </p:nvPr>
        </p:nvSpPr>
        <p:spPr>
          <a:xfrm>
            <a:off x="628650" y="1120330"/>
            <a:ext cx="7886700" cy="4351338"/>
          </a:xfrm>
        </p:spPr>
        <p:txBody>
          <a:bodyPr/>
          <a:lstStyle/>
          <a:p>
            <a:endParaRPr lang="en-AU" dirty="0"/>
          </a:p>
        </p:txBody>
      </p:sp>
      <p:pic>
        <p:nvPicPr>
          <p:cNvPr id="6" name="Content Placeholder 4">
            <a:extLst>
              <a:ext uri="{FF2B5EF4-FFF2-40B4-BE49-F238E27FC236}">
                <a16:creationId xmlns:a16="http://schemas.microsoft.com/office/drawing/2014/main" id="{9DA1B64D-01AA-4692-B97E-0A05405432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772" y="23976"/>
            <a:ext cx="8676455" cy="6507342"/>
          </a:xfrm>
          <a:prstGeom prst="rect">
            <a:avLst/>
          </a:prstGeom>
        </p:spPr>
      </p:pic>
    </p:spTree>
    <p:extLst>
      <p:ext uri="{BB962C8B-B14F-4D97-AF65-F5344CB8AC3E}">
        <p14:creationId xmlns:p14="http://schemas.microsoft.com/office/powerpoint/2010/main" val="3555852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48EA-F84E-407C-A1AC-8D86108AD115}"/>
              </a:ext>
            </a:extLst>
          </p:cNvPr>
          <p:cNvSpPr>
            <a:spLocks noGrp="1"/>
          </p:cNvSpPr>
          <p:nvPr>
            <p:ph type="title"/>
          </p:nvPr>
        </p:nvSpPr>
        <p:spPr/>
        <p:txBody>
          <a:bodyPr/>
          <a:lstStyle/>
          <a:p>
            <a:endParaRPr lang="en-AU" dirty="0"/>
          </a:p>
        </p:txBody>
      </p:sp>
      <p:pic>
        <p:nvPicPr>
          <p:cNvPr id="5" name="Content Placeholder 4">
            <a:extLst>
              <a:ext uri="{FF2B5EF4-FFF2-40B4-BE49-F238E27FC236}">
                <a16:creationId xmlns:a16="http://schemas.microsoft.com/office/drawing/2014/main" id="{69AD0709-437C-4DC6-83D1-802116621F4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43" y="0"/>
            <a:ext cx="5184576" cy="6912768"/>
          </a:xfrm>
        </p:spPr>
      </p:pic>
      <p:sp>
        <p:nvSpPr>
          <p:cNvPr id="3" name="TextBox 2">
            <a:extLst>
              <a:ext uri="{FF2B5EF4-FFF2-40B4-BE49-F238E27FC236}">
                <a16:creationId xmlns:a16="http://schemas.microsoft.com/office/drawing/2014/main" id="{6FBE99D8-B05E-44C1-8784-074E05507571}"/>
              </a:ext>
            </a:extLst>
          </p:cNvPr>
          <p:cNvSpPr txBox="1"/>
          <p:nvPr/>
        </p:nvSpPr>
        <p:spPr>
          <a:xfrm>
            <a:off x="7812360" y="6477031"/>
            <a:ext cx="1438407" cy="338554"/>
          </a:xfrm>
          <a:prstGeom prst="rect">
            <a:avLst/>
          </a:prstGeom>
          <a:noFill/>
        </p:spPr>
        <p:txBody>
          <a:bodyPr wrap="none" rtlCol="0">
            <a:spAutoFit/>
          </a:bodyPr>
          <a:lstStyle/>
          <a:p>
            <a:r>
              <a:rPr lang="en-AU" sz="1600" dirty="0"/>
              <a:t>25 March 2019</a:t>
            </a:r>
          </a:p>
        </p:txBody>
      </p:sp>
      <p:sp>
        <p:nvSpPr>
          <p:cNvPr id="4" name="TextBox 3">
            <a:extLst>
              <a:ext uri="{FF2B5EF4-FFF2-40B4-BE49-F238E27FC236}">
                <a16:creationId xmlns:a16="http://schemas.microsoft.com/office/drawing/2014/main" id="{B6C77FC5-BD1B-425C-8D3A-AB44CC003F0F}"/>
              </a:ext>
            </a:extLst>
          </p:cNvPr>
          <p:cNvSpPr txBox="1"/>
          <p:nvPr/>
        </p:nvSpPr>
        <p:spPr>
          <a:xfrm>
            <a:off x="5628571" y="380969"/>
            <a:ext cx="3504486" cy="1446550"/>
          </a:xfrm>
          <a:prstGeom prst="rect">
            <a:avLst/>
          </a:prstGeom>
          <a:noFill/>
        </p:spPr>
        <p:txBody>
          <a:bodyPr wrap="none" rtlCol="0">
            <a:spAutoFit/>
          </a:bodyPr>
          <a:lstStyle/>
          <a:p>
            <a:pPr algn="ctr"/>
            <a:r>
              <a:rPr lang="en-AU" sz="4400" dirty="0">
                <a:solidFill>
                  <a:schemeClr val="tx2"/>
                </a:solidFill>
                <a:latin typeface="Comic Sans MS" panose="030F0702030302020204" pitchFamily="66" charset="0"/>
              </a:rPr>
              <a:t>WET SAND </a:t>
            </a:r>
          </a:p>
          <a:p>
            <a:pPr algn="ctr"/>
            <a:r>
              <a:rPr lang="en-AU" sz="4400" dirty="0">
                <a:solidFill>
                  <a:schemeClr val="tx2"/>
                </a:solidFill>
                <a:latin typeface="Comic Sans MS" panose="030F0702030302020204" pitchFamily="66" charset="0"/>
              </a:rPr>
              <a:t>FENCING</a:t>
            </a:r>
          </a:p>
        </p:txBody>
      </p:sp>
    </p:spTree>
    <p:extLst>
      <p:ext uri="{BB962C8B-B14F-4D97-AF65-F5344CB8AC3E}">
        <p14:creationId xmlns:p14="http://schemas.microsoft.com/office/powerpoint/2010/main" val="689881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E3999AA-C274-4C49-8776-AC30A56A57CE}"/>
              </a:ext>
            </a:extLst>
          </p:cNvPr>
          <p:cNvSpPr>
            <a:spLocks noGrp="1"/>
          </p:cNvSpPr>
          <p:nvPr>
            <p:ph type="title"/>
          </p:nvPr>
        </p:nvSpPr>
        <p:spPr/>
        <p:txBody>
          <a:bodyPr/>
          <a:lstStyle/>
          <a:p>
            <a:endParaRPr lang="en-AU"/>
          </a:p>
        </p:txBody>
      </p:sp>
      <p:sp>
        <p:nvSpPr>
          <p:cNvPr id="12" name="Content Placeholder 11">
            <a:extLst>
              <a:ext uri="{FF2B5EF4-FFF2-40B4-BE49-F238E27FC236}">
                <a16:creationId xmlns:a16="http://schemas.microsoft.com/office/drawing/2014/main" id="{C41FC0A8-CDFC-4CA8-A7BE-2ECFE2F40945}"/>
              </a:ext>
            </a:extLst>
          </p:cNvPr>
          <p:cNvSpPr>
            <a:spLocks noGrp="1"/>
          </p:cNvSpPr>
          <p:nvPr>
            <p:ph idx="1"/>
          </p:nvPr>
        </p:nvSpPr>
        <p:spPr/>
        <p:txBody>
          <a:bodyPr/>
          <a:lstStyle/>
          <a:p>
            <a:endParaRPr lang="en-AU"/>
          </a:p>
        </p:txBody>
      </p:sp>
      <p:pic>
        <p:nvPicPr>
          <p:cNvPr id="4" name="Content Placeholder 4">
            <a:extLst>
              <a:ext uri="{FF2B5EF4-FFF2-40B4-BE49-F238E27FC236}">
                <a16:creationId xmlns:a16="http://schemas.microsoft.com/office/drawing/2014/main" id="{BA603D84-8FB3-438C-AD6E-93A78F3D83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2" y="14838"/>
            <a:ext cx="8776786" cy="6582591"/>
          </a:xfrm>
          <a:prstGeom prst="rect">
            <a:avLst/>
          </a:prstGeom>
        </p:spPr>
      </p:pic>
      <p:sp>
        <p:nvSpPr>
          <p:cNvPr id="5" name="TextBox 4">
            <a:extLst>
              <a:ext uri="{FF2B5EF4-FFF2-40B4-BE49-F238E27FC236}">
                <a16:creationId xmlns:a16="http://schemas.microsoft.com/office/drawing/2014/main" id="{826D505E-85FF-4DC7-AC9F-D8DD58D33924}"/>
              </a:ext>
            </a:extLst>
          </p:cNvPr>
          <p:cNvSpPr txBox="1"/>
          <p:nvPr/>
        </p:nvSpPr>
        <p:spPr>
          <a:xfrm>
            <a:off x="76860" y="110530"/>
            <a:ext cx="1542812" cy="338554"/>
          </a:xfrm>
          <a:prstGeom prst="rect">
            <a:avLst/>
          </a:prstGeom>
          <a:noFill/>
        </p:spPr>
        <p:txBody>
          <a:bodyPr wrap="square" rtlCol="0">
            <a:spAutoFit/>
          </a:bodyPr>
          <a:lstStyle/>
          <a:p>
            <a:r>
              <a:rPr lang="en-AU" sz="1600" dirty="0"/>
              <a:t>25 March 2019</a:t>
            </a:r>
          </a:p>
        </p:txBody>
      </p:sp>
    </p:spTree>
    <p:extLst>
      <p:ext uri="{BB962C8B-B14F-4D97-AF65-F5344CB8AC3E}">
        <p14:creationId xmlns:p14="http://schemas.microsoft.com/office/powerpoint/2010/main" val="2068485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6815D-DB6A-46DF-AC45-F72FF1F7FA3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FF9AAC2D-9052-404D-BB78-F1BBDC6291DE}"/>
              </a:ext>
            </a:extLst>
          </p:cNvPr>
          <p:cNvSpPr>
            <a:spLocks noGrp="1"/>
          </p:cNvSpPr>
          <p:nvPr>
            <p:ph idx="1"/>
          </p:nvPr>
        </p:nvSpPr>
        <p:spPr/>
        <p:txBody>
          <a:bodyPr/>
          <a:lstStyle/>
          <a:p>
            <a:endParaRPr lang="en-AU"/>
          </a:p>
        </p:txBody>
      </p:sp>
      <p:pic>
        <p:nvPicPr>
          <p:cNvPr id="4" name="Content Placeholder 4">
            <a:extLst>
              <a:ext uri="{FF2B5EF4-FFF2-40B4-BE49-F238E27FC236}">
                <a16:creationId xmlns:a16="http://schemas.microsoft.com/office/drawing/2014/main" id="{632C6E2A-01BC-4096-A999-45239CCC02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85" y="8404"/>
            <a:ext cx="9175485" cy="6881614"/>
          </a:xfrm>
          <a:prstGeom prst="rect">
            <a:avLst/>
          </a:prstGeom>
        </p:spPr>
      </p:pic>
    </p:spTree>
    <p:extLst>
      <p:ext uri="{BB962C8B-B14F-4D97-AF65-F5344CB8AC3E}">
        <p14:creationId xmlns:p14="http://schemas.microsoft.com/office/powerpoint/2010/main" val="3657924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C9745-3B7E-4717-AAD2-863FC15BDAC2}"/>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41DC31FC-F583-4B80-B56E-60707C4B7EC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0" y="1016695"/>
            <a:ext cx="9173810" cy="5160268"/>
          </a:xfrm>
        </p:spPr>
      </p:pic>
      <p:sp>
        <p:nvSpPr>
          <p:cNvPr id="6" name="TextBox 5">
            <a:extLst>
              <a:ext uri="{FF2B5EF4-FFF2-40B4-BE49-F238E27FC236}">
                <a16:creationId xmlns:a16="http://schemas.microsoft.com/office/drawing/2014/main" id="{69E1C344-1F8D-44F3-9AF0-C5BDD7EC664D}"/>
              </a:ext>
            </a:extLst>
          </p:cNvPr>
          <p:cNvSpPr txBox="1"/>
          <p:nvPr/>
        </p:nvSpPr>
        <p:spPr>
          <a:xfrm>
            <a:off x="7740352" y="6492874"/>
            <a:ext cx="1944216" cy="369332"/>
          </a:xfrm>
          <a:prstGeom prst="rect">
            <a:avLst/>
          </a:prstGeom>
          <a:noFill/>
        </p:spPr>
        <p:txBody>
          <a:bodyPr wrap="square" rtlCol="0">
            <a:spAutoFit/>
          </a:bodyPr>
          <a:lstStyle/>
          <a:p>
            <a:r>
              <a:rPr lang="en-AU" dirty="0"/>
              <a:t>10 Sept 2019</a:t>
            </a:r>
          </a:p>
        </p:txBody>
      </p:sp>
    </p:spTree>
    <p:extLst>
      <p:ext uri="{BB962C8B-B14F-4D97-AF65-F5344CB8AC3E}">
        <p14:creationId xmlns:p14="http://schemas.microsoft.com/office/powerpoint/2010/main" val="2012038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92883-C598-859F-3DF4-DE9D78DAEBF8}"/>
              </a:ext>
            </a:extLst>
          </p:cNvPr>
          <p:cNvSpPr>
            <a:spLocks noGrp="1"/>
          </p:cNvSpPr>
          <p:nvPr>
            <p:ph type="ctrTitle"/>
          </p:nvPr>
        </p:nvSpPr>
        <p:spPr/>
        <p:txBody>
          <a:bodyPr/>
          <a:lstStyle/>
          <a:p>
            <a:endParaRPr lang="en-AU"/>
          </a:p>
        </p:txBody>
      </p:sp>
      <p:sp>
        <p:nvSpPr>
          <p:cNvPr id="3" name="Subtitle 2">
            <a:extLst>
              <a:ext uri="{FF2B5EF4-FFF2-40B4-BE49-F238E27FC236}">
                <a16:creationId xmlns:a16="http://schemas.microsoft.com/office/drawing/2014/main" id="{B9F176B2-4F92-9873-A9A1-D684499F4654}"/>
              </a:ext>
            </a:extLst>
          </p:cNvPr>
          <p:cNvSpPr>
            <a:spLocks noGrp="1"/>
          </p:cNvSpPr>
          <p:nvPr>
            <p:ph type="subTitle" idx="1"/>
          </p:nvPr>
        </p:nvSpPr>
        <p:spPr/>
        <p:txBody>
          <a:bodyPr/>
          <a:lstStyle/>
          <a:p>
            <a:endParaRPr lang="en-AU"/>
          </a:p>
        </p:txBody>
      </p:sp>
      <p:pic>
        <p:nvPicPr>
          <p:cNvPr id="5" name="Picture 4">
            <a:extLst>
              <a:ext uri="{FF2B5EF4-FFF2-40B4-BE49-F238E27FC236}">
                <a16:creationId xmlns:a16="http://schemas.microsoft.com/office/drawing/2014/main" id="{3F44CE84-AF51-2FBC-6980-CEC4AB274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9" y="857251"/>
            <a:ext cx="9231824" cy="5143499"/>
          </a:xfrm>
          <a:prstGeom prst="rect">
            <a:avLst/>
          </a:prstGeom>
        </p:spPr>
      </p:pic>
      <p:sp>
        <p:nvSpPr>
          <p:cNvPr id="4" name="TextBox 3">
            <a:extLst>
              <a:ext uri="{FF2B5EF4-FFF2-40B4-BE49-F238E27FC236}">
                <a16:creationId xmlns:a16="http://schemas.microsoft.com/office/drawing/2014/main" id="{295F5A90-845D-A719-4AEB-D548FB1ACFC4}"/>
              </a:ext>
            </a:extLst>
          </p:cNvPr>
          <p:cNvSpPr txBox="1"/>
          <p:nvPr/>
        </p:nvSpPr>
        <p:spPr>
          <a:xfrm>
            <a:off x="6180988" y="6211669"/>
            <a:ext cx="237566" cy="369332"/>
          </a:xfrm>
          <a:prstGeom prst="rect">
            <a:avLst/>
          </a:prstGeom>
          <a:noFill/>
        </p:spPr>
        <p:txBody>
          <a:bodyPr wrap="none" rtlCol="0">
            <a:spAutoFit/>
          </a:bodyPr>
          <a:lstStyle/>
          <a:p>
            <a:r>
              <a:rPr lang="en-AU" dirty="0"/>
              <a:t> </a:t>
            </a:r>
          </a:p>
        </p:txBody>
      </p:sp>
    </p:spTree>
    <p:extLst>
      <p:ext uri="{BB962C8B-B14F-4D97-AF65-F5344CB8AC3E}">
        <p14:creationId xmlns:p14="http://schemas.microsoft.com/office/powerpoint/2010/main" val="920848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5111E-5738-45A1-BDE5-AE15B281EE6D}"/>
              </a:ext>
            </a:extLst>
          </p:cNvPr>
          <p:cNvSpPr>
            <a:spLocks noGrp="1"/>
          </p:cNvSpPr>
          <p:nvPr>
            <p:ph type="title"/>
          </p:nvPr>
        </p:nvSpPr>
        <p:spPr/>
        <p:txBody>
          <a:bodyPr/>
          <a:lstStyle/>
          <a:p>
            <a:endParaRPr lang="en-AU" dirty="0"/>
          </a:p>
        </p:txBody>
      </p:sp>
      <p:pic>
        <p:nvPicPr>
          <p:cNvPr id="5" name="Content Placeholder 4">
            <a:extLst>
              <a:ext uri="{FF2B5EF4-FFF2-40B4-BE49-F238E27FC236}">
                <a16:creationId xmlns:a16="http://schemas.microsoft.com/office/drawing/2014/main" id="{BFD6D450-6EE8-4E33-AED6-791073232B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27575"/>
            <a:ext cx="7128792" cy="6885575"/>
          </a:xfrm>
        </p:spPr>
      </p:pic>
      <p:sp>
        <p:nvSpPr>
          <p:cNvPr id="7" name="TextBox 6">
            <a:extLst>
              <a:ext uri="{FF2B5EF4-FFF2-40B4-BE49-F238E27FC236}">
                <a16:creationId xmlns:a16="http://schemas.microsoft.com/office/drawing/2014/main" id="{2FE8C1DA-678B-4DA5-A444-34E4396742A9}"/>
              </a:ext>
            </a:extLst>
          </p:cNvPr>
          <p:cNvSpPr txBox="1"/>
          <p:nvPr/>
        </p:nvSpPr>
        <p:spPr>
          <a:xfrm>
            <a:off x="7532370" y="6021289"/>
            <a:ext cx="1723842" cy="646331"/>
          </a:xfrm>
          <a:prstGeom prst="rect">
            <a:avLst/>
          </a:prstGeom>
          <a:noFill/>
        </p:spPr>
        <p:txBody>
          <a:bodyPr wrap="square" rtlCol="0">
            <a:spAutoFit/>
          </a:bodyPr>
          <a:lstStyle/>
          <a:p>
            <a:r>
              <a:rPr lang="en-AU" dirty="0"/>
              <a:t>Sept 13</a:t>
            </a:r>
          </a:p>
          <a:p>
            <a:r>
              <a:rPr lang="en-AU" dirty="0"/>
              <a:t>Photo Geoff Ellis</a:t>
            </a:r>
          </a:p>
        </p:txBody>
      </p:sp>
    </p:spTree>
    <p:extLst>
      <p:ext uri="{BB962C8B-B14F-4D97-AF65-F5344CB8AC3E}">
        <p14:creationId xmlns:p14="http://schemas.microsoft.com/office/powerpoint/2010/main" val="1435019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206F5-3C7F-48ED-A7E4-E82B143B44E1}"/>
              </a:ext>
            </a:extLst>
          </p:cNvPr>
          <p:cNvSpPr>
            <a:spLocks noGrp="1"/>
          </p:cNvSpPr>
          <p:nvPr>
            <p:ph type="title"/>
          </p:nvPr>
        </p:nvSpPr>
        <p:spPr/>
        <p:txBody>
          <a:bodyPr/>
          <a:lstStyle/>
          <a:p>
            <a:endParaRPr lang="en-AU"/>
          </a:p>
        </p:txBody>
      </p:sp>
      <p:pic>
        <p:nvPicPr>
          <p:cNvPr id="9" name="Content Placeholder 8">
            <a:extLst>
              <a:ext uri="{FF2B5EF4-FFF2-40B4-BE49-F238E27FC236}">
                <a16:creationId xmlns:a16="http://schemas.microsoft.com/office/drawing/2014/main" id="{D1F73987-F6A4-42B1-B90B-FCD32130CB3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4001" cy="6858001"/>
          </a:xfrm>
        </p:spPr>
      </p:pic>
      <p:sp>
        <p:nvSpPr>
          <p:cNvPr id="10" name="TextBox 9">
            <a:extLst>
              <a:ext uri="{FF2B5EF4-FFF2-40B4-BE49-F238E27FC236}">
                <a16:creationId xmlns:a16="http://schemas.microsoft.com/office/drawing/2014/main" id="{879D6E21-EE0C-4242-A0FF-319C35534978}"/>
              </a:ext>
            </a:extLst>
          </p:cNvPr>
          <p:cNvSpPr txBox="1"/>
          <p:nvPr/>
        </p:nvSpPr>
        <p:spPr>
          <a:xfrm>
            <a:off x="7092280" y="6492874"/>
            <a:ext cx="2818284" cy="369332"/>
          </a:xfrm>
          <a:prstGeom prst="rect">
            <a:avLst/>
          </a:prstGeom>
          <a:noFill/>
        </p:spPr>
        <p:txBody>
          <a:bodyPr wrap="square" rtlCol="0">
            <a:spAutoFit/>
          </a:bodyPr>
          <a:lstStyle/>
          <a:p>
            <a:r>
              <a:rPr lang="en-AU" dirty="0"/>
              <a:t>28 September 2019</a:t>
            </a:r>
          </a:p>
        </p:txBody>
      </p:sp>
    </p:spTree>
    <p:extLst>
      <p:ext uri="{BB962C8B-B14F-4D97-AF65-F5344CB8AC3E}">
        <p14:creationId xmlns:p14="http://schemas.microsoft.com/office/powerpoint/2010/main" val="883654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672949-51CC-4A6D-8DF0-6CCEC3BA80F7}"/>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77152E47-A988-42C1-89CD-BD9A2B0DE0C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9512" y="2346892"/>
            <a:ext cx="3753979" cy="3335319"/>
          </a:xfrm>
        </p:spPr>
      </p:pic>
      <p:pic>
        <p:nvPicPr>
          <p:cNvPr id="9" name="Content Placeholder 8">
            <a:extLst>
              <a:ext uri="{FF2B5EF4-FFF2-40B4-BE49-F238E27FC236}">
                <a16:creationId xmlns:a16="http://schemas.microsoft.com/office/drawing/2014/main" id="{7C5B6EF9-4C2F-4670-9E14-982DD5C8024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86000" y="127776"/>
            <a:ext cx="3886200" cy="1540933"/>
          </a:xfrm>
        </p:spPr>
      </p:pic>
      <p:sp>
        <p:nvSpPr>
          <p:cNvPr id="10" name="Rectangle 9">
            <a:extLst>
              <a:ext uri="{FF2B5EF4-FFF2-40B4-BE49-F238E27FC236}">
                <a16:creationId xmlns:a16="http://schemas.microsoft.com/office/drawing/2014/main" id="{F44D0076-0A18-4904-9FF9-51072CAB39D6}"/>
              </a:ext>
            </a:extLst>
          </p:cNvPr>
          <p:cNvSpPr/>
          <p:nvPr/>
        </p:nvSpPr>
        <p:spPr>
          <a:xfrm>
            <a:off x="179512" y="5162486"/>
            <a:ext cx="4572000" cy="1785104"/>
          </a:xfrm>
          <a:prstGeom prst="rect">
            <a:avLst/>
          </a:prstGeom>
        </p:spPr>
        <p:txBody>
          <a:bodyPr>
            <a:spAutoFit/>
          </a:bodyPr>
          <a:lstStyle/>
          <a:p>
            <a:endParaRPr lang="en-AU" sz="2800" dirty="0">
              <a:solidFill>
                <a:srgbClr val="000000"/>
              </a:solidFill>
              <a:latin typeface="Arial" panose="020B0604020202020204" pitchFamily="34" charset="0"/>
            </a:endParaRPr>
          </a:p>
          <a:p>
            <a:endParaRPr lang="en-AU" sz="2800"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$450,000 to install a 70-metre </a:t>
            </a:r>
          </a:p>
          <a:p>
            <a:r>
              <a:rPr lang="en-US" dirty="0">
                <a:solidFill>
                  <a:srgbClr val="000000"/>
                </a:solidFill>
                <a:latin typeface="Arial" panose="020B0604020202020204" pitchFamily="34" charset="0"/>
              </a:rPr>
              <a:t>sand-filled geotextile container wall at </a:t>
            </a:r>
          </a:p>
          <a:p>
            <a:r>
              <a:rPr lang="en-US" dirty="0">
                <a:solidFill>
                  <a:srgbClr val="000000"/>
                </a:solidFill>
                <a:latin typeface="Arial" panose="020B0604020202020204" pitchFamily="34" charset="0"/>
              </a:rPr>
              <a:t>the lifesaving clubhouse </a:t>
            </a:r>
            <a:endParaRPr lang="en-AU" dirty="0"/>
          </a:p>
        </p:txBody>
      </p:sp>
      <p:sp>
        <p:nvSpPr>
          <p:cNvPr id="11" name="Rectangle 10">
            <a:extLst>
              <a:ext uri="{FF2B5EF4-FFF2-40B4-BE49-F238E27FC236}">
                <a16:creationId xmlns:a16="http://schemas.microsoft.com/office/drawing/2014/main" id="{CF67B344-01C6-4D75-B73C-0EFE6C7BF7DE}"/>
              </a:ext>
            </a:extLst>
          </p:cNvPr>
          <p:cNvSpPr/>
          <p:nvPr/>
        </p:nvSpPr>
        <p:spPr>
          <a:xfrm>
            <a:off x="4427984" y="3355497"/>
            <a:ext cx="5598368" cy="1908215"/>
          </a:xfrm>
          <a:prstGeom prst="rect">
            <a:avLst/>
          </a:prstGeom>
        </p:spPr>
        <p:txBody>
          <a:bodyPr wrap="square">
            <a:spAutoFit/>
          </a:bodyPr>
          <a:lstStyle/>
          <a:p>
            <a:endParaRPr lang="en-AU" sz="2800"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$700,000 has been provided to form a pilot</a:t>
            </a:r>
          </a:p>
          <a:p>
            <a:r>
              <a:rPr lang="en-US" dirty="0">
                <a:solidFill>
                  <a:srgbClr val="000000"/>
                </a:solidFill>
                <a:latin typeface="Arial" panose="020B0604020202020204" pitchFamily="34" charset="0"/>
              </a:rPr>
              <a:t>Regional and Strategic Partnership (</a:t>
            </a:r>
            <a:r>
              <a:rPr lang="en-US" dirty="0" err="1">
                <a:solidFill>
                  <a:srgbClr val="000000"/>
                </a:solidFill>
                <a:latin typeface="Arial" panose="020B0604020202020204" pitchFamily="34" charset="0"/>
              </a:rPr>
              <a:t>RaSP</a:t>
            </a:r>
            <a:r>
              <a:rPr lang="en-US" dirty="0">
                <a:solidFill>
                  <a:srgbClr val="000000"/>
                </a:solidFill>
                <a:latin typeface="Arial" panose="020B0604020202020204" pitchFamily="34" charset="0"/>
              </a:rPr>
              <a:t>) </a:t>
            </a:r>
          </a:p>
          <a:p>
            <a:r>
              <a:rPr lang="en-US" dirty="0">
                <a:solidFill>
                  <a:srgbClr val="000000"/>
                </a:solidFill>
                <a:latin typeface="Arial" panose="020B0604020202020204" pitchFamily="34" charset="0"/>
              </a:rPr>
              <a:t>under the new </a:t>
            </a:r>
            <a:r>
              <a:rPr lang="en-US" i="1" dirty="0">
                <a:solidFill>
                  <a:srgbClr val="000000"/>
                </a:solidFill>
                <a:latin typeface="Arial" panose="020B0604020202020204" pitchFamily="34" charset="0"/>
              </a:rPr>
              <a:t>Marine and Coast Act </a:t>
            </a:r>
            <a:r>
              <a:rPr lang="en-US" dirty="0">
                <a:solidFill>
                  <a:srgbClr val="000000"/>
                </a:solidFill>
                <a:latin typeface="Arial" panose="020B0604020202020204" pitchFamily="34" charset="0"/>
              </a:rPr>
              <a:t>2018, </a:t>
            </a:r>
          </a:p>
          <a:p>
            <a:r>
              <a:rPr lang="en-US" dirty="0">
                <a:solidFill>
                  <a:srgbClr val="000000"/>
                </a:solidFill>
                <a:latin typeface="Arial" panose="020B0604020202020204" pitchFamily="34" charset="0"/>
              </a:rPr>
              <a:t>over the wider Inverloch marine and coastal </a:t>
            </a:r>
          </a:p>
          <a:p>
            <a:r>
              <a:rPr lang="en-US" dirty="0">
                <a:solidFill>
                  <a:srgbClr val="000000"/>
                </a:solidFill>
                <a:latin typeface="Arial" panose="020B0604020202020204" pitchFamily="34" charset="0"/>
              </a:rPr>
              <a:t>area. </a:t>
            </a:r>
            <a:endParaRPr lang="en-AU" dirty="0"/>
          </a:p>
        </p:txBody>
      </p:sp>
      <p:sp>
        <p:nvSpPr>
          <p:cNvPr id="12" name="TextBox 11">
            <a:extLst>
              <a:ext uri="{FF2B5EF4-FFF2-40B4-BE49-F238E27FC236}">
                <a16:creationId xmlns:a16="http://schemas.microsoft.com/office/drawing/2014/main" id="{D1E5D8A6-C3A8-42CE-B303-E2877864A25C}"/>
              </a:ext>
            </a:extLst>
          </p:cNvPr>
          <p:cNvSpPr txBox="1"/>
          <p:nvPr/>
        </p:nvSpPr>
        <p:spPr>
          <a:xfrm>
            <a:off x="6300192" y="2204864"/>
            <a:ext cx="747320" cy="1446550"/>
          </a:xfrm>
          <a:prstGeom prst="rect">
            <a:avLst/>
          </a:prstGeom>
          <a:noFill/>
        </p:spPr>
        <p:txBody>
          <a:bodyPr wrap="none" rtlCol="0">
            <a:spAutoFit/>
          </a:bodyPr>
          <a:lstStyle/>
          <a:p>
            <a:r>
              <a:rPr lang="en-AU" sz="8800" dirty="0">
                <a:latin typeface="+mj-lt"/>
              </a:rPr>
              <a:t>+</a:t>
            </a:r>
          </a:p>
        </p:txBody>
      </p:sp>
    </p:spTree>
    <p:extLst>
      <p:ext uri="{BB962C8B-B14F-4D97-AF65-F5344CB8AC3E}">
        <p14:creationId xmlns:p14="http://schemas.microsoft.com/office/powerpoint/2010/main" val="3398723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FBEC2-2563-457E-B412-880DAFC980AF}"/>
              </a:ext>
            </a:extLst>
          </p:cNvPr>
          <p:cNvSpPr>
            <a:spLocks noGrp="1"/>
          </p:cNvSpPr>
          <p:nvPr>
            <p:ph type="title"/>
          </p:nvPr>
        </p:nvSpPr>
        <p:spPr/>
        <p:txBody>
          <a:bodyPr/>
          <a:lstStyle/>
          <a:p>
            <a:endParaRPr lang="en-AU"/>
          </a:p>
        </p:txBody>
      </p:sp>
      <p:pic>
        <p:nvPicPr>
          <p:cNvPr id="6" name="Content Placeholder 5">
            <a:extLst>
              <a:ext uri="{FF2B5EF4-FFF2-40B4-BE49-F238E27FC236}">
                <a16:creationId xmlns:a16="http://schemas.microsoft.com/office/drawing/2014/main" id="{6A2D25AB-252D-4666-AE92-E46D0075446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767" y="-46417"/>
            <a:ext cx="4582929" cy="3474212"/>
          </a:xfrm>
        </p:spPr>
      </p:pic>
      <p:pic>
        <p:nvPicPr>
          <p:cNvPr id="8" name="Content Placeholder 7">
            <a:extLst>
              <a:ext uri="{FF2B5EF4-FFF2-40B4-BE49-F238E27FC236}">
                <a16:creationId xmlns:a16="http://schemas.microsoft.com/office/drawing/2014/main" id="{B0FACE9A-F8F8-4AD7-9C67-1A5C688A242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7692" y="-8197"/>
            <a:ext cx="4582929" cy="3437197"/>
          </a:xfrm>
        </p:spPr>
      </p:pic>
      <p:sp>
        <p:nvSpPr>
          <p:cNvPr id="9" name="TextBox 8">
            <a:extLst>
              <a:ext uri="{FF2B5EF4-FFF2-40B4-BE49-F238E27FC236}">
                <a16:creationId xmlns:a16="http://schemas.microsoft.com/office/drawing/2014/main" id="{6BCAC159-FD18-489A-B93A-095438E567BC}"/>
              </a:ext>
            </a:extLst>
          </p:cNvPr>
          <p:cNvSpPr txBox="1"/>
          <p:nvPr/>
        </p:nvSpPr>
        <p:spPr>
          <a:xfrm>
            <a:off x="7380312" y="6525344"/>
            <a:ext cx="1830309" cy="369332"/>
          </a:xfrm>
          <a:prstGeom prst="rect">
            <a:avLst/>
          </a:prstGeom>
          <a:noFill/>
        </p:spPr>
        <p:txBody>
          <a:bodyPr wrap="none" rtlCol="0">
            <a:spAutoFit/>
          </a:bodyPr>
          <a:lstStyle/>
          <a:p>
            <a:r>
              <a:rPr lang="en-AU" dirty="0"/>
              <a:t>21 February 2020</a:t>
            </a:r>
          </a:p>
        </p:txBody>
      </p:sp>
      <p:pic>
        <p:nvPicPr>
          <p:cNvPr id="10" name="Content Placeholder 5">
            <a:extLst>
              <a:ext uri="{FF2B5EF4-FFF2-40B4-BE49-F238E27FC236}">
                <a16:creationId xmlns:a16="http://schemas.microsoft.com/office/drawing/2014/main" id="{43D35EC0-52B5-4CBF-9463-F87AF6D4F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74213"/>
            <a:ext cx="4579163" cy="3434372"/>
          </a:xfrm>
          <a:prstGeom prst="rect">
            <a:avLst/>
          </a:prstGeom>
        </p:spPr>
      </p:pic>
      <p:sp>
        <p:nvSpPr>
          <p:cNvPr id="11" name="TextBox 10">
            <a:extLst>
              <a:ext uri="{FF2B5EF4-FFF2-40B4-BE49-F238E27FC236}">
                <a16:creationId xmlns:a16="http://schemas.microsoft.com/office/drawing/2014/main" id="{D24E4C9B-781B-44F5-885E-0CF85F31515C}"/>
              </a:ext>
            </a:extLst>
          </p:cNvPr>
          <p:cNvSpPr txBox="1"/>
          <p:nvPr/>
        </p:nvSpPr>
        <p:spPr>
          <a:xfrm>
            <a:off x="7158098" y="3994031"/>
            <a:ext cx="2063371" cy="369332"/>
          </a:xfrm>
          <a:prstGeom prst="rect">
            <a:avLst/>
          </a:prstGeom>
          <a:noFill/>
        </p:spPr>
        <p:txBody>
          <a:bodyPr wrap="square" rtlCol="0">
            <a:spAutoFit/>
          </a:bodyPr>
          <a:lstStyle/>
          <a:p>
            <a:r>
              <a:rPr lang="en-AU" dirty="0"/>
              <a:t>Filling sand bags</a:t>
            </a:r>
          </a:p>
        </p:txBody>
      </p:sp>
      <p:sp>
        <p:nvSpPr>
          <p:cNvPr id="12" name="TextBox 11">
            <a:extLst>
              <a:ext uri="{FF2B5EF4-FFF2-40B4-BE49-F238E27FC236}">
                <a16:creationId xmlns:a16="http://schemas.microsoft.com/office/drawing/2014/main" id="{4F8EEF83-DD67-409F-9A42-E51A714E30DE}"/>
              </a:ext>
            </a:extLst>
          </p:cNvPr>
          <p:cNvSpPr txBox="1"/>
          <p:nvPr/>
        </p:nvSpPr>
        <p:spPr>
          <a:xfrm>
            <a:off x="4788024" y="3717032"/>
            <a:ext cx="1722972" cy="646331"/>
          </a:xfrm>
          <a:prstGeom prst="rect">
            <a:avLst/>
          </a:prstGeom>
          <a:noFill/>
        </p:spPr>
        <p:txBody>
          <a:bodyPr wrap="none" rtlCol="0">
            <a:spAutoFit/>
          </a:bodyPr>
          <a:lstStyle/>
          <a:p>
            <a:r>
              <a:rPr lang="en-AU" dirty="0"/>
              <a:t>Excavating to </a:t>
            </a:r>
          </a:p>
          <a:p>
            <a:r>
              <a:rPr lang="en-AU" dirty="0"/>
              <a:t>install sand bags</a:t>
            </a:r>
          </a:p>
        </p:txBody>
      </p:sp>
      <p:cxnSp>
        <p:nvCxnSpPr>
          <p:cNvPr id="14" name="Straight Arrow Connector 13">
            <a:extLst>
              <a:ext uri="{FF2B5EF4-FFF2-40B4-BE49-F238E27FC236}">
                <a16:creationId xmlns:a16="http://schemas.microsoft.com/office/drawing/2014/main" id="{2417E0DE-B9EC-4ED1-AC3D-384E845058FC}"/>
              </a:ext>
            </a:extLst>
          </p:cNvPr>
          <p:cNvCxnSpPr/>
          <p:nvPr/>
        </p:nvCxnSpPr>
        <p:spPr>
          <a:xfrm flipH="1" flipV="1">
            <a:off x="4627692" y="3474213"/>
            <a:ext cx="304348" cy="242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C92882-CF77-4D97-94DC-0E231E93DA45}"/>
              </a:ext>
            </a:extLst>
          </p:cNvPr>
          <p:cNvCxnSpPr/>
          <p:nvPr/>
        </p:nvCxnSpPr>
        <p:spPr>
          <a:xfrm flipH="1" flipV="1">
            <a:off x="8100392" y="3573016"/>
            <a:ext cx="288032" cy="470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354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0CA5D-0C50-4E10-94F1-DCB5923C944C}"/>
              </a:ext>
            </a:extLst>
          </p:cNvPr>
          <p:cNvSpPr>
            <a:spLocks noGrp="1"/>
          </p:cNvSpPr>
          <p:nvPr>
            <p:ph type="title"/>
          </p:nvPr>
        </p:nvSpPr>
        <p:spPr/>
        <p:txBody>
          <a:bodyPr/>
          <a:lstStyle/>
          <a:p>
            <a:endParaRPr lang="en-AU"/>
          </a:p>
        </p:txBody>
      </p:sp>
      <p:pic>
        <p:nvPicPr>
          <p:cNvPr id="9" name="Content Placeholder 8">
            <a:extLst>
              <a:ext uri="{FF2B5EF4-FFF2-40B4-BE49-F238E27FC236}">
                <a16:creationId xmlns:a16="http://schemas.microsoft.com/office/drawing/2014/main" id="{BAEC6BF7-E2B3-42B4-9EF3-E3B7F259039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4752"/>
            <a:ext cx="9144000" cy="6858001"/>
          </a:xfrm>
        </p:spPr>
      </p:pic>
      <p:sp>
        <p:nvSpPr>
          <p:cNvPr id="10" name="TextBox 9">
            <a:extLst>
              <a:ext uri="{FF2B5EF4-FFF2-40B4-BE49-F238E27FC236}">
                <a16:creationId xmlns:a16="http://schemas.microsoft.com/office/drawing/2014/main" id="{A0EEE367-BC70-448A-96D1-B637A94D67E3}"/>
              </a:ext>
            </a:extLst>
          </p:cNvPr>
          <p:cNvSpPr txBox="1"/>
          <p:nvPr/>
        </p:nvSpPr>
        <p:spPr>
          <a:xfrm>
            <a:off x="7740352" y="37313"/>
            <a:ext cx="1283236" cy="369332"/>
          </a:xfrm>
          <a:prstGeom prst="rect">
            <a:avLst/>
          </a:prstGeom>
          <a:noFill/>
        </p:spPr>
        <p:txBody>
          <a:bodyPr wrap="none" rtlCol="0">
            <a:spAutoFit/>
          </a:bodyPr>
          <a:lstStyle/>
          <a:p>
            <a:r>
              <a:rPr lang="en-AU" dirty="0"/>
              <a:t>5 May 2020</a:t>
            </a:r>
          </a:p>
        </p:txBody>
      </p:sp>
    </p:spTree>
    <p:extLst>
      <p:ext uri="{BB962C8B-B14F-4D97-AF65-F5344CB8AC3E}">
        <p14:creationId xmlns:p14="http://schemas.microsoft.com/office/powerpoint/2010/main" val="1890740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E433A1-1F40-45C7-AF7E-60BF7C8D0FCE}"/>
              </a:ext>
            </a:extLst>
          </p:cNvPr>
          <p:cNvSpPr>
            <a:spLocks noGrp="1"/>
          </p:cNvSpPr>
          <p:nvPr>
            <p:ph type="title"/>
          </p:nvPr>
        </p:nvSpPr>
        <p:spPr/>
        <p:txBody>
          <a:bodyPr/>
          <a:lstStyle/>
          <a:p>
            <a:endParaRPr lang="en-AU"/>
          </a:p>
        </p:txBody>
      </p:sp>
      <p:pic>
        <p:nvPicPr>
          <p:cNvPr id="7" name="Content Placeholder 7">
            <a:extLst>
              <a:ext uri="{FF2B5EF4-FFF2-40B4-BE49-F238E27FC236}">
                <a16:creationId xmlns:a16="http://schemas.microsoft.com/office/drawing/2014/main" id="{72437E32-1597-4A84-82AF-E7B2D408BAA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545" y="0"/>
            <a:ext cx="9175020" cy="6881960"/>
          </a:xfrm>
        </p:spPr>
      </p:pic>
      <p:sp>
        <p:nvSpPr>
          <p:cNvPr id="9" name="TextBox 8">
            <a:extLst>
              <a:ext uri="{FF2B5EF4-FFF2-40B4-BE49-F238E27FC236}">
                <a16:creationId xmlns:a16="http://schemas.microsoft.com/office/drawing/2014/main" id="{05F53FCC-FE45-440C-ADF4-90CB40F0587B}"/>
              </a:ext>
            </a:extLst>
          </p:cNvPr>
          <p:cNvSpPr txBox="1"/>
          <p:nvPr/>
        </p:nvSpPr>
        <p:spPr>
          <a:xfrm>
            <a:off x="7236296" y="180460"/>
            <a:ext cx="1731564" cy="369332"/>
          </a:xfrm>
          <a:prstGeom prst="rect">
            <a:avLst/>
          </a:prstGeom>
          <a:noFill/>
        </p:spPr>
        <p:txBody>
          <a:bodyPr wrap="none" rtlCol="0">
            <a:spAutoFit/>
          </a:bodyPr>
          <a:lstStyle/>
          <a:p>
            <a:r>
              <a:rPr lang="en-AU" dirty="0"/>
              <a:t>December  2020</a:t>
            </a:r>
          </a:p>
        </p:txBody>
      </p:sp>
    </p:spTree>
    <p:extLst>
      <p:ext uri="{BB962C8B-B14F-4D97-AF65-F5344CB8AC3E}">
        <p14:creationId xmlns:p14="http://schemas.microsoft.com/office/powerpoint/2010/main" val="403207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15C8-49C5-4416-BA3F-81D588AF0034}"/>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52F47A6C-7B2E-42F5-BC34-F60206F2D6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83" y="0"/>
            <a:ext cx="9151483" cy="6863612"/>
          </a:xfrm>
        </p:spPr>
      </p:pic>
      <p:sp>
        <p:nvSpPr>
          <p:cNvPr id="6" name="TextBox 5">
            <a:extLst>
              <a:ext uri="{FF2B5EF4-FFF2-40B4-BE49-F238E27FC236}">
                <a16:creationId xmlns:a16="http://schemas.microsoft.com/office/drawing/2014/main" id="{E1E0E74E-89C5-4F9F-B504-C53F26D0DCB0}"/>
              </a:ext>
            </a:extLst>
          </p:cNvPr>
          <p:cNvSpPr txBox="1"/>
          <p:nvPr/>
        </p:nvSpPr>
        <p:spPr>
          <a:xfrm>
            <a:off x="7501563" y="75912"/>
            <a:ext cx="1642437" cy="369332"/>
          </a:xfrm>
          <a:prstGeom prst="rect">
            <a:avLst/>
          </a:prstGeom>
          <a:noFill/>
        </p:spPr>
        <p:txBody>
          <a:bodyPr wrap="none" rtlCol="0">
            <a:spAutoFit/>
          </a:bodyPr>
          <a:lstStyle/>
          <a:p>
            <a:r>
              <a:rPr lang="en-AU" dirty="0"/>
              <a:t>18 August 2021</a:t>
            </a:r>
          </a:p>
        </p:txBody>
      </p:sp>
    </p:spTree>
    <p:extLst>
      <p:ext uri="{BB962C8B-B14F-4D97-AF65-F5344CB8AC3E}">
        <p14:creationId xmlns:p14="http://schemas.microsoft.com/office/powerpoint/2010/main" val="2161208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9BFF89-AE5E-4E19-BF78-C9CEED55DD6B}"/>
              </a:ext>
            </a:extLst>
          </p:cNvPr>
          <p:cNvSpPr>
            <a:spLocks noGrp="1"/>
          </p:cNvSpPr>
          <p:nvPr>
            <p:ph type="title"/>
          </p:nvPr>
        </p:nvSpPr>
        <p:spPr>
          <a:xfrm>
            <a:off x="642793" y="-387424"/>
            <a:ext cx="7886700" cy="1325563"/>
          </a:xfrm>
        </p:spPr>
        <p:txBody>
          <a:bodyPr/>
          <a:lstStyle/>
          <a:p>
            <a:pPr algn="ctr"/>
            <a:r>
              <a:rPr lang="en-AU" dirty="0">
                <a:solidFill>
                  <a:schemeClr val="tx2"/>
                </a:solidFill>
                <a:latin typeface="Comic Sans MS" panose="030F0702030302020204" pitchFamily="66" charset="0"/>
              </a:rPr>
              <a:t>Bunurong Road Corner</a:t>
            </a:r>
          </a:p>
        </p:txBody>
      </p:sp>
      <p:sp>
        <p:nvSpPr>
          <p:cNvPr id="4" name="Content Placeholder 3">
            <a:extLst>
              <a:ext uri="{FF2B5EF4-FFF2-40B4-BE49-F238E27FC236}">
                <a16:creationId xmlns:a16="http://schemas.microsoft.com/office/drawing/2014/main" id="{097EBD87-F88E-4249-B0F1-075455685E38}"/>
              </a:ext>
            </a:extLst>
          </p:cNvPr>
          <p:cNvSpPr>
            <a:spLocks noGrp="1"/>
          </p:cNvSpPr>
          <p:nvPr>
            <p:ph idx="1"/>
          </p:nvPr>
        </p:nvSpPr>
        <p:spPr/>
        <p:txBody>
          <a:bodyPr/>
          <a:lstStyle/>
          <a:p>
            <a:endParaRPr lang="en-AU"/>
          </a:p>
        </p:txBody>
      </p:sp>
      <p:pic>
        <p:nvPicPr>
          <p:cNvPr id="7" name="Content Placeholder 8">
            <a:extLst>
              <a:ext uri="{FF2B5EF4-FFF2-40B4-BE49-F238E27FC236}">
                <a16:creationId xmlns:a16="http://schemas.microsoft.com/office/drawing/2014/main" id="{EE485D52-8124-47B0-88B5-6A0BF2E31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91" y="584089"/>
            <a:ext cx="8365218" cy="6273911"/>
          </a:xfrm>
          <a:prstGeom prst="rect">
            <a:avLst/>
          </a:prstGeom>
        </p:spPr>
      </p:pic>
      <p:sp>
        <p:nvSpPr>
          <p:cNvPr id="8" name="TextBox 7">
            <a:extLst>
              <a:ext uri="{FF2B5EF4-FFF2-40B4-BE49-F238E27FC236}">
                <a16:creationId xmlns:a16="http://schemas.microsoft.com/office/drawing/2014/main" id="{345120AE-07EE-4D3E-8645-FF9644FF6117}"/>
              </a:ext>
            </a:extLst>
          </p:cNvPr>
          <p:cNvSpPr txBox="1"/>
          <p:nvPr/>
        </p:nvSpPr>
        <p:spPr>
          <a:xfrm>
            <a:off x="539552" y="5917317"/>
            <a:ext cx="3186667" cy="1200329"/>
          </a:xfrm>
          <a:prstGeom prst="rect">
            <a:avLst/>
          </a:prstGeom>
          <a:noFill/>
        </p:spPr>
        <p:txBody>
          <a:bodyPr wrap="square" rtlCol="0">
            <a:spAutoFit/>
          </a:bodyPr>
          <a:lstStyle/>
          <a:p>
            <a:r>
              <a:rPr lang="en-AU" sz="1800" dirty="0">
                <a:solidFill>
                  <a:schemeClr val="bg1"/>
                </a:solidFill>
              </a:rPr>
              <a:t>26 April 2019  </a:t>
            </a:r>
          </a:p>
          <a:p>
            <a:r>
              <a:rPr lang="en-AU" sz="1800" dirty="0">
                <a:solidFill>
                  <a:schemeClr val="bg1"/>
                </a:solidFill>
              </a:rPr>
              <a:t>Bunurong Rd/Surf Pde </a:t>
            </a:r>
          </a:p>
          <a:p>
            <a:r>
              <a:rPr lang="en-AU" sz="1800" dirty="0">
                <a:solidFill>
                  <a:schemeClr val="bg1"/>
                </a:solidFill>
              </a:rPr>
              <a:t>wet sand fence</a:t>
            </a:r>
          </a:p>
          <a:p>
            <a:endParaRPr lang="en-AU" dirty="0"/>
          </a:p>
        </p:txBody>
      </p:sp>
    </p:spTree>
    <p:extLst>
      <p:ext uri="{BB962C8B-B14F-4D97-AF65-F5344CB8AC3E}">
        <p14:creationId xmlns:p14="http://schemas.microsoft.com/office/powerpoint/2010/main" val="908461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8C33-1302-4B0C-ABEC-6C6C9786447E}"/>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85E23186-86DD-491C-8186-A18237C8C44A}"/>
              </a:ext>
            </a:extLst>
          </p:cNvPr>
          <p:cNvSpPr>
            <a:spLocks noGrp="1"/>
          </p:cNvSpPr>
          <p:nvPr>
            <p:ph idx="1"/>
          </p:nvPr>
        </p:nvSpPr>
        <p:spPr/>
        <p:txBody>
          <a:bodyPr/>
          <a:lstStyle/>
          <a:p>
            <a:endParaRPr lang="en-AU"/>
          </a:p>
        </p:txBody>
      </p:sp>
      <p:pic>
        <p:nvPicPr>
          <p:cNvPr id="4" name="Content Placeholder 4">
            <a:extLst>
              <a:ext uri="{FF2B5EF4-FFF2-40B4-BE49-F238E27FC236}">
                <a16:creationId xmlns:a16="http://schemas.microsoft.com/office/drawing/2014/main" id="{80816868-F597-4783-9614-6976F42171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8" y="1"/>
            <a:ext cx="9183558" cy="6885384"/>
          </a:xfrm>
          <a:prstGeom prst="rect">
            <a:avLst/>
          </a:prstGeom>
        </p:spPr>
      </p:pic>
      <p:sp>
        <p:nvSpPr>
          <p:cNvPr id="5" name="TextBox 4">
            <a:extLst>
              <a:ext uri="{FF2B5EF4-FFF2-40B4-BE49-F238E27FC236}">
                <a16:creationId xmlns:a16="http://schemas.microsoft.com/office/drawing/2014/main" id="{0BF70B9A-3434-448C-8BE7-7EAD56ADDD05}"/>
              </a:ext>
            </a:extLst>
          </p:cNvPr>
          <p:cNvSpPr txBox="1"/>
          <p:nvPr/>
        </p:nvSpPr>
        <p:spPr>
          <a:xfrm>
            <a:off x="179512" y="126780"/>
            <a:ext cx="1433406" cy="369332"/>
          </a:xfrm>
          <a:prstGeom prst="rect">
            <a:avLst/>
          </a:prstGeom>
          <a:noFill/>
        </p:spPr>
        <p:txBody>
          <a:bodyPr wrap="none" rtlCol="0">
            <a:spAutoFit/>
          </a:bodyPr>
          <a:lstStyle/>
          <a:p>
            <a:r>
              <a:rPr lang="en-AU" dirty="0"/>
              <a:t>14 April 2020</a:t>
            </a:r>
          </a:p>
        </p:txBody>
      </p:sp>
    </p:spTree>
    <p:extLst>
      <p:ext uri="{BB962C8B-B14F-4D97-AF65-F5344CB8AC3E}">
        <p14:creationId xmlns:p14="http://schemas.microsoft.com/office/powerpoint/2010/main" val="3225280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60EA-8E11-4BB7-9E87-8212DC27CA12}"/>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311D118-7A8F-4B9E-99E6-C77942AF56B3}"/>
              </a:ext>
            </a:extLst>
          </p:cNvPr>
          <p:cNvSpPr>
            <a:spLocks noGrp="1"/>
          </p:cNvSpPr>
          <p:nvPr>
            <p:ph idx="1"/>
          </p:nvPr>
        </p:nvSpPr>
        <p:spPr/>
        <p:txBody>
          <a:bodyPr/>
          <a:lstStyle/>
          <a:p>
            <a:endParaRPr lang="en-AU"/>
          </a:p>
        </p:txBody>
      </p:sp>
      <p:pic>
        <p:nvPicPr>
          <p:cNvPr id="4" name="Content Placeholder 5">
            <a:extLst>
              <a:ext uri="{FF2B5EF4-FFF2-40B4-BE49-F238E27FC236}">
                <a16:creationId xmlns:a16="http://schemas.microsoft.com/office/drawing/2014/main" id="{AB69AACA-52EC-462C-A8CF-1C79B3EEF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9" y="889222"/>
            <a:ext cx="9153694" cy="5079556"/>
          </a:xfrm>
          <a:prstGeom prst="rect">
            <a:avLst/>
          </a:prstGeom>
        </p:spPr>
      </p:pic>
    </p:spTree>
    <p:extLst>
      <p:ext uri="{BB962C8B-B14F-4D97-AF65-F5344CB8AC3E}">
        <p14:creationId xmlns:p14="http://schemas.microsoft.com/office/powerpoint/2010/main" val="102622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1228F-15C3-4728-9F0E-19CC1B4985A6}"/>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B5F94EAD-CA7F-43AF-82B5-B0CEDF495C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73" y="188640"/>
            <a:ext cx="9129427" cy="5927581"/>
          </a:xfrm>
        </p:spPr>
      </p:pic>
      <p:sp>
        <p:nvSpPr>
          <p:cNvPr id="6" name="TextBox 5">
            <a:extLst>
              <a:ext uri="{FF2B5EF4-FFF2-40B4-BE49-F238E27FC236}">
                <a16:creationId xmlns:a16="http://schemas.microsoft.com/office/drawing/2014/main" id="{B13634D6-FDA3-416F-B950-CDDBD522F40E}"/>
              </a:ext>
            </a:extLst>
          </p:cNvPr>
          <p:cNvSpPr txBox="1"/>
          <p:nvPr/>
        </p:nvSpPr>
        <p:spPr>
          <a:xfrm>
            <a:off x="6660232" y="6488668"/>
            <a:ext cx="2620910" cy="369332"/>
          </a:xfrm>
          <a:prstGeom prst="rect">
            <a:avLst/>
          </a:prstGeom>
          <a:noFill/>
        </p:spPr>
        <p:txBody>
          <a:bodyPr wrap="none" rtlCol="0">
            <a:spAutoFit/>
          </a:bodyPr>
          <a:lstStyle/>
          <a:p>
            <a:r>
              <a:rPr lang="en-AU" dirty="0"/>
              <a:t>Coastal Resilience Project </a:t>
            </a:r>
          </a:p>
        </p:txBody>
      </p:sp>
    </p:spTree>
    <p:extLst>
      <p:ext uri="{BB962C8B-B14F-4D97-AF65-F5344CB8AC3E}">
        <p14:creationId xmlns:p14="http://schemas.microsoft.com/office/powerpoint/2010/main" val="2229814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D135C-06DD-45EA-A5CB-2534306C62B2}"/>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FB6E3845-4B0D-4D0B-9191-EC8B23E1E99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204191" y="365126"/>
            <a:ext cx="9552382" cy="5373215"/>
          </a:xfrm>
        </p:spPr>
      </p:pic>
      <p:sp>
        <p:nvSpPr>
          <p:cNvPr id="3" name="TextBox 2">
            <a:extLst>
              <a:ext uri="{FF2B5EF4-FFF2-40B4-BE49-F238E27FC236}">
                <a16:creationId xmlns:a16="http://schemas.microsoft.com/office/drawing/2014/main" id="{0B96B5E3-1CCF-4730-9A36-014D6D4DD4B4}"/>
              </a:ext>
            </a:extLst>
          </p:cNvPr>
          <p:cNvSpPr txBox="1"/>
          <p:nvPr/>
        </p:nvSpPr>
        <p:spPr>
          <a:xfrm>
            <a:off x="4654265" y="5924934"/>
            <a:ext cx="4505016" cy="923330"/>
          </a:xfrm>
          <a:prstGeom prst="rect">
            <a:avLst/>
          </a:prstGeom>
          <a:noFill/>
        </p:spPr>
        <p:txBody>
          <a:bodyPr wrap="none" rtlCol="0">
            <a:spAutoFit/>
          </a:bodyPr>
          <a:lstStyle/>
          <a:p>
            <a:r>
              <a:rPr lang="en-AU" b="1" dirty="0"/>
              <a:t>October 2021 </a:t>
            </a:r>
            <a:r>
              <a:rPr lang="en-AU" dirty="0"/>
              <a:t>looking east towards SLSC from </a:t>
            </a:r>
          </a:p>
          <a:p>
            <a:r>
              <a:rPr lang="en-AU" dirty="0"/>
              <a:t>Bunurong Rd corner. The next 5 photos taken</a:t>
            </a:r>
          </a:p>
          <a:p>
            <a:r>
              <a:rPr lang="en-AU" dirty="0"/>
              <a:t>from here</a:t>
            </a:r>
          </a:p>
        </p:txBody>
      </p:sp>
    </p:spTree>
    <p:extLst>
      <p:ext uri="{BB962C8B-B14F-4D97-AF65-F5344CB8AC3E}">
        <p14:creationId xmlns:p14="http://schemas.microsoft.com/office/powerpoint/2010/main" val="1116701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E8C62-1549-EF6F-F0EF-0CDB38313DDB}"/>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0291F901-9442-A21F-1537-08BA0C59F07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810" y="1016696"/>
            <a:ext cx="9173810" cy="5160268"/>
          </a:xfrm>
        </p:spPr>
      </p:pic>
      <p:sp>
        <p:nvSpPr>
          <p:cNvPr id="6" name="TextBox 5">
            <a:extLst>
              <a:ext uri="{FF2B5EF4-FFF2-40B4-BE49-F238E27FC236}">
                <a16:creationId xmlns:a16="http://schemas.microsoft.com/office/drawing/2014/main" id="{6790829E-B9B3-9653-88BA-CE5D3AC1603C}"/>
              </a:ext>
            </a:extLst>
          </p:cNvPr>
          <p:cNvSpPr txBox="1"/>
          <p:nvPr/>
        </p:nvSpPr>
        <p:spPr>
          <a:xfrm>
            <a:off x="7236296" y="6308208"/>
            <a:ext cx="1739259" cy="369332"/>
          </a:xfrm>
          <a:prstGeom prst="rect">
            <a:avLst/>
          </a:prstGeom>
          <a:noFill/>
        </p:spPr>
        <p:txBody>
          <a:bodyPr wrap="none" rtlCol="0">
            <a:spAutoFit/>
          </a:bodyPr>
          <a:lstStyle/>
          <a:p>
            <a:r>
              <a:rPr lang="en-AU" dirty="0"/>
              <a:t>September 2022</a:t>
            </a:r>
          </a:p>
        </p:txBody>
      </p:sp>
    </p:spTree>
    <p:extLst>
      <p:ext uri="{BB962C8B-B14F-4D97-AF65-F5344CB8AC3E}">
        <p14:creationId xmlns:p14="http://schemas.microsoft.com/office/powerpoint/2010/main" val="1020446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CCFFE-65E8-3765-6A8B-F575219E8E1C}"/>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1096107E-75AC-F8FB-A26C-A8EDA82F045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9810" y="620688"/>
            <a:ext cx="9579460" cy="5388446"/>
          </a:xfrm>
        </p:spPr>
      </p:pic>
      <p:sp>
        <p:nvSpPr>
          <p:cNvPr id="6" name="TextBox 5">
            <a:extLst>
              <a:ext uri="{FF2B5EF4-FFF2-40B4-BE49-F238E27FC236}">
                <a16:creationId xmlns:a16="http://schemas.microsoft.com/office/drawing/2014/main" id="{88CEC820-3B30-8CF9-111B-7F3453E00199}"/>
              </a:ext>
            </a:extLst>
          </p:cNvPr>
          <p:cNvSpPr txBox="1"/>
          <p:nvPr/>
        </p:nvSpPr>
        <p:spPr>
          <a:xfrm>
            <a:off x="7380312" y="6308208"/>
            <a:ext cx="1543371" cy="369332"/>
          </a:xfrm>
          <a:prstGeom prst="rect">
            <a:avLst/>
          </a:prstGeom>
          <a:noFill/>
        </p:spPr>
        <p:txBody>
          <a:bodyPr wrap="none" rtlCol="0">
            <a:spAutoFit/>
          </a:bodyPr>
          <a:lstStyle/>
          <a:p>
            <a:r>
              <a:rPr lang="en-AU" dirty="0"/>
              <a:t>February 2023</a:t>
            </a:r>
          </a:p>
        </p:txBody>
      </p:sp>
    </p:spTree>
    <p:extLst>
      <p:ext uri="{BB962C8B-B14F-4D97-AF65-F5344CB8AC3E}">
        <p14:creationId xmlns:p14="http://schemas.microsoft.com/office/powerpoint/2010/main" val="3884637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F93D0-10E8-8A9D-D6A6-501CE91A8FEB}"/>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9A7F67CD-002A-E288-F30D-F5545A6DFA1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 y="-6344"/>
            <a:ext cx="9152457" cy="6864343"/>
          </a:xfrm>
        </p:spPr>
      </p:pic>
      <p:sp>
        <p:nvSpPr>
          <p:cNvPr id="6" name="TextBox 5">
            <a:extLst>
              <a:ext uri="{FF2B5EF4-FFF2-40B4-BE49-F238E27FC236}">
                <a16:creationId xmlns:a16="http://schemas.microsoft.com/office/drawing/2014/main" id="{2BB99F23-B47B-D326-3930-2C5034AFE484}"/>
              </a:ext>
            </a:extLst>
          </p:cNvPr>
          <p:cNvSpPr txBox="1"/>
          <p:nvPr/>
        </p:nvSpPr>
        <p:spPr>
          <a:xfrm>
            <a:off x="7763330" y="35834"/>
            <a:ext cx="1138453" cy="369332"/>
          </a:xfrm>
          <a:prstGeom prst="rect">
            <a:avLst/>
          </a:prstGeom>
          <a:noFill/>
        </p:spPr>
        <p:txBody>
          <a:bodyPr wrap="none" rtlCol="0">
            <a:spAutoFit/>
          </a:bodyPr>
          <a:lstStyle/>
          <a:p>
            <a:r>
              <a:rPr lang="en-AU" dirty="0"/>
              <a:t>June 2024</a:t>
            </a:r>
          </a:p>
        </p:txBody>
      </p:sp>
    </p:spTree>
    <p:extLst>
      <p:ext uri="{BB962C8B-B14F-4D97-AF65-F5344CB8AC3E}">
        <p14:creationId xmlns:p14="http://schemas.microsoft.com/office/powerpoint/2010/main" val="1507778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F2D73-07A6-3CE7-A48C-65D591E7AD38}"/>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34D26E65-E83F-7695-2EDD-E3BF8FFA7C1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486" y="-23614"/>
            <a:ext cx="9175485" cy="6881614"/>
          </a:xfrm>
        </p:spPr>
      </p:pic>
      <p:sp>
        <p:nvSpPr>
          <p:cNvPr id="6" name="TextBox 5">
            <a:extLst>
              <a:ext uri="{FF2B5EF4-FFF2-40B4-BE49-F238E27FC236}">
                <a16:creationId xmlns:a16="http://schemas.microsoft.com/office/drawing/2014/main" id="{AFC82187-FC82-0CC3-CE9B-8EFDF116EEFB}"/>
              </a:ext>
            </a:extLst>
          </p:cNvPr>
          <p:cNvSpPr txBox="1"/>
          <p:nvPr/>
        </p:nvSpPr>
        <p:spPr>
          <a:xfrm>
            <a:off x="7234822" y="0"/>
            <a:ext cx="1909177" cy="369332"/>
          </a:xfrm>
          <a:prstGeom prst="rect">
            <a:avLst/>
          </a:prstGeom>
          <a:noFill/>
        </p:spPr>
        <p:txBody>
          <a:bodyPr wrap="none" rtlCol="0">
            <a:spAutoFit/>
          </a:bodyPr>
          <a:lstStyle/>
          <a:p>
            <a:r>
              <a:rPr lang="en-AU" dirty="0"/>
              <a:t>3 September 2024</a:t>
            </a:r>
          </a:p>
        </p:txBody>
      </p:sp>
    </p:spTree>
    <p:extLst>
      <p:ext uri="{BB962C8B-B14F-4D97-AF65-F5344CB8AC3E}">
        <p14:creationId xmlns:p14="http://schemas.microsoft.com/office/powerpoint/2010/main" val="1948119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D52A-0937-574A-2AA6-78398E4F490A}"/>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BE540050-787B-C090-8223-E9D8E6C3B28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4191" y="188640"/>
            <a:ext cx="9144000" cy="6858000"/>
          </a:xfrm>
        </p:spPr>
      </p:pic>
      <p:sp>
        <p:nvSpPr>
          <p:cNvPr id="6" name="TextBox 5">
            <a:extLst>
              <a:ext uri="{FF2B5EF4-FFF2-40B4-BE49-F238E27FC236}">
                <a16:creationId xmlns:a16="http://schemas.microsoft.com/office/drawing/2014/main" id="{0945C580-A078-9A6F-2D0F-CD82DA915FE8}"/>
              </a:ext>
            </a:extLst>
          </p:cNvPr>
          <p:cNvSpPr txBox="1"/>
          <p:nvPr/>
        </p:nvSpPr>
        <p:spPr>
          <a:xfrm>
            <a:off x="7149456" y="188640"/>
            <a:ext cx="1990353" cy="646331"/>
          </a:xfrm>
          <a:prstGeom prst="rect">
            <a:avLst/>
          </a:prstGeom>
          <a:noFill/>
        </p:spPr>
        <p:txBody>
          <a:bodyPr wrap="none" rtlCol="0">
            <a:spAutoFit/>
          </a:bodyPr>
          <a:lstStyle/>
          <a:p>
            <a:r>
              <a:rPr lang="en-AU" dirty="0"/>
              <a:t>Where’s the creek?</a:t>
            </a:r>
          </a:p>
          <a:p>
            <a:r>
              <a:rPr lang="en-AU" dirty="0"/>
              <a:t>January 28 2025</a:t>
            </a:r>
          </a:p>
        </p:txBody>
      </p:sp>
    </p:spTree>
    <p:extLst>
      <p:ext uri="{BB962C8B-B14F-4D97-AF65-F5344CB8AC3E}">
        <p14:creationId xmlns:p14="http://schemas.microsoft.com/office/powerpoint/2010/main" val="4254903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0300D5-B84B-41C7-8C9C-E8E89C98DA2A}"/>
              </a:ext>
            </a:extLst>
          </p:cNvPr>
          <p:cNvSpPr>
            <a:spLocks noGrp="1"/>
          </p:cNvSpPr>
          <p:nvPr>
            <p:ph type="title"/>
          </p:nvPr>
        </p:nvSpPr>
        <p:spPr/>
        <p:txBody>
          <a:bodyPr/>
          <a:lstStyle/>
          <a:p>
            <a:endParaRPr lang="en-AU"/>
          </a:p>
        </p:txBody>
      </p:sp>
      <p:pic>
        <p:nvPicPr>
          <p:cNvPr id="8" name="Content Placeholder 7">
            <a:extLst>
              <a:ext uri="{FF2B5EF4-FFF2-40B4-BE49-F238E27FC236}">
                <a16:creationId xmlns:a16="http://schemas.microsoft.com/office/drawing/2014/main" id="{672E6CFE-4542-4C36-96C2-0F077252636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29810" y="1016695"/>
            <a:ext cx="9173810" cy="5160268"/>
          </a:xfrm>
        </p:spPr>
      </p:pic>
      <p:sp>
        <p:nvSpPr>
          <p:cNvPr id="9" name="TextBox 8">
            <a:extLst>
              <a:ext uri="{FF2B5EF4-FFF2-40B4-BE49-F238E27FC236}">
                <a16:creationId xmlns:a16="http://schemas.microsoft.com/office/drawing/2014/main" id="{FAC505F8-BFCE-475A-A40B-81E1CF8DF2E8}"/>
              </a:ext>
            </a:extLst>
          </p:cNvPr>
          <p:cNvSpPr txBox="1"/>
          <p:nvPr/>
        </p:nvSpPr>
        <p:spPr>
          <a:xfrm>
            <a:off x="6312438" y="6459201"/>
            <a:ext cx="2866875" cy="369332"/>
          </a:xfrm>
          <a:prstGeom prst="rect">
            <a:avLst/>
          </a:prstGeom>
          <a:noFill/>
        </p:spPr>
        <p:txBody>
          <a:bodyPr wrap="none" rtlCol="0">
            <a:spAutoFit/>
          </a:bodyPr>
          <a:lstStyle/>
          <a:p>
            <a:r>
              <a:rPr lang="en-AU" dirty="0"/>
              <a:t>Amazon shipwreck July 2020</a:t>
            </a:r>
          </a:p>
        </p:txBody>
      </p:sp>
    </p:spTree>
    <p:extLst>
      <p:ext uri="{BB962C8B-B14F-4D97-AF65-F5344CB8AC3E}">
        <p14:creationId xmlns:p14="http://schemas.microsoft.com/office/powerpoint/2010/main" val="3146197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4BBD7-4819-27F2-46A2-2165F8E5E906}"/>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C2FD704D-9CD7-E37A-B963-4FF1C14EDDC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31487" y="-29958"/>
            <a:ext cx="9183942" cy="6887957"/>
          </a:xfrm>
        </p:spPr>
      </p:pic>
      <p:sp>
        <p:nvSpPr>
          <p:cNvPr id="3" name="TextBox 2">
            <a:extLst>
              <a:ext uri="{FF2B5EF4-FFF2-40B4-BE49-F238E27FC236}">
                <a16:creationId xmlns:a16="http://schemas.microsoft.com/office/drawing/2014/main" id="{471815D8-5BA5-FDE4-F183-EE2F452BD6AB}"/>
              </a:ext>
            </a:extLst>
          </p:cNvPr>
          <p:cNvSpPr txBox="1"/>
          <p:nvPr/>
        </p:nvSpPr>
        <p:spPr>
          <a:xfrm>
            <a:off x="7189161" y="-96539"/>
            <a:ext cx="1963294" cy="923330"/>
          </a:xfrm>
          <a:prstGeom prst="rect">
            <a:avLst/>
          </a:prstGeom>
          <a:noFill/>
        </p:spPr>
        <p:txBody>
          <a:bodyPr wrap="none" rtlCol="0">
            <a:spAutoFit/>
          </a:bodyPr>
          <a:lstStyle/>
          <a:p>
            <a:r>
              <a:rPr lang="en-AU" dirty="0"/>
              <a:t>Amazon floated to </a:t>
            </a:r>
          </a:p>
          <a:p>
            <a:r>
              <a:rPr lang="en-AU" dirty="0"/>
              <a:t>a new site</a:t>
            </a:r>
          </a:p>
          <a:p>
            <a:r>
              <a:rPr lang="en-AU" dirty="0"/>
              <a:t>September 2024</a:t>
            </a:r>
          </a:p>
        </p:txBody>
      </p:sp>
    </p:spTree>
    <p:extLst>
      <p:ext uri="{BB962C8B-B14F-4D97-AF65-F5344CB8AC3E}">
        <p14:creationId xmlns:p14="http://schemas.microsoft.com/office/powerpoint/2010/main" val="605228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92883-C598-859F-3DF4-DE9D78DAEBF8}"/>
              </a:ext>
            </a:extLst>
          </p:cNvPr>
          <p:cNvSpPr>
            <a:spLocks noGrp="1"/>
          </p:cNvSpPr>
          <p:nvPr>
            <p:ph type="ctrTitle"/>
          </p:nvPr>
        </p:nvSpPr>
        <p:spPr/>
        <p:txBody>
          <a:bodyPr/>
          <a:lstStyle/>
          <a:p>
            <a:endParaRPr lang="en-AU"/>
          </a:p>
        </p:txBody>
      </p:sp>
      <p:sp>
        <p:nvSpPr>
          <p:cNvPr id="3" name="Subtitle 2">
            <a:extLst>
              <a:ext uri="{FF2B5EF4-FFF2-40B4-BE49-F238E27FC236}">
                <a16:creationId xmlns:a16="http://schemas.microsoft.com/office/drawing/2014/main" id="{B9F176B2-4F92-9873-A9A1-D684499F4654}"/>
              </a:ext>
            </a:extLst>
          </p:cNvPr>
          <p:cNvSpPr>
            <a:spLocks noGrp="1"/>
          </p:cNvSpPr>
          <p:nvPr>
            <p:ph type="subTitle" idx="1"/>
          </p:nvPr>
        </p:nvSpPr>
        <p:spPr/>
        <p:txBody>
          <a:bodyPr/>
          <a:lstStyle/>
          <a:p>
            <a:endParaRPr lang="en-AU"/>
          </a:p>
        </p:txBody>
      </p:sp>
      <p:pic>
        <p:nvPicPr>
          <p:cNvPr id="5" name="Picture 4">
            <a:extLst>
              <a:ext uri="{FF2B5EF4-FFF2-40B4-BE49-F238E27FC236}">
                <a16:creationId xmlns:a16="http://schemas.microsoft.com/office/drawing/2014/main" id="{3F44CE84-AF51-2FBC-6980-CEC4AB274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9" y="857251"/>
            <a:ext cx="9231824" cy="5143499"/>
          </a:xfrm>
          <a:prstGeom prst="rect">
            <a:avLst/>
          </a:prstGeom>
        </p:spPr>
      </p:pic>
      <p:sp>
        <p:nvSpPr>
          <p:cNvPr id="4" name="TextBox 3">
            <a:extLst>
              <a:ext uri="{FF2B5EF4-FFF2-40B4-BE49-F238E27FC236}">
                <a16:creationId xmlns:a16="http://schemas.microsoft.com/office/drawing/2014/main" id="{295F5A90-845D-A719-4AEB-D548FB1ACFC4}"/>
              </a:ext>
            </a:extLst>
          </p:cNvPr>
          <p:cNvSpPr txBox="1"/>
          <p:nvPr/>
        </p:nvSpPr>
        <p:spPr>
          <a:xfrm>
            <a:off x="6180988" y="6211669"/>
            <a:ext cx="237566" cy="369332"/>
          </a:xfrm>
          <a:prstGeom prst="rect">
            <a:avLst/>
          </a:prstGeom>
          <a:noFill/>
        </p:spPr>
        <p:txBody>
          <a:bodyPr wrap="none" rtlCol="0">
            <a:spAutoFit/>
          </a:bodyPr>
          <a:lstStyle/>
          <a:p>
            <a:r>
              <a:rPr lang="en-AU" dirty="0"/>
              <a:t> </a:t>
            </a:r>
          </a:p>
        </p:txBody>
      </p:sp>
    </p:spTree>
    <p:extLst>
      <p:ext uri="{BB962C8B-B14F-4D97-AF65-F5344CB8AC3E}">
        <p14:creationId xmlns:p14="http://schemas.microsoft.com/office/powerpoint/2010/main" val="2967540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44E7-4CD8-7323-1125-3C6D403EB904}"/>
              </a:ext>
            </a:extLst>
          </p:cNvPr>
          <p:cNvSpPr>
            <a:spLocks noGrp="1"/>
          </p:cNvSpPr>
          <p:nvPr>
            <p:ph type="title"/>
          </p:nvPr>
        </p:nvSpPr>
        <p:spPr>
          <a:xfrm>
            <a:off x="0" y="365126"/>
            <a:ext cx="9144000" cy="1325563"/>
          </a:xfrm>
        </p:spPr>
        <p:txBody>
          <a:bodyPr>
            <a:normAutofit fontScale="90000"/>
          </a:bodyPr>
          <a:lstStyle/>
          <a:p>
            <a:r>
              <a:rPr lang="en-US" b="1" i="0" dirty="0">
                <a:solidFill>
                  <a:srgbClr val="000000"/>
                </a:solidFill>
                <a:effectLst/>
                <a:latin typeface="var(--dls-font-stack-serif)"/>
              </a:rPr>
              <a:t>Inverloch beach erosion worsens after 'huge' storms and high tides</a:t>
            </a:r>
            <a:br>
              <a:rPr lang="en-US" b="1" i="0" dirty="0">
                <a:solidFill>
                  <a:srgbClr val="000000"/>
                </a:solidFill>
                <a:effectLst/>
                <a:latin typeface="var(--dls-font-stack-serif)"/>
              </a:rPr>
            </a:br>
            <a:r>
              <a:rPr lang="en-US" sz="2000" b="1" i="0" dirty="0">
                <a:solidFill>
                  <a:srgbClr val="000000"/>
                </a:solidFill>
                <a:effectLst/>
                <a:latin typeface="var(--dls-font-stack-serif)"/>
              </a:rPr>
              <a:t>William Howard ABC Gippsland 4 September 2024</a:t>
            </a:r>
            <a:br>
              <a:rPr lang="en-US" b="1" i="0" dirty="0">
                <a:solidFill>
                  <a:srgbClr val="000000"/>
                </a:solidFill>
                <a:effectLst/>
                <a:latin typeface="var(--dls-font-stack-serif)"/>
              </a:rPr>
            </a:br>
            <a:endParaRPr lang="en-AU" dirty="0"/>
          </a:p>
        </p:txBody>
      </p:sp>
      <p:pic>
        <p:nvPicPr>
          <p:cNvPr id="5" name="Content Placeholder 4">
            <a:extLst>
              <a:ext uri="{FF2B5EF4-FFF2-40B4-BE49-F238E27FC236}">
                <a16:creationId xmlns:a16="http://schemas.microsoft.com/office/drawing/2014/main" id="{EF973433-3DED-7F28-F437-7D4625CA0D9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9097" y="1412776"/>
            <a:ext cx="7472892" cy="5604669"/>
          </a:xfrm>
        </p:spPr>
      </p:pic>
      <p:sp>
        <p:nvSpPr>
          <p:cNvPr id="4" name="TextBox 3">
            <a:extLst>
              <a:ext uri="{FF2B5EF4-FFF2-40B4-BE49-F238E27FC236}">
                <a16:creationId xmlns:a16="http://schemas.microsoft.com/office/drawing/2014/main" id="{86EFFDED-8801-56F1-AB47-36170D996C24}"/>
              </a:ext>
            </a:extLst>
          </p:cNvPr>
          <p:cNvSpPr txBox="1"/>
          <p:nvPr/>
        </p:nvSpPr>
        <p:spPr>
          <a:xfrm>
            <a:off x="6426382" y="6465678"/>
            <a:ext cx="1909177" cy="646331"/>
          </a:xfrm>
          <a:prstGeom prst="rect">
            <a:avLst/>
          </a:prstGeom>
          <a:noFill/>
        </p:spPr>
        <p:txBody>
          <a:bodyPr wrap="none" rtlCol="0">
            <a:spAutoFit/>
          </a:bodyPr>
          <a:lstStyle/>
          <a:p>
            <a:r>
              <a:rPr lang="en-AU" dirty="0"/>
              <a:t>3 September 2024</a:t>
            </a:r>
          </a:p>
          <a:p>
            <a:endParaRPr lang="en-AU" dirty="0"/>
          </a:p>
        </p:txBody>
      </p:sp>
    </p:spTree>
    <p:extLst>
      <p:ext uri="{BB962C8B-B14F-4D97-AF65-F5344CB8AC3E}">
        <p14:creationId xmlns:p14="http://schemas.microsoft.com/office/powerpoint/2010/main" val="1339705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08A78DEC-6B64-3660-C264-242A21B8E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608" y="764704"/>
            <a:ext cx="10170112" cy="5688631"/>
          </a:xfrm>
          <a:prstGeom prst="rect">
            <a:avLst/>
          </a:prstGeom>
        </p:spPr>
      </p:pic>
    </p:spTree>
    <p:extLst>
      <p:ext uri="{BB962C8B-B14F-4D97-AF65-F5344CB8AC3E}">
        <p14:creationId xmlns:p14="http://schemas.microsoft.com/office/powerpoint/2010/main" val="1534683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7FFE6-D68E-7769-F4AD-F3B95D99731C}"/>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601D292F-84BB-263C-CB9B-E81870D12C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04" y="365126"/>
            <a:ext cx="9291304" cy="4872490"/>
          </a:xfrm>
        </p:spPr>
      </p:pic>
      <p:sp>
        <p:nvSpPr>
          <p:cNvPr id="6" name="TextBox 5">
            <a:extLst>
              <a:ext uri="{FF2B5EF4-FFF2-40B4-BE49-F238E27FC236}">
                <a16:creationId xmlns:a16="http://schemas.microsoft.com/office/drawing/2014/main" id="{102E47B8-12FF-2A25-7066-113CFA9BDAD4}"/>
              </a:ext>
            </a:extLst>
          </p:cNvPr>
          <p:cNvSpPr txBox="1"/>
          <p:nvPr/>
        </p:nvSpPr>
        <p:spPr>
          <a:xfrm>
            <a:off x="6638007" y="5234279"/>
            <a:ext cx="2473691" cy="646331"/>
          </a:xfrm>
          <a:prstGeom prst="rect">
            <a:avLst/>
          </a:prstGeom>
          <a:noFill/>
        </p:spPr>
        <p:txBody>
          <a:bodyPr wrap="none" rtlCol="0">
            <a:spAutoFit/>
          </a:bodyPr>
          <a:lstStyle/>
          <a:p>
            <a:r>
              <a:rPr lang="en-AU" dirty="0"/>
              <a:t>Note: excavator at work.</a:t>
            </a:r>
          </a:p>
          <a:p>
            <a:r>
              <a:rPr lang="en-AU" dirty="0"/>
              <a:t>Image supplied ISLSC</a:t>
            </a:r>
          </a:p>
        </p:txBody>
      </p:sp>
      <p:sp>
        <p:nvSpPr>
          <p:cNvPr id="3" name="TextBox 2">
            <a:extLst>
              <a:ext uri="{FF2B5EF4-FFF2-40B4-BE49-F238E27FC236}">
                <a16:creationId xmlns:a16="http://schemas.microsoft.com/office/drawing/2014/main" id="{1ADD8A45-01AC-82FC-08E7-A2767609546C}"/>
              </a:ext>
            </a:extLst>
          </p:cNvPr>
          <p:cNvSpPr txBox="1"/>
          <p:nvPr/>
        </p:nvSpPr>
        <p:spPr>
          <a:xfrm>
            <a:off x="323528" y="5877272"/>
            <a:ext cx="5674823" cy="923330"/>
          </a:xfrm>
          <a:prstGeom prst="rect">
            <a:avLst/>
          </a:prstGeom>
          <a:noFill/>
        </p:spPr>
        <p:txBody>
          <a:bodyPr wrap="none" rtlCol="0">
            <a:spAutoFit/>
          </a:bodyPr>
          <a:lstStyle/>
          <a:p>
            <a:r>
              <a:rPr lang="en-AU" dirty="0"/>
              <a:t>The state government is planning to use a dredge &amp; pump </a:t>
            </a:r>
          </a:p>
          <a:p>
            <a:r>
              <a:rPr lang="en-AU" dirty="0"/>
              <a:t>150,000cum sand back to the surf beach later 2025. </a:t>
            </a:r>
            <a:r>
              <a:rPr lang="en-AU" b="1" dirty="0"/>
              <a:t>(soft </a:t>
            </a:r>
          </a:p>
          <a:p>
            <a:r>
              <a:rPr lang="en-AU" b="1" dirty="0"/>
              <a:t>engineering)</a:t>
            </a:r>
          </a:p>
        </p:txBody>
      </p:sp>
    </p:spTree>
    <p:extLst>
      <p:ext uri="{BB962C8B-B14F-4D97-AF65-F5344CB8AC3E}">
        <p14:creationId xmlns:p14="http://schemas.microsoft.com/office/powerpoint/2010/main" val="2073687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1D805-BC0A-AE26-47C0-07BA76C72463}"/>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96F1F25-31A6-87DD-79CF-C795CA23697A}"/>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0" y="2438400"/>
            <a:ext cx="4514850" cy="3630613"/>
          </a:xfrm>
        </p:spPr>
      </p:pic>
      <p:pic>
        <p:nvPicPr>
          <p:cNvPr id="8" name="Content Placeholder 7">
            <a:extLst>
              <a:ext uri="{FF2B5EF4-FFF2-40B4-BE49-F238E27FC236}">
                <a16:creationId xmlns:a16="http://schemas.microsoft.com/office/drawing/2014/main" id="{0DE6B9E7-FBA5-8B5D-1A90-E2FF7ED91FE7}"/>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4572000" y="2743200"/>
            <a:ext cx="4572000" cy="3048000"/>
          </a:xfrm>
        </p:spPr>
      </p:pic>
      <p:sp>
        <p:nvSpPr>
          <p:cNvPr id="9" name="TextBox 8">
            <a:extLst>
              <a:ext uri="{FF2B5EF4-FFF2-40B4-BE49-F238E27FC236}">
                <a16:creationId xmlns:a16="http://schemas.microsoft.com/office/drawing/2014/main" id="{31D2E5D5-9D07-0610-10FE-4931A196802D}"/>
              </a:ext>
            </a:extLst>
          </p:cNvPr>
          <p:cNvSpPr txBox="1"/>
          <p:nvPr/>
        </p:nvSpPr>
        <p:spPr>
          <a:xfrm>
            <a:off x="179512" y="404664"/>
            <a:ext cx="8964488" cy="2660472"/>
          </a:xfrm>
          <a:prstGeom prst="rect">
            <a:avLst/>
          </a:prstGeom>
          <a:noFill/>
        </p:spPr>
        <p:txBody>
          <a:bodyPr wrap="square" rtlCol="0">
            <a:spAutoFit/>
          </a:bodyPr>
          <a:lstStyle/>
          <a:p>
            <a:pPr>
              <a:lnSpc>
                <a:spcPct val="107000"/>
              </a:lnSpc>
              <a:spcAft>
                <a:spcPts val="800"/>
              </a:spcAft>
            </a:pPr>
            <a:r>
              <a:rPr lang="en-AU" b="1" dirty="0"/>
              <a:t>One solution to erosion at Inverloch – an offshore artificial reef to break up wave energy</a:t>
            </a:r>
          </a:p>
          <a:p>
            <a:pPr>
              <a:lnSpc>
                <a:spcPct val="107000"/>
              </a:lnSpc>
              <a:spcAft>
                <a:spcPts val="800"/>
              </a:spcAft>
            </a:pPr>
            <a:r>
              <a:rPr lang="en-AU" b="1" dirty="0"/>
              <a:t>PALM BEACH, GOLD COAST artificial reef </a:t>
            </a:r>
          </a:p>
          <a:p>
            <a:pPr>
              <a:lnSpc>
                <a:spcPct val="107000"/>
              </a:lnSpc>
              <a:spcAft>
                <a:spcPts val="800"/>
              </a:spcAft>
            </a:pPr>
            <a:r>
              <a:rPr lang="en-AU" dirty="0"/>
              <a:t>COST: $18.2 million</a:t>
            </a:r>
          </a:p>
          <a:p>
            <a:pPr>
              <a:lnSpc>
                <a:spcPct val="107000"/>
              </a:lnSpc>
              <a:spcAft>
                <a:spcPts val="800"/>
              </a:spcAft>
            </a:pPr>
            <a:r>
              <a:rPr lang="en-AU" dirty="0"/>
              <a:t> </a:t>
            </a:r>
            <a:r>
              <a:rPr lang="en-AU"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270 metres offshore,160 metres long and 80 metres wide. Constructed using 60,000 tonnes of boulders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Tree>
    <p:extLst>
      <p:ext uri="{BB962C8B-B14F-4D97-AF65-F5344CB8AC3E}">
        <p14:creationId xmlns:p14="http://schemas.microsoft.com/office/powerpoint/2010/main" val="177750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855A08-72AA-DD9E-2757-5117C04222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91BDEECE-F57E-1F83-AF7B-15E310C60AE9}"/>
              </a:ext>
            </a:extLst>
          </p:cNvPr>
          <p:cNvSpPr txBox="1"/>
          <p:nvPr/>
        </p:nvSpPr>
        <p:spPr>
          <a:xfrm>
            <a:off x="467544" y="332656"/>
            <a:ext cx="5399940" cy="646331"/>
          </a:xfrm>
          <a:prstGeom prst="rect">
            <a:avLst/>
          </a:prstGeom>
          <a:noFill/>
        </p:spPr>
        <p:txBody>
          <a:bodyPr wrap="none" rtlCol="0">
            <a:spAutoFit/>
          </a:bodyPr>
          <a:lstStyle/>
          <a:p>
            <a:r>
              <a:rPr lang="en-AU" b="1" dirty="0"/>
              <a:t>GROYNES? Would disrupt eastward movement of sand</a:t>
            </a:r>
          </a:p>
          <a:p>
            <a:r>
              <a:rPr lang="en-AU" b="1" dirty="0"/>
              <a:t>at Inverloch</a:t>
            </a:r>
          </a:p>
        </p:txBody>
      </p:sp>
    </p:spTree>
    <p:extLst>
      <p:ext uri="{BB962C8B-B14F-4D97-AF65-F5344CB8AC3E}">
        <p14:creationId xmlns:p14="http://schemas.microsoft.com/office/powerpoint/2010/main" val="2415871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E1FEE44-BA61-E210-B469-FEAFBFC81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144000" cy="63093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9C6950-F60C-400D-2A60-430864829EED}"/>
              </a:ext>
            </a:extLst>
          </p:cNvPr>
          <p:cNvSpPr txBox="1"/>
          <p:nvPr/>
        </p:nvSpPr>
        <p:spPr>
          <a:xfrm>
            <a:off x="3995936" y="188640"/>
            <a:ext cx="4973028" cy="646331"/>
          </a:xfrm>
          <a:prstGeom prst="rect">
            <a:avLst/>
          </a:prstGeom>
          <a:noFill/>
        </p:spPr>
        <p:txBody>
          <a:bodyPr wrap="none" rtlCol="0">
            <a:spAutoFit/>
          </a:bodyPr>
          <a:lstStyle/>
          <a:p>
            <a:r>
              <a:rPr lang="en-AU" dirty="0"/>
              <a:t>This Apollo Bay restoration suggested as a solution </a:t>
            </a:r>
          </a:p>
          <a:p>
            <a:r>
              <a:rPr lang="en-AU" dirty="0"/>
              <a:t>at Inverloch. See details next slide</a:t>
            </a:r>
          </a:p>
        </p:txBody>
      </p:sp>
    </p:spTree>
    <p:extLst>
      <p:ext uri="{BB962C8B-B14F-4D97-AF65-F5344CB8AC3E}">
        <p14:creationId xmlns:p14="http://schemas.microsoft.com/office/powerpoint/2010/main" val="1458029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A13803-6F01-6BB9-4AC5-C9DAC05A65D0}"/>
              </a:ext>
            </a:extLst>
          </p:cNvPr>
          <p:cNvSpPr>
            <a:spLocks noGrp="1"/>
          </p:cNvSpPr>
          <p:nvPr>
            <p:ph idx="4294967295"/>
          </p:nvPr>
        </p:nvSpPr>
        <p:spPr>
          <a:xfrm>
            <a:off x="0" y="1"/>
            <a:ext cx="9144000" cy="6680200"/>
          </a:xfrm>
        </p:spPr>
        <p:txBody>
          <a:bodyPr>
            <a:normAutofit lnSpcReduction="10000"/>
          </a:bodyPr>
          <a:lstStyle/>
          <a:p>
            <a:pPr>
              <a:spcAft>
                <a:spcPts val="2250"/>
              </a:spcAft>
              <a:buNone/>
            </a:pPr>
            <a:r>
              <a:rPr lang="en-US" b="1" dirty="0">
                <a:effectLst/>
                <a:latin typeface="Open Sans" panose="020B0606030504020204" pitchFamily="34" charset="0"/>
              </a:rPr>
              <a:t>Successful foreshore protection at Apollo Bay  </a:t>
            </a:r>
            <a:r>
              <a:rPr lang="en-US" dirty="0">
                <a:effectLst/>
              </a:rPr>
              <a:t>April 26, 2022</a:t>
            </a:r>
          </a:p>
          <a:p>
            <a:pPr algn="l">
              <a:spcAft>
                <a:spcPts val="2250"/>
              </a:spcAft>
              <a:buNone/>
            </a:pPr>
            <a:r>
              <a:rPr lang="en-US" b="1" i="0" dirty="0">
                <a:solidFill>
                  <a:srgbClr val="23252C"/>
                </a:solidFill>
                <a:effectLst/>
                <a:latin typeface="Open Sans" panose="020B0606030504020204" pitchFamily="34" charset="0"/>
              </a:rPr>
              <a:t>The Victorian Department of Environment, Land, Water and Planning (DELWP) recently announced the successful completion of the $7.4 million Apollo Bay Foreshore Protection project.</a:t>
            </a:r>
            <a:endParaRPr lang="en-US" b="0" i="0" dirty="0">
              <a:solidFill>
                <a:srgbClr val="23252C"/>
              </a:solidFill>
              <a:effectLst/>
              <a:latin typeface="Open Sans" panose="020B0606030504020204" pitchFamily="34" charset="0"/>
            </a:endParaRPr>
          </a:p>
          <a:p>
            <a:pPr algn="l">
              <a:spcAft>
                <a:spcPts val="2250"/>
              </a:spcAft>
              <a:buNone/>
            </a:pPr>
            <a:r>
              <a:rPr lang="en-US" b="1" i="0" dirty="0">
                <a:solidFill>
                  <a:srgbClr val="23252C"/>
                </a:solidFill>
                <a:effectLst/>
                <a:latin typeface="Open Sans" panose="020B0606030504020204" pitchFamily="34" charset="0"/>
              </a:rPr>
              <a:t>Works included:</a:t>
            </a:r>
            <a:endParaRPr lang="en-US" b="0" i="0" dirty="0">
              <a:solidFill>
                <a:srgbClr val="23252C"/>
              </a:solidFill>
              <a:effectLst/>
              <a:latin typeface="Open Sans" panose="020B0606030504020204" pitchFamily="34" charset="0"/>
            </a:endParaRPr>
          </a:p>
          <a:p>
            <a:pPr algn="l">
              <a:spcAft>
                <a:spcPts val="1125"/>
              </a:spcAft>
              <a:buFont typeface="Arial" panose="020B0604020202020204" pitchFamily="34" charset="0"/>
              <a:buChar char="•"/>
            </a:pPr>
            <a:r>
              <a:rPr lang="en-US" b="0" i="0" dirty="0">
                <a:solidFill>
                  <a:srgbClr val="23252C"/>
                </a:solidFill>
                <a:effectLst/>
                <a:latin typeface="Open Sans" panose="020B0606030504020204" pitchFamily="34" charset="0"/>
              </a:rPr>
              <a:t>three </a:t>
            </a:r>
            <a:r>
              <a:rPr lang="en-US" b="0" i="0" dirty="0" err="1">
                <a:solidFill>
                  <a:srgbClr val="23252C"/>
                </a:solidFill>
                <a:effectLst/>
                <a:latin typeface="Open Sans" panose="020B0606030504020204" pitchFamily="34" charset="0"/>
              </a:rPr>
              <a:t>groynes</a:t>
            </a:r>
            <a:r>
              <a:rPr lang="en-US" b="0" i="0" dirty="0">
                <a:solidFill>
                  <a:srgbClr val="23252C"/>
                </a:solidFill>
                <a:effectLst/>
                <a:latin typeface="Open Sans" panose="020B0606030504020204" pitchFamily="34" charset="0"/>
              </a:rPr>
              <a:t> comprising around 63,833 </a:t>
            </a:r>
            <a:r>
              <a:rPr lang="en-US" b="0" i="0" dirty="0" err="1">
                <a:solidFill>
                  <a:srgbClr val="23252C"/>
                </a:solidFill>
                <a:effectLst/>
                <a:latin typeface="Open Sans" panose="020B0606030504020204" pitchFamily="34" charset="0"/>
              </a:rPr>
              <a:t>tonnes</a:t>
            </a:r>
            <a:r>
              <a:rPr lang="en-US" b="0" i="0" dirty="0">
                <a:solidFill>
                  <a:srgbClr val="23252C"/>
                </a:solidFill>
                <a:effectLst/>
                <a:latin typeface="Open Sans" panose="020B0606030504020204" pitchFamily="34" charset="0"/>
              </a:rPr>
              <a:t> of rock;</a:t>
            </a:r>
          </a:p>
          <a:p>
            <a:pPr algn="l">
              <a:spcAft>
                <a:spcPts val="1125"/>
              </a:spcAft>
              <a:buFont typeface="Arial" panose="020B0604020202020204" pitchFamily="34" charset="0"/>
              <a:buChar char="•"/>
            </a:pPr>
            <a:r>
              <a:rPr lang="en-US" b="0" i="0" dirty="0">
                <a:solidFill>
                  <a:srgbClr val="23252C"/>
                </a:solidFill>
                <a:effectLst/>
                <a:latin typeface="Open Sans" panose="020B0606030504020204" pitchFamily="34" charset="0"/>
              </a:rPr>
              <a:t>675 metres of rock seawall;</a:t>
            </a:r>
          </a:p>
          <a:p>
            <a:pPr algn="l">
              <a:spcAft>
                <a:spcPts val="1125"/>
              </a:spcAft>
              <a:buFont typeface="Arial" panose="020B0604020202020204" pitchFamily="34" charset="0"/>
              <a:buChar char="•"/>
            </a:pPr>
            <a:r>
              <a:rPr lang="en-US" b="0" i="0" dirty="0">
                <a:solidFill>
                  <a:srgbClr val="23252C"/>
                </a:solidFill>
                <a:effectLst/>
                <a:latin typeface="Open Sans" panose="020B0606030504020204" pitchFamily="34" charset="0"/>
              </a:rPr>
              <a:t>two heavy vehicle access ramps;</a:t>
            </a:r>
          </a:p>
          <a:p>
            <a:pPr algn="l">
              <a:spcAft>
                <a:spcPts val="1125"/>
              </a:spcAft>
              <a:buFont typeface="Arial" panose="020B0604020202020204" pitchFamily="34" charset="0"/>
              <a:buChar char="•"/>
            </a:pPr>
            <a:r>
              <a:rPr lang="en-US" b="0" i="0" dirty="0">
                <a:solidFill>
                  <a:srgbClr val="23252C"/>
                </a:solidFill>
                <a:effectLst/>
                <a:latin typeface="Open Sans" panose="020B0606030504020204" pitchFamily="34" charset="0"/>
              </a:rPr>
              <a:t>one light vehicle access ramp;</a:t>
            </a:r>
          </a:p>
          <a:p>
            <a:pPr algn="l">
              <a:spcAft>
                <a:spcPts val="1125"/>
              </a:spcAft>
              <a:buFont typeface="Arial" panose="020B0604020202020204" pitchFamily="34" charset="0"/>
              <a:buChar char="•"/>
            </a:pPr>
            <a:r>
              <a:rPr lang="en-US" b="0" i="0" dirty="0">
                <a:solidFill>
                  <a:srgbClr val="23252C"/>
                </a:solidFill>
                <a:effectLst/>
                <a:latin typeface="Open Sans" panose="020B0606030504020204" pitchFamily="34" charset="0"/>
              </a:rPr>
              <a:t>four wooden beach access stairs;</a:t>
            </a:r>
          </a:p>
          <a:p>
            <a:pPr algn="l">
              <a:spcAft>
                <a:spcPts val="1125"/>
              </a:spcAft>
              <a:buFont typeface="Arial" panose="020B0604020202020204" pitchFamily="34" charset="0"/>
              <a:buChar char="•"/>
            </a:pPr>
            <a:r>
              <a:rPr lang="en-US" b="0" i="0" dirty="0">
                <a:solidFill>
                  <a:srgbClr val="23252C"/>
                </a:solidFill>
                <a:effectLst/>
                <a:latin typeface="Open Sans" panose="020B0606030504020204" pitchFamily="34" charset="0"/>
              </a:rPr>
              <a:t>475 metres of reinstated foreshore path.</a:t>
            </a:r>
          </a:p>
          <a:p>
            <a:pPr algn="l">
              <a:spcAft>
                <a:spcPts val="2250"/>
              </a:spcAft>
              <a:buNone/>
            </a:pPr>
            <a:r>
              <a:rPr lang="en-US" b="0" i="0" dirty="0">
                <a:solidFill>
                  <a:srgbClr val="23252C"/>
                </a:solidFill>
                <a:effectLst/>
                <a:latin typeface="Open Sans" panose="020B0606030504020204" pitchFamily="34" charset="0"/>
              </a:rPr>
              <a:t>The construction of new </a:t>
            </a:r>
            <a:r>
              <a:rPr lang="en-US" b="0" i="0" dirty="0" err="1">
                <a:solidFill>
                  <a:srgbClr val="23252C"/>
                </a:solidFill>
                <a:effectLst/>
                <a:latin typeface="Open Sans" panose="020B0606030504020204" pitchFamily="34" charset="0"/>
              </a:rPr>
              <a:t>groynes</a:t>
            </a:r>
            <a:r>
              <a:rPr lang="en-US" b="0" i="0" dirty="0">
                <a:solidFill>
                  <a:srgbClr val="23252C"/>
                </a:solidFill>
                <a:effectLst/>
                <a:latin typeface="Open Sans" panose="020B0606030504020204" pitchFamily="34" charset="0"/>
              </a:rPr>
              <a:t> was followed by </a:t>
            </a:r>
            <a:r>
              <a:rPr lang="en-US" b="1" i="0" dirty="0">
                <a:solidFill>
                  <a:srgbClr val="23252C"/>
                </a:solidFill>
                <a:effectLst/>
                <a:latin typeface="Open Sans" panose="020B0606030504020204" pitchFamily="34" charset="0"/>
              </a:rPr>
              <a:t>sand renourishment </a:t>
            </a:r>
            <a:r>
              <a:rPr lang="en-US" b="0" i="0" dirty="0">
                <a:solidFill>
                  <a:srgbClr val="23252C"/>
                </a:solidFill>
                <a:effectLst/>
                <a:latin typeface="Open Sans" panose="020B0606030504020204" pitchFamily="34" charset="0"/>
              </a:rPr>
              <a:t>to fill the space next to the structures and prevent scouring of the beach to the north, and </a:t>
            </a:r>
            <a:r>
              <a:rPr lang="en-US" b="1" i="0" dirty="0">
                <a:solidFill>
                  <a:srgbClr val="23252C"/>
                </a:solidFill>
                <a:effectLst/>
                <a:latin typeface="Open Sans" panose="020B0606030504020204" pitchFamily="34" charset="0"/>
              </a:rPr>
              <a:t>revegetation works </a:t>
            </a:r>
            <a:r>
              <a:rPr lang="en-US" b="0" i="0" dirty="0">
                <a:solidFill>
                  <a:srgbClr val="23252C"/>
                </a:solidFill>
                <a:effectLst/>
                <a:latin typeface="Open Sans" panose="020B0606030504020204" pitchFamily="34" charset="0"/>
              </a:rPr>
              <a:t>will also take place.</a:t>
            </a:r>
          </a:p>
          <a:p>
            <a:endParaRPr lang="en-AU" dirty="0"/>
          </a:p>
        </p:txBody>
      </p:sp>
    </p:spTree>
    <p:extLst>
      <p:ext uri="{BB962C8B-B14F-4D97-AF65-F5344CB8AC3E}">
        <p14:creationId xmlns:p14="http://schemas.microsoft.com/office/powerpoint/2010/main" val="818032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51FE6-64FC-DC53-8A56-0C5A971B77E5}"/>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1BDB8E3-DC8D-EBB5-10ED-C216DC932CBA}"/>
              </a:ext>
            </a:extLst>
          </p:cNvPr>
          <p:cNvSpPr>
            <a:spLocks noGrp="1"/>
          </p:cNvSpPr>
          <p:nvPr>
            <p:ph idx="1"/>
          </p:nvPr>
        </p:nvSpPr>
        <p:spPr/>
        <p:txBody>
          <a:bodyPr/>
          <a:lstStyle/>
          <a:p>
            <a:endParaRPr lang="en-AU"/>
          </a:p>
        </p:txBody>
      </p:sp>
      <p:graphicFrame>
        <p:nvGraphicFramePr>
          <p:cNvPr id="4" name="Content Placeholder 3">
            <a:extLst>
              <a:ext uri="{FF2B5EF4-FFF2-40B4-BE49-F238E27FC236}">
                <a16:creationId xmlns:a16="http://schemas.microsoft.com/office/drawing/2014/main" id="{7667FEE8-C08B-4EC2-4526-ECF4F6EE3E3A}"/>
              </a:ext>
            </a:extLst>
          </p:cNvPr>
          <p:cNvGraphicFramePr>
            <a:graphicFrameLocks noChangeAspect="1"/>
          </p:cNvGraphicFramePr>
          <p:nvPr>
            <p:extLst>
              <p:ext uri="{D42A27DB-BD31-4B8C-83A1-F6EECF244321}">
                <p14:modId xmlns:p14="http://schemas.microsoft.com/office/powerpoint/2010/main" val="74747169"/>
              </p:ext>
            </p:extLst>
          </p:nvPr>
        </p:nvGraphicFramePr>
        <p:xfrm>
          <a:off x="539552" y="-1323528"/>
          <a:ext cx="8740775" cy="11425238"/>
        </p:xfrm>
        <a:graphic>
          <a:graphicData uri="http://schemas.openxmlformats.org/presentationml/2006/ole">
            <mc:AlternateContent xmlns:mc="http://schemas.openxmlformats.org/markup-compatibility/2006">
              <mc:Choice xmlns:v="urn:schemas-microsoft-com:vml" Requires="v">
                <p:oleObj name="Document" r:id="rId2" imgW="6659873" imgH="8704098" progId="Word.Document.12">
                  <p:embed/>
                </p:oleObj>
              </mc:Choice>
              <mc:Fallback>
                <p:oleObj name="Document" r:id="rId2" imgW="6659873" imgH="8704098" progId="Word.Document.12">
                  <p:embed/>
                  <p:pic>
                    <p:nvPicPr>
                      <p:cNvPr id="4" name="Content Placeholder 3">
                        <a:extLst>
                          <a:ext uri="{FF2B5EF4-FFF2-40B4-BE49-F238E27FC236}">
                            <a16:creationId xmlns:a16="http://schemas.microsoft.com/office/drawing/2014/main" id="{7667FEE8-C08B-4EC2-4526-ECF4F6EE3E3A}"/>
                          </a:ext>
                        </a:extLst>
                      </p:cNvPr>
                      <p:cNvPicPr/>
                      <p:nvPr/>
                    </p:nvPicPr>
                    <p:blipFill>
                      <a:blip r:embed="rId3"/>
                      <a:stretch>
                        <a:fillRect/>
                      </a:stretch>
                    </p:blipFill>
                    <p:spPr>
                      <a:xfrm>
                        <a:off x="539552" y="-1323528"/>
                        <a:ext cx="8740775" cy="11425238"/>
                      </a:xfrm>
                      <a:prstGeom prst="rect">
                        <a:avLst/>
                      </a:prstGeom>
                    </p:spPr>
                  </p:pic>
                </p:oleObj>
              </mc:Fallback>
            </mc:AlternateContent>
          </a:graphicData>
        </a:graphic>
      </p:graphicFrame>
    </p:spTree>
    <p:extLst>
      <p:ext uri="{BB962C8B-B14F-4D97-AF65-F5344CB8AC3E}">
        <p14:creationId xmlns:p14="http://schemas.microsoft.com/office/powerpoint/2010/main" val="3141139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845F4-3874-435A-DE50-32E154F43390}"/>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3E2EB663-B14B-A133-2991-0101060C6D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4818" y="0"/>
            <a:ext cx="7330061" cy="6858000"/>
          </a:xfrm>
        </p:spPr>
      </p:pic>
    </p:spTree>
    <p:extLst>
      <p:ext uri="{BB962C8B-B14F-4D97-AF65-F5344CB8AC3E}">
        <p14:creationId xmlns:p14="http://schemas.microsoft.com/office/powerpoint/2010/main" val="2441542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0E3CD-3A3D-8780-712D-756BE3A27DB6}"/>
              </a:ext>
            </a:extLst>
          </p:cNvPr>
          <p:cNvSpPr>
            <a:spLocks noGrp="1"/>
          </p:cNvSpPr>
          <p:nvPr>
            <p:ph type="title"/>
          </p:nvPr>
        </p:nvSpPr>
        <p:spPr/>
        <p:txBody>
          <a:bodyPr/>
          <a:lstStyle/>
          <a:p>
            <a:endParaRPr lang="en-AU" dirty="0"/>
          </a:p>
        </p:txBody>
      </p:sp>
      <p:pic>
        <p:nvPicPr>
          <p:cNvPr id="5" name="Picture 4">
            <a:extLst>
              <a:ext uri="{FF2B5EF4-FFF2-40B4-BE49-F238E27FC236}">
                <a16:creationId xmlns:a16="http://schemas.microsoft.com/office/drawing/2014/main" id="{07ABF804-A57B-56C1-9736-B008830598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 y="764704"/>
            <a:ext cx="9144000" cy="6442771"/>
          </a:xfrm>
          <a:prstGeom prst="rect">
            <a:avLst/>
          </a:prstGeom>
        </p:spPr>
      </p:pic>
      <p:sp>
        <p:nvSpPr>
          <p:cNvPr id="3" name="Content Placeholder 2">
            <a:extLst>
              <a:ext uri="{FF2B5EF4-FFF2-40B4-BE49-F238E27FC236}">
                <a16:creationId xmlns:a16="http://schemas.microsoft.com/office/drawing/2014/main" id="{9D7ECA7A-12BB-F780-89FD-6992F01D0C5D}"/>
              </a:ext>
            </a:extLst>
          </p:cNvPr>
          <p:cNvSpPr>
            <a:spLocks noGrp="1"/>
          </p:cNvSpPr>
          <p:nvPr>
            <p:ph idx="1"/>
          </p:nvPr>
        </p:nvSpPr>
        <p:spPr>
          <a:xfrm>
            <a:off x="0" y="-289049"/>
            <a:ext cx="9458325" cy="4351338"/>
          </a:xfrm>
        </p:spPr>
        <p:txBody>
          <a:bodyPr/>
          <a:lstStyle/>
          <a:p>
            <a:pPr marL="0" indent="0">
              <a:buNone/>
            </a:pPr>
            <a:br>
              <a:rPr lang="en-AU" dirty="0"/>
            </a:br>
            <a:r>
              <a:rPr lang="en-AU" dirty="0"/>
              <a:t>Rock walls are ‘hard engineering’. At Inverloch if they can be afforded they can </a:t>
            </a:r>
          </a:p>
          <a:p>
            <a:pPr marL="0" indent="0">
              <a:buNone/>
            </a:pPr>
            <a:r>
              <a:rPr lang="en-AU" dirty="0"/>
              <a:t>save the SLSC but beach will be lost. Waves crash against rocks &amp; drag sand away.</a:t>
            </a:r>
          </a:p>
          <a:p>
            <a:pPr marL="0" indent="0">
              <a:buNone/>
            </a:pPr>
            <a:r>
              <a:rPr lang="en-AU" dirty="0"/>
              <a:t> </a:t>
            </a:r>
            <a:r>
              <a:rPr lang="en-US" b="0" i="0" dirty="0">
                <a:solidFill>
                  <a:srgbClr val="000000"/>
                </a:solidFill>
                <a:effectLst/>
                <a:latin typeface="abcsans"/>
              </a:rPr>
              <a:t>"We will lose the beach because sand in front of rock walls always, everywhere around the world, there are examples of it having disappeared.“ Byron Bay</a:t>
            </a:r>
          </a:p>
          <a:p>
            <a:pPr marL="0" indent="0">
              <a:buNone/>
            </a:pPr>
            <a:r>
              <a:rPr lang="en-US" b="0" i="0" dirty="0">
                <a:solidFill>
                  <a:srgbClr val="000000"/>
                </a:solidFill>
                <a:effectLst/>
                <a:latin typeface="abcsans"/>
              </a:rPr>
              <a:t> Residents’ Group  </a:t>
            </a:r>
            <a:endParaRPr lang="en-AU" dirty="0"/>
          </a:p>
        </p:txBody>
      </p:sp>
    </p:spTree>
    <p:extLst>
      <p:ext uri="{BB962C8B-B14F-4D97-AF65-F5344CB8AC3E}">
        <p14:creationId xmlns:p14="http://schemas.microsoft.com/office/powerpoint/2010/main" val="1875118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984E01-B396-0FBD-6AE1-A30D7E4945E4}"/>
              </a:ext>
            </a:extLst>
          </p:cNvPr>
          <p:cNvSpPr>
            <a:spLocks noGrp="1"/>
          </p:cNvSpPr>
          <p:nvPr>
            <p:ph type="title"/>
          </p:nvPr>
        </p:nvSpPr>
        <p:spPr/>
        <p:txBody>
          <a:bodyPr/>
          <a:lstStyle/>
          <a:p>
            <a:endParaRPr lang="en-AU" dirty="0"/>
          </a:p>
        </p:txBody>
      </p:sp>
      <p:pic>
        <p:nvPicPr>
          <p:cNvPr id="1026" name="Picture 2" descr="Deteriorating seawall">
            <a:extLst>
              <a:ext uri="{FF2B5EF4-FFF2-40B4-BE49-F238E27FC236}">
                <a16:creationId xmlns:a16="http://schemas.microsoft.com/office/drawing/2014/main" id="{D78F2535-1161-04EA-CAC8-5942BD7FDD75}"/>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4064" y="0"/>
            <a:ext cx="520651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ckwall">
            <a:extLst>
              <a:ext uri="{FF2B5EF4-FFF2-40B4-BE49-F238E27FC236}">
                <a16:creationId xmlns:a16="http://schemas.microsoft.com/office/drawing/2014/main" id="{D008D2F9-B8CA-7A4F-5BBC-9969CF5B37A7}"/>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2815444" y="4034880"/>
            <a:ext cx="6328556" cy="2847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ABB0C8-084D-4ED7-8A37-DEA4DBB9C8E5}"/>
              </a:ext>
            </a:extLst>
          </p:cNvPr>
          <p:cNvSpPr txBox="1"/>
          <p:nvPr/>
        </p:nvSpPr>
        <p:spPr>
          <a:xfrm>
            <a:off x="2589191" y="3430111"/>
            <a:ext cx="4557786" cy="800219"/>
          </a:xfrm>
          <a:prstGeom prst="rect">
            <a:avLst/>
          </a:prstGeom>
          <a:noFill/>
        </p:spPr>
        <p:txBody>
          <a:bodyPr wrap="none" rtlCol="0">
            <a:spAutoFit/>
          </a:bodyPr>
          <a:lstStyle/>
          <a:p>
            <a:r>
              <a:rPr lang="en-AU" sz="2800" b="1" dirty="0"/>
              <a:t>Cowes East beach restoration</a:t>
            </a:r>
          </a:p>
          <a:p>
            <a:endParaRPr lang="en-AU" dirty="0"/>
          </a:p>
        </p:txBody>
      </p:sp>
      <p:cxnSp>
        <p:nvCxnSpPr>
          <p:cNvPr id="9" name="Straight Arrow Connector 8">
            <a:extLst>
              <a:ext uri="{FF2B5EF4-FFF2-40B4-BE49-F238E27FC236}">
                <a16:creationId xmlns:a16="http://schemas.microsoft.com/office/drawing/2014/main" id="{D03A47FD-2F9E-F421-E560-490F6B64503E}"/>
              </a:ext>
            </a:extLst>
          </p:cNvPr>
          <p:cNvCxnSpPr/>
          <p:nvPr/>
        </p:nvCxnSpPr>
        <p:spPr>
          <a:xfrm flipH="1">
            <a:off x="5364088" y="1196752"/>
            <a:ext cx="108012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FD4D104-C559-CEC3-6441-8D8C00839115}"/>
              </a:ext>
            </a:extLst>
          </p:cNvPr>
          <p:cNvSpPr txBox="1"/>
          <p:nvPr/>
        </p:nvSpPr>
        <p:spPr>
          <a:xfrm>
            <a:off x="6495866" y="1044675"/>
            <a:ext cx="914400" cy="369332"/>
          </a:xfrm>
          <a:prstGeom prst="rect">
            <a:avLst/>
          </a:prstGeom>
          <a:noFill/>
        </p:spPr>
        <p:txBody>
          <a:bodyPr wrap="square" rtlCol="0">
            <a:spAutoFit/>
          </a:bodyPr>
          <a:lstStyle/>
          <a:p>
            <a:r>
              <a:rPr lang="en-AU" dirty="0"/>
              <a:t>BEFORE</a:t>
            </a:r>
          </a:p>
        </p:txBody>
      </p:sp>
      <p:cxnSp>
        <p:nvCxnSpPr>
          <p:cNvPr id="12" name="Straight Arrow Connector 11">
            <a:extLst>
              <a:ext uri="{FF2B5EF4-FFF2-40B4-BE49-F238E27FC236}">
                <a16:creationId xmlns:a16="http://schemas.microsoft.com/office/drawing/2014/main" id="{70CE219E-AC02-7432-EA02-3BE97F3B4C38}"/>
              </a:ext>
            </a:extLst>
          </p:cNvPr>
          <p:cNvCxnSpPr/>
          <p:nvPr/>
        </p:nvCxnSpPr>
        <p:spPr>
          <a:xfrm>
            <a:off x="1475656" y="5458805"/>
            <a:ext cx="1113535"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1EC1D5D-0866-01C2-FA2A-C35447EF21BD}"/>
              </a:ext>
            </a:extLst>
          </p:cNvPr>
          <p:cNvSpPr txBox="1"/>
          <p:nvPr/>
        </p:nvSpPr>
        <p:spPr>
          <a:xfrm>
            <a:off x="589560" y="5274139"/>
            <a:ext cx="772969" cy="369332"/>
          </a:xfrm>
          <a:prstGeom prst="rect">
            <a:avLst/>
          </a:prstGeom>
          <a:noFill/>
        </p:spPr>
        <p:txBody>
          <a:bodyPr wrap="none" rtlCol="0">
            <a:spAutoFit/>
          </a:bodyPr>
          <a:lstStyle/>
          <a:p>
            <a:r>
              <a:rPr lang="en-AU" dirty="0"/>
              <a:t>AFTER</a:t>
            </a:r>
          </a:p>
        </p:txBody>
      </p:sp>
    </p:spTree>
    <p:extLst>
      <p:ext uri="{BB962C8B-B14F-4D97-AF65-F5344CB8AC3E}">
        <p14:creationId xmlns:p14="http://schemas.microsoft.com/office/powerpoint/2010/main" val="4063308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818" y="204"/>
            <a:ext cx="9203635" cy="6872943"/>
          </a:xfrm>
        </p:spPr>
      </p:pic>
      <p:sp>
        <p:nvSpPr>
          <p:cNvPr id="3" name="TextBox 2"/>
          <p:cNvSpPr txBox="1"/>
          <p:nvPr/>
        </p:nvSpPr>
        <p:spPr>
          <a:xfrm>
            <a:off x="5580112" y="-7370"/>
            <a:ext cx="3419872" cy="1169551"/>
          </a:xfrm>
          <a:prstGeom prst="rect">
            <a:avLst/>
          </a:prstGeom>
          <a:noFill/>
        </p:spPr>
        <p:txBody>
          <a:bodyPr wrap="square" rtlCol="0">
            <a:spAutoFit/>
          </a:bodyPr>
          <a:lstStyle/>
          <a:p>
            <a:r>
              <a:rPr lang="en-AU" dirty="0">
                <a:solidFill>
                  <a:schemeClr val="bg1"/>
                </a:solidFill>
              </a:rPr>
              <a:t>Surf beach sand transported east to  Anderson Inlet</a:t>
            </a:r>
          </a:p>
          <a:p>
            <a:r>
              <a:rPr lang="en-AU" dirty="0">
                <a:solidFill>
                  <a:schemeClr val="bg1"/>
                </a:solidFill>
              </a:rPr>
              <a:t>New lagoon at Ayr Creek</a:t>
            </a:r>
          </a:p>
          <a:p>
            <a:r>
              <a:rPr lang="en-AU" sz="1600" dirty="0">
                <a:solidFill>
                  <a:schemeClr val="bg1"/>
                </a:solidFill>
              </a:rPr>
              <a:t>Photo: Alison &amp; Leo Brewster Jan 2016 </a:t>
            </a:r>
          </a:p>
        </p:txBody>
      </p:sp>
    </p:spTree>
    <p:extLst>
      <p:ext uri="{BB962C8B-B14F-4D97-AF65-F5344CB8AC3E}">
        <p14:creationId xmlns:p14="http://schemas.microsoft.com/office/powerpoint/2010/main" val="1084575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A5717-8154-452B-B924-2F353D36AD53}"/>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C005AD91-5AC6-4CE9-81FB-E17C654060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12929"/>
            <a:ext cx="9170778" cy="5879945"/>
          </a:xfrm>
        </p:spPr>
      </p:pic>
      <p:sp>
        <p:nvSpPr>
          <p:cNvPr id="6" name="TextBox 5">
            <a:extLst>
              <a:ext uri="{FF2B5EF4-FFF2-40B4-BE49-F238E27FC236}">
                <a16:creationId xmlns:a16="http://schemas.microsoft.com/office/drawing/2014/main" id="{68E7445F-27EE-4441-BF33-9E76884CEE4F}"/>
              </a:ext>
            </a:extLst>
          </p:cNvPr>
          <p:cNvSpPr txBox="1"/>
          <p:nvPr/>
        </p:nvSpPr>
        <p:spPr>
          <a:xfrm>
            <a:off x="7809980" y="6492874"/>
            <a:ext cx="1334020" cy="646331"/>
          </a:xfrm>
          <a:prstGeom prst="rect">
            <a:avLst/>
          </a:prstGeom>
          <a:noFill/>
        </p:spPr>
        <p:txBody>
          <a:bodyPr wrap="none" rtlCol="0">
            <a:spAutoFit/>
          </a:bodyPr>
          <a:lstStyle/>
          <a:p>
            <a:r>
              <a:rPr lang="en-AU" dirty="0"/>
              <a:t>2014 google</a:t>
            </a:r>
          </a:p>
          <a:p>
            <a:endParaRPr lang="en-AU" dirty="0"/>
          </a:p>
        </p:txBody>
      </p:sp>
    </p:spTree>
    <p:extLst>
      <p:ext uri="{BB962C8B-B14F-4D97-AF65-F5344CB8AC3E}">
        <p14:creationId xmlns:p14="http://schemas.microsoft.com/office/powerpoint/2010/main" val="34187341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58" y="58146"/>
            <a:ext cx="8229600" cy="1143000"/>
          </a:xfrm>
        </p:spPr>
        <p:txBody>
          <a:bodyPr/>
          <a:lstStyle/>
          <a:p>
            <a:pPr algn="ctr"/>
            <a:r>
              <a:rPr lang="en-AU" dirty="0">
                <a:solidFill>
                  <a:schemeClr val="tx2"/>
                </a:solidFill>
                <a:latin typeface="Comic Sans MS" panose="030F0702030302020204" pitchFamily="66" charset="0"/>
              </a:rPr>
              <a:t>Wreck Creek catchment with </a:t>
            </a:r>
            <a:br>
              <a:rPr lang="en-AU" dirty="0">
                <a:solidFill>
                  <a:schemeClr val="tx2"/>
                </a:solidFill>
                <a:latin typeface="Comic Sans MS" panose="030F0702030302020204" pitchFamily="66" charset="0"/>
              </a:rPr>
            </a:br>
            <a:r>
              <a:rPr lang="en-AU" dirty="0">
                <a:solidFill>
                  <a:schemeClr val="tx2"/>
                </a:solidFill>
                <a:latin typeface="Comic Sans MS" panose="030F0702030302020204" pitchFamily="66" charset="0"/>
              </a:rPr>
              <a:t>.8 metre sea level rise by 2100</a:t>
            </a:r>
          </a:p>
        </p:txBody>
      </p:sp>
      <p:pic>
        <p:nvPicPr>
          <p:cNvPr id="2050" name="Picture 2"/>
          <p:cNvPicPr>
            <a:picLocks noGrp="1" noChangeAspect="1" noChangeArrowheads="1"/>
          </p:cNvPicPr>
          <p:nvPr>
            <p:ph idx="1"/>
          </p:nvPr>
        </p:nvPicPr>
        <p:blipFill>
          <a:blip r:embed="rId3" cstate="print"/>
          <a:stretch>
            <a:fillRect/>
          </a:stretch>
        </p:blipFill>
        <p:spPr bwMode="auto">
          <a:xfrm>
            <a:off x="0" y="1100584"/>
            <a:ext cx="9144000" cy="5743588"/>
          </a:xfrm>
          <a:prstGeom prst="rect">
            <a:avLst/>
          </a:prstGeom>
          <a:noFill/>
          <a:ln w="9525">
            <a:noFill/>
            <a:miter lim="800000"/>
            <a:headEnd/>
            <a:tailEnd/>
          </a:ln>
        </p:spPr>
      </p:pic>
      <p:sp>
        <p:nvSpPr>
          <p:cNvPr id="4" name="TextBox 3"/>
          <p:cNvSpPr txBox="1"/>
          <p:nvPr/>
        </p:nvSpPr>
        <p:spPr>
          <a:xfrm>
            <a:off x="3779912" y="4941168"/>
            <a:ext cx="1043106" cy="276999"/>
          </a:xfrm>
          <a:prstGeom prst="rect">
            <a:avLst/>
          </a:prstGeom>
          <a:noFill/>
        </p:spPr>
        <p:txBody>
          <a:bodyPr wrap="square" rtlCol="0">
            <a:spAutoFit/>
          </a:bodyPr>
          <a:lstStyle/>
          <a:p>
            <a:r>
              <a:rPr lang="en-AU" sz="1200" dirty="0">
                <a:solidFill>
                  <a:schemeClr val="bg1"/>
                </a:solidFill>
              </a:rPr>
              <a:t>Wreck Creek</a:t>
            </a:r>
          </a:p>
        </p:txBody>
      </p:sp>
      <p:cxnSp>
        <p:nvCxnSpPr>
          <p:cNvPr id="8" name="Straight Arrow Connector 7"/>
          <p:cNvCxnSpPr>
            <a:endCxn id="4" idx="0"/>
          </p:cNvCxnSpPr>
          <p:nvPr/>
        </p:nvCxnSpPr>
        <p:spPr>
          <a:xfrm>
            <a:off x="4211960" y="4869160"/>
            <a:ext cx="89505"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580112" y="4293096"/>
            <a:ext cx="1224136" cy="461665"/>
          </a:xfrm>
          <a:prstGeom prst="rect">
            <a:avLst/>
          </a:prstGeom>
          <a:noFill/>
        </p:spPr>
        <p:txBody>
          <a:bodyPr wrap="square" rtlCol="0">
            <a:spAutoFit/>
          </a:bodyPr>
          <a:lstStyle/>
          <a:p>
            <a:r>
              <a:rPr lang="en-AU" sz="1200" dirty="0">
                <a:solidFill>
                  <a:schemeClr val="bg1"/>
                </a:solidFill>
              </a:rPr>
              <a:t>Surf Lifesaving </a:t>
            </a:r>
          </a:p>
          <a:p>
            <a:r>
              <a:rPr lang="en-AU" sz="1200" dirty="0">
                <a:solidFill>
                  <a:schemeClr val="bg1"/>
                </a:solidFill>
              </a:rPr>
              <a:t>Club</a:t>
            </a:r>
          </a:p>
        </p:txBody>
      </p:sp>
      <p:cxnSp>
        <p:nvCxnSpPr>
          <p:cNvPr id="13" name="Straight Arrow Connector 12"/>
          <p:cNvCxnSpPr>
            <a:stCxn id="4" idx="0"/>
          </p:cNvCxnSpPr>
          <p:nvPr/>
        </p:nvCxnSpPr>
        <p:spPr>
          <a:xfrm flipH="1">
            <a:off x="4283969" y="4941168"/>
            <a:ext cx="1749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427984" y="4941168"/>
            <a:ext cx="14401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8" descr="BC_Logo_Hoz_U_CMYK"/>
          <p:cNvPicPr>
            <a:picLocks noChangeAspect="1" noChangeArrowheads="1"/>
          </p:cNvPicPr>
          <p:nvPr/>
        </p:nvPicPr>
        <p:blipFill>
          <a:blip r:embed="rId4" cstate="print"/>
          <a:srcRect/>
          <a:stretch>
            <a:fillRect/>
          </a:stretch>
        </p:blipFill>
        <p:spPr bwMode="auto">
          <a:xfrm>
            <a:off x="7484633" y="5877272"/>
            <a:ext cx="1152525" cy="608013"/>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6" name="Content Placeholder 5">
            <a:extLst>
              <a:ext uri="{FF2B5EF4-FFF2-40B4-BE49-F238E27FC236}">
                <a16:creationId xmlns:a16="http://schemas.microsoft.com/office/drawing/2014/main" id="{0404782D-B92A-429C-810F-11D6B22681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12" y="548680"/>
            <a:ext cx="9175412" cy="5556275"/>
          </a:xfrm>
        </p:spPr>
      </p:pic>
      <p:sp>
        <p:nvSpPr>
          <p:cNvPr id="7" name="TextBox 6">
            <a:extLst>
              <a:ext uri="{FF2B5EF4-FFF2-40B4-BE49-F238E27FC236}">
                <a16:creationId xmlns:a16="http://schemas.microsoft.com/office/drawing/2014/main" id="{554D9CD4-59D8-44C3-80AA-188CB49700C7}"/>
              </a:ext>
            </a:extLst>
          </p:cNvPr>
          <p:cNvSpPr txBox="1"/>
          <p:nvPr/>
        </p:nvSpPr>
        <p:spPr>
          <a:xfrm>
            <a:off x="7976580" y="6123542"/>
            <a:ext cx="1077539" cy="369332"/>
          </a:xfrm>
          <a:prstGeom prst="rect">
            <a:avLst/>
          </a:prstGeom>
          <a:noFill/>
        </p:spPr>
        <p:txBody>
          <a:bodyPr wrap="none" rtlCol="0">
            <a:spAutoFit/>
          </a:bodyPr>
          <a:lstStyle/>
          <a:p>
            <a:r>
              <a:rPr lang="en-AU" dirty="0"/>
              <a:t>Mid 2020</a:t>
            </a:r>
          </a:p>
        </p:txBody>
      </p:sp>
    </p:spTree>
    <p:extLst>
      <p:ext uri="{BB962C8B-B14F-4D97-AF65-F5344CB8AC3E}">
        <p14:creationId xmlns:p14="http://schemas.microsoft.com/office/powerpoint/2010/main" val="3133185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9F5EE-20AE-90DB-C9BD-663B2A6C92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1460A-5AB8-7B02-9D95-AFF175A75E01}"/>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7296414D-0D33-8237-8308-39085E4CF25C}"/>
              </a:ext>
            </a:extLst>
          </p:cNvPr>
          <p:cNvSpPr>
            <a:spLocks noGrp="1"/>
          </p:cNvSpPr>
          <p:nvPr>
            <p:ph idx="1"/>
          </p:nvPr>
        </p:nvSpPr>
        <p:spPr/>
        <p:txBody>
          <a:bodyPr/>
          <a:lstStyle/>
          <a:p>
            <a:endParaRPr lang="en-AU"/>
          </a:p>
        </p:txBody>
      </p:sp>
      <p:pic>
        <p:nvPicPr>
          <p:cNvPr id="4" name="Content Placeholder 4">
            <a:extLst>
              <a:ext uri="{FF2B5EF4-FFF2-40B4-BE49-F238E27FC236}">
                <a16:creationId xmlns:a16="http://schemas.microsoft.com/office/drawing/2014/main" id="{EFCF3BCD-7DF9-E976-DCA2-BE38420A7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88" y="1307621"/>
            <a:ext cx="9501576" cy="4992785"/>
          </a:xfrm>
          <a:prstGeom prst="rect">
            <a:avLst/>
          </a:prstGeom>
        </p:spPr>
      </p:pic>
    </p:spTree>
    <p:extLst>
      <p:ext uri="{BB962C8B-B14F-4D97-AF65-F5344CB8AC3E}">
        <p14:creationId xmlns:p14="http://schemas.microsoft.com/office/powerpoint/2010/main" val="20429288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6226E-51FB-5ACD-DBA5-0B4236253EFE}"/>
              </a:ext>
            </a:extLst>
          </p:cNvPr>
          <p:cNvSpPr>
            <a:spLocks noGrp="1"/>
          </p:cNvSpPr>
          <p:nvPr>
            <p:ph type="title"/>
          </p:nvPr>
        </p:nvSpPr>
        <p:spPr/>
        <p:txBody>
          <a:bodyPr/>
          <a:lstStyle/>
          <a:p>
            <a:endParaRPr lang="en-AU"/>
          </a:p>
        </p:txBody>
      </p:sp>
      <p:pic>
        <p:nvPicPr>
          <p:cNvPr id="1026" name="Picture 2">
            <a:extLst>
              <a:ext uri="{FF2B5EF4-FFF2-40B4-BE49-F238E27FC236}">
                <a16:creationId xmlns:a16="http://schemas.microsoft.com/office/drawing/2014/main" id="{EAD3BEEB-AE44-7ABE-8BB4-E07D63FF0F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822" y="2906"/>
            <a:ext cx="9796987" cy="6855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526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A5E965-879A-730E-B87E-B65499B7B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43168"/>
            <a:ext cx="7704856" cy="6846475"/>
          </a:xfrm>
          <a:prstGeom prst="rect">
            <a:avLst/>
          </a:prstGeom>
        </p:spPr>
      </p:pic>
      <p:sp>
        <p:nvSpPr>
          <p:cNvPr id="4" name="Oval 3">
            <a:extLst>
              <a:ext uri="{FF2B5EF4-FFF2-40B4-BE49-F238E27FC236}">
                <a16:creationId xmlns:a16="http://schemas.microsoft.com/office/drawing/2014/main" id="{EB7BEECE-BE49-D40F-E574-FDD20613C78A}"/>
              </a:ext>
            </a:extLst>
          </p:cNvPr>
          <p:cNvSpPr/>
          <p:nvPr/>
        </p:nvSpPr>
        <p:spPr>
          <a:xfrm>
            <a:off x="4860032" y="2852936"/>
            <a:ext cx="432048" cy="43204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5" name="Oval 4">
            <a:extLst>
              <a:ext uri="{FF2B5EF4-FFF2-40B4-BE49-F238E27FC236}">
                <a16:creationId xmlns:a16="http://schemas.microsoft.com/office/drawing/2014/main" id="{CD7554A2-EDCC-C8E9-AC7C-53474BCEA92B}"/>
              </a:ext>
            </a:extLst>
          </p:cNvPr>
          <p:cNvSpPr/>
          <p:nvPr/>
        </p:nvSpPr>
        <p:spPr>
          <a:xfrm>
            <a:off x="5796136" y="4365104"/>
            <a:ext cx="576064" cy="50405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2604846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77F7BC3-67EE-2761-5615-306ACEF62D56}"/>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4334" y="0"/>
            <a:ext cx="9141296" cy="6858000"/>
          </a:xfrm>
        </p:spPr>
      </p:pic>
    </p:spTree>
    <p:extLst>
      <p:ext uri="{BB962C8B-B14F-4D97-AF65-F5344CB8AC3E}">
        <p14:creationId xmlns:p14="http://schemas.microsoft.com/office/powerpoint/2010/main" val="2342189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2C0A1D-8823-2EDD-56AA-0F4468EB944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61066"/>
            <a:ext cx="9144000" cy="6949762"/>
          </a:xfrm>
        </p:spPr>
      </p:pic>
    </p:spTree>
    <p:extLst>
      <p:ext uri="{BB962C8B-B14F-4D97-AF65-F5344CB8AC3E}">
        <p14:creationId xmlns:p14="http://schemas.microsoft.com/office/powerpoint/2010/main" val="628020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CD80EE-21A3-5432-BE0B-D7BBB6BF819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 y="13674"/>
            <a:ext cx="9144000" cy="6844325"/>
          </a:xfrm>
        </p:spPr>
      </p:pic>
    </p:spTree>
    <p:extLst>
      <p:ext uri="{BB962C8B-B14F-4D97-AF65-F5344CB8AC3E}">
        <p14:creationId xmlns:p14="http://schemas.microsoft.com/office/powerpoint/2010/main" val="39484571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C2C3A65-F98C-E22D-9372-6EBCE6113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988"/>
            <a:ext cx="9144000" cy="629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6488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ADC95B7-08AE-9E86-B08D-A4DFA5FB2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988"/>
            <a:ext cx="9144000" cy="629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029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0F8518A-682C-4F02-9BE2-F47345B2DD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
            <a:ext cx="9143999" cy="6857999"/>
          </a:xfrm>
        </p:spPr>
      </p:pic>
      <p:sp>
        <p:nvSpPr>
          <p:cNvPr id="14" name="Title 13">
            <a:extLst>
              <a:ext uri="{FF2B5EF4-FFF2-40B4-BE49-F238E27FC236}">
                <a16:creationId xmlns:a16="http://schemas.microsoft.com/office/drawing/2014/main" id="{211C3C66-1D17-4EB6-893C-24B0BD585073}"/>
              </a:ext>
            </a:extLst>
          </p:cNvPr>
          <p:cNvSpPr>
            <a:spLocks noGrp="1"/>
          </p:cNvSpPr>
          <p:nvPr>
            <p:ph type="title"/>
          </p:nvPr>
        </p:nvSpPr>
        <p:spPr>
          <a:xfrm>
            <a:off x="-10325" y="260648"/>
            <a:ext cx="9144000" cy="994172"/>
          </a:xfrm>
        </p:spPr>
        <p:txBody>
          <a:bodyPr>
            <a:normAutofit/>
          </a:bodyPr>
          <a:lstStyle/>
          <a:p>
            <a:pPr algn="ctr"/>
            <a:r>
              <a:rPr lang="en-AU" sz="2400" dirty="0">
                <a:solidFill>
                  <a:schemeClr val="accent1">
                    <a:lumMod val="75000"/>
                  </a:schemeClr>
                </a:solidFill>
                <a:latin typeface="Comic Sans MS" panose="030F0702030302020204" pitchFamily="66" charset="0"/>
              </a:rPr>
              <a:t>Inverloch Surf Beach Lifesaving Tower</a:t>
            </a:r>
            <a:endParaRPr lang="en-AU" sz="2400" dirty="0"/>
          </a:p>
        </p:txBody>
      </p:sp>
      <p:sp>
        <p:nvSpPr>
          <p:cNvPr id="15" name="TextBox 14">
            <a:extLst>
              <a:ext uri="{FF2B5EF4-FFF2-40B4-BE49-F238E27FC236}">
                <a16:creationId xmlns:a16="http://schemas.microsoft.com/office/drawing/2014/main" id="{9EAC18C2-BE34-4421-BBD3-27C9173AC54D}"/>
              </a:ext>
            </a:extLst>
          </p:cNvPr>
          <p:cNvSpPr txBox="1"/>
          <p:nvPr/>
        </p:nvSpPr>
        <p:spPr>
          <a:xfrm>
            <a:off x="6660232" y="6417841"/>
            <a:ext cx="2188804" cy="300082"/>
          </a:xfrm>
          <a:prstGeom prst="rect">
            <a:avLst/>
          </a:prstGeom>
          <a:noFill/>
        </p:spPr>
        <p:txBody>
          <a:bodyPr wrap="none" rtlCol="0">
            <a:spAutoFit/>
          </a:bodyPr>
          <a:lstStyle/>
          <a:p>
            <a:r>
              <a:rPr lang="en-AU" sz="1350" dirty="0"/>
              <a:t>2004 (?) – photo Steve Dunn</a:t>
            </a:r>
          </a:p>
        </p:txBody>
      </p:sp>
    </p:spTree>
    <p:extLst>
      <p:ext uri="{BB962C8B-B14F-4D97-AF65-F5344CB8AC3E}">
        <p14:creationId xmlns:p14="http://schemas.microsoft.com/office/powerpoint/2010/main" val="35177889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EB7C543A-0FA8-8D86-722E-8932A9D67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632" y="476672"/>
            <a:ext cx="10556319" cy="5904655"/>
          </a:xfrm>
          <a:prstGeom prst="rect">
            <a:avLst/>
          </a:prstGeom>
        </p:spPr>
      </p:pic>
    </p:spTree>
    <p:extLst>
      <p:ext uri="{BB962C8B-B14F-4D97-AF65-F5344CB8AC3E}">
        <p14:creationId xmlns:p14="http://schemas.microsoft.com/office/powerpoint/2010/main" val="3525915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AU"/>
          </a:p>
        </p:txBody>
      </p:sp>
      <p:pic>
        <p:nvPicPr>
          <p:cNvPr id="7" name="Picture 2" descr="D:\Users\avening\Pictures\COAST PHOTOS\Invy Cape 2012\Invy Cape Oct 2012\P1000374.JPG"/>
          <p:cNvPicPr>
            <a:picLocks noGrp="1" noChangeAspect="1" noChangeArrowheads="1"/>
          </p:cNvPicPr>
          <p:nvPr>
            <p:ph sz="half" idx="1"/>
          </p:nvPr>
        </p:nvPicPr>
        <p:blipFill>
          <a:blip r:embed="rId3" cstate="print"/>
          <a:stretch>
            <a:fillRect/>
          </a:stretch>
        </p:blipFill>
        <p:spPr bwMode="auto">
          <a:xfrm>
            <a:off x="32792" y="476672"/>
            <a:ext cx="4755232" cy="6342542"/>
          </a:xfrm>
          <a:prstGeom prst="rect">
            <a:avLst/>
          </a:prstGeom>
          <a:noFill/>
        </p:spPr>
      </p:pic>
      <p:pic>
        <p:nvPicPr>
          <p:cNvPr id="8" name="Content Placeholder 3" descr="New home: the surf club patrol tower is removed from the beach.">
            <a:hlinkClick r:id="rId4"/>
          </p:cNvPr>
          <p:cNvPicPr>
            <a:picLocks noGrp="1"/>
          </p:cNvPicPr>
          <p:nvPr>
            <p:ph sz="half" idx="2"/>
          </p:nvPr>
        </p:nvPicPr>
        <p:blipFill>
          <a:blip r:embed="rId5" cstate="print"/>
          <a:stretch>
            <a:fillRect/>
          </a:stretch>
        </p:blipFill>
        <p:spPr bwMode="auto">
          <a:xfrm>
            <a:off x="4932040" y="2348880"/>
            <a:ext cx="4179168" cy="2664296"/>
          </a:xfrm>
          <a:prstGeom prst="rect">
            <a:avLst/>
          </a:prstGeom>
          <a:noFill/>
          <a:ln w="9525">
            <a:noFill/>
            <a:miter lim="800000"/>
            <a:headEnd/>
            <a:tailEnd/>
          </a:ln>
        </p:spPr>
      </p:pic>
      <p:sp>
        <p:nvSpPr>
          <p:cNvPr id="9" name="TextBox 8"/>
          <p:cNvSpPr txBox="1"/>
          <p:nvPr/>
        </p:nvSpPr>
        <p:spPr>
          <a:xfrm>
            <a:off x="4788024" y="6457892"/>
            <a:ext cx="1809470" cy="369332"/>
          </a:xfrm>
          <a:prstGeom prst="rect">
            <a:avLst/>
          </a:prstGeom>
          <a:noFill/>
        </p:spPr>
        <p:txBody>
          <a:bodyPr wrap="none" rtlCol="0">
            <a:spAutoFit/>
          </a:bodyPr>
          <a:lstStyle/>
          <a:p>
            <a:r>
              <a:rPr lang="en-AU" dirty="0"/>
              <a:t>12 October  2013</a:t>
            </a:r>
          </a:p>
        </p:txBody>
      </p:sp>
      <p:sp>
        <p:nvSpPr>
          <p:cNvPr id="10" name="TextBox 9"/>
          <p:cNvSpPr txBox="1"/>
          <p:nvPr/>
        </p:nvSpPr>
        <p:spPr>
          <a:xfrm>
            <a:off x="7874687" y="5273868"/>
            <a:ext cx="2015684" cy="307777"/>
          </a:xfrm>
          <a:prstGeom prst="rect">
            <a:avLst/>
          </a:prstGeom>
          <a:noFill/>
        </p:spPr>
        <p:txBody>
          <a:bodyPr wrap="square" rtlCol="0">
            <a:spAutoFit/>
          </a:bodyPr>
          <a:lstStyle/>
          <a:p>
            <a:r>
              <a:rPr lang="en-AU" sz="1400" dirty="0"/>
              <a:t>Photo: The Star</a:t>
            </a:r>
          </a:p>
        </p:txBody>
      </p:sp>
      <p:sp>
        <p:nvSpPr>
          <p:cNvPr id="2" name="TextBox 1">
            <a:extLst>
              <a:ext uri="{FF2B5EF4-FFF2-40B4-BE49-F238E27FC236}">
                <a16:creationId xmlns:a16="http://schemas.microsoft.com/office/drawing/2014/main" id="{28CA8FFC-0FF5-446B-A51D-948AE7786751}"/>
              </a:ext>
            </a:extLst>
          </p:cNvPr>
          <p:cNvSpPr txBox="1"/>
          <p:nvPr/>
        </p:nvSpPr>
        <p:spPr>
          <a:xfrm>
            <a:off x="7824408" y="5009270"/>
            <a:ext cx="1319592" cy="369332"/>
          </a:xfrm>
          <a:prstGeom prst="rect">
            <a:avLst/>
          </a:prstGeom>
          <a:noFill/>
        </p:spPr>
        <p:txBody>
          <a:bodyPr wrap="none" rtlCol="0">
            <a:spAutoFit/>
          </a:bodyPr>
          <a:lstStyle/>
          <a:p>
            <a:r>
              <a:rPr lang="en-AU" dirty="0"/>
              <a:t>28 Oct 2013</a:t>
            </a:r>
          </a:p>
        </p:txBody>
      </p:sp>
    </p:spTree>
    <p:extLst>
      <p:ext uri="{BB962C8B-B14F-4D97-AF65-F5344CB8AC3E}">
        <p14:creationId xmlns:p14="http://schemas.microsoft.com/office/powerpoint/2010/main" val="554566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AU"/>
          </a:p>
        </p:txBody>
      </p:sp>
      <p:sp>
        <p:nvSpPr>
          <p:cNvPr id="6" name="Content Placeholder 5"/>
          <p:cNvSpPr>
            <a:spLocks noGrp="1"/>
          </p:cNvSpPr>
          <p:nvPr>
            <p:ph idx="1"/>
          </p:nvPr>
        </p:nvSpPr>
        <p:spPr/>
        <p:txBody>
          <a:bodyPr/>
          <a:lstStyle/>
          <a:p>
            <a:endParaRPr lang="en-AU" dirty="0"/>
          </a:p>
        </p:txBody>
      </p:sp>
      <p:pic>
        <p:nvPicPr>
          <p:cNvPr id="5122" name="Picture 2" descr="C:\Users\Aileen\Pictures\COAST\lifesaving tower\5 Dec 2014\DSCN22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7504" y="112992"/>
            <a:ext cx="1848583" cy="369332"/>
          </a:xfrm>
          <a:prstGeom prst="rect">
            <a:avLst/>
          </a:prstGeom>
          <a:noFill/>
        </p:spPr>
        <p:txBody>
          <a:bodyPr wrap="none" rtlCol="0">
            <a:spAutoFit/>
          </a:bodyPr>
          <a:lstStyle/>
          <a:p>
            <a:r>
              <a:rPr lang="en-AU" dirty="0"/>
              <a:t>5 December 2014</a:t>
            </a:r>
          </a:p>
        </p:txBody>
      </p:sp>
    </p:spTree>
    <p:extLst>
      <p:ext uri="{BB962C8B-B14F-4D97-AF65-F5344CB8AC3E}">
        <p14:creationId xmlns:p14="http://schemas.microsoft.com/office/powerpoint/2010/main" val="2601276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AU"/>
          </a:p>
        </p:txBody>
      </p:sp>
      <p:pic>
        <p:nvPicPr>
          <p:cNvPr id="9" name="Content Placeholder 8"/>
          <p:cNvPicPr>
            <a:picLocks noGrp="1"/>
          </p:cNvPicPr>
          <p:nvPr>
            <p:ph idx="1"/>
          </p:nvPr>
        </p:nvPicPr>
        <p:blipFill>
          <a:blip r:embed="rId3"/>
          <a:stretch>
            <a:fillRect/>
          </a:stretch>
        </p:blipFill>
        <p:spPr>
          <a:xfrm>
            <a:off x="0" y="365126"/>
            <a:ext cx="9144000" cy="6309320"/>
          </a:xfrm>
          <a:prstGeom prst="rect">
            <a:avLst/>
          </a:prstGeom>
        </p:spPr>
      </p:pic>
    </p:spTree>
    <p:extLst>
      <p:ext uri="{BB962C8B-B14F-4D97-AF65-F5344CB8AC3E}">
        <p14:creationId xmlns:p14="http://schemas.microsoft.com/office/powerpoint/2010/main" val="329358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3353</TotalTime>
  <Words>1499</Words>
  <Application>Microsoft Office PowerPoint</Application>
  <PresentationFormat>On-screen Show (4:3)</PresentationFormat>
  <Paragraphs>158</Paragraphs>
  <Slides>60</Slides>
  <Notes>23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9" baseType="lpstr">
      <vt:lpstr>abcsans</vt:lpstr>
      <vt:lpstr>var(--dls-font-stack-serif)</vt:lpstr>
      <vt:lpstr>Arial</vt:lpstr>
      <vt:lpstr>Calibri</vt:lpstr>
      <vt:lpstr>Calibri Light</vt:lpstr>
      <vt:lpstr>Comic Sans MS</vt:lpstr>
      <vt:lpstr>Open Sans</vt:lpstr>
      <vt:lpstr>Office Theme</vt:lpstr>
      <vt:lpstr>Document</vt:lpstr>
      <vt:lpstr>PowerPoint Presentation</vt:lpstr>
      <vt:lpstr>PowerPoint Presentation</vt:lpstr>
      <vt:lpstr>PowerPoint Presentation</vt:lpstr>
      <vt:lpstr>PowerPoint Presentation</vt:lpstr>
      <vt:lpstr>PowerPoint Presentation</vt:lpstr>
      <vt:lpstr>Inverloch Surf Beach Lifesaving Tower</vt:lpstr>
      <vt:lpstr>PowerPoint Presentation</vt:lpstr>
      <vt:lpstr>PowerPoint Presentation</vt:lpstr>
      <vt:lpstr>PowerPoint Presentation</vt:lpstr>
      <vt:lpstr>22 oct</vt:lpstr>
      <vt:lpstr>April 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Bunurong Road Corner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Inverloch beach erosion worsens after 'huge' storms and high tides William Howard ABC Gippsland 4 September 2024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Wreck Creek catchment with  .8 metre sea level rise by 2100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INVERLOCH LANDFORMS, ENVIRONMENTAL ISSUES &amp; MANAGEMENT</dc:title>
  <dc:creator>Education</dc:creator>
  <cp:lastModifiedBy>Michael Nugent</cp:lastModifiedBy>
  <cp:revision>243</cp:revision>
  <dcterms:created xsi:type="dcterms:W3CDTF">2014-06-03T00:31:01Z</dcterms:created>
  <dcterms:modified xsi:type="dcterms:W3CDTF">2025-06-11T07:17:33Z</dcterms:modified>
</cp:coreProperties>
</file>