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2"/>
  </p:notesMasterIdLst>
  <p:sldIdLst>
    <p:sldId id="476" r:id="rId5"/>
    <p:sldId id="478" r:id="rId6"/>
    <p:sldId id="479" r:id="rId7"/>
    <p:sldId id="485" r:id="rId8"/>
    <p:sldId id="480" r:id="rId9"/>
    <p:sldId id="486" r:id="rId10"/>
    <p:sldId id="481" r:id="rId11"/>
    <p:sldId id="482" r:id="rId12"/>
    <p:sldId id="483" r:id="rId13"/>
    <p:sldId id="326" r:id="rId14"/>
    <p:sldId id="474" r:id="rId15"/>
    <p:sldId id="443" r:id="rId16"/>
    <p:sldId id="436" r:id="rId17"/>
    <p:sldId id="468" r:id="rId18"/>
    <p:sldId id="446" r:id="rId19"/>
    <p:sldId id="458" r:id="rId20"/>
    <p:sldId id="473" r:id="rId21"/>
  </p:sldIdLst>
  <p:sldSz cx="9144000" cy="6858000" type="screen4x3"/>
  <p:notesSz cx="7104063" cy="10234613"/>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EADE5F-BF56-FB46-8C91-ACB18722EE06}" name="Meg Humphrys" initials="MH" userId="S::Meg.Humphrys@basscoast.vic.gov.au::b7c597c3-c6a1-4105-9c62-4c86b7cce4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 Selby" initials="AS" lastIdx="3" clrIdx="0">
    <p:extLst>
      <p:ext uri="{19B8F6BF-5375-455C-9EA6-DF929625EA0E}">
        <p15:presenceInfo xmlns:p15="http://schemas.microsoft.com/office/powerpoint/2012/main" userId="S::Ann.Selby@basscoast.vic.gov.au::d7ccedea-58d0-43bb-870d-0e4b97689e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003399"/>
    <a:srgbClr val="D60093"/>
    <a:srgbClr val="B6E8CA"/>
    <a:srgbClr val="E9D6B5"/>
    <a:srgbClr val="A1DEE9"/>
    <a:srgbClr val="0033CC"/>
    <a:srgbClr val="24DEE9"/>
    <a:srgbClr val="0099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92" autoAdjust="0"/>
  </p:normalViewPr>
  <p:slideViewPr>
    <p:cSldViewPr snapToGrid="0">
      <p:cViewPr varScale="1">
        <p:scale>
          <a:sx n="82" d="100"/>
          <a:sy n="82" d="100"/>
        </p:scale>
        <p:origin x="1388" y="6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Humphrys" userId="b7c597c3-c6a1-4105-9c62-4c86b7cce461" providerId="ADAL" clId="{AFDB111A-706A-479B-B813-6BB14C2B4B78}"/>
    <pc:docChg chg="modSld sldOrd">
      <pc:chgData name="Meg Humphrys" userId="b7c597c3-c6a1-4105-9c62-4c86b7cce461" providerId="ADAL" clId="{AFDB111A-706A-479B-B813-6BB14C2B4B78}" dt="2025-05-13T00:53:26.465" v="1"/>
      <pc:docMkLst>
        <pc:docMk/>
      </pc:docMkLst>
      <pc:sldChg chg="ord">
        <pc:chgData name="Meg Humphrys" userId="b7c597c3-c6a1-4105-9c62-4c86b7cce461" providerId="ADAL" clId="{AFDB111A-706A-479B-B813-6BB14C2B4B78}" dt="2025-05-13T00:53:26.465" v="1"/>
        <pc:sldMkLst>
          <pc:docMk/>
          <pc:sldMk cId="3922735678" sldId="4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8195" name="Rectangle 3"/>
          <p:cNvSpPr>
            <a:spLocks noGrp="1" noChangeArrowheads="1"/>
          </p:cNvSpPr>
          <p:nvPr>
            <p:ph type="dt" idx="1"/>
          </p:nvPr>
        </p:nvSpPr>
        <p:spPr bwMode="auto">
          <a:xfrm>
            <a:off x="4023203"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1028"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10075" y="4861155"/>
            <a:ext cx="5683914"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198" name="Rectangle 6"/>
          <p:cNvSpPr>
            <a:spLocks noGrp="1" noChangeArrowheads="1"/>
          </p:cNvSpPr>
          <p:nvPr>
            <p:ph type="ftr" sz="quarter" idx="4"/>
          </p:nvPr>
        </p:nvSpPr>
        <p:spPr bwMode="auto">
          <a:xfrm>
            <a:off x="0" y="9720673"/>
            <a:ext cx="3079202"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8199" name="Rectangle 7"/>
          <p:cNvSpPr>
            <a:spLocks noGrp="1" noChangeArrowheads="1"/>
          </p:cNvSpPr>
          <p:nvPr>
            <p:ph type="sldNum" sz="quarter" idx="5"/>
          </p:nvPr>
        </p:nvSpPr>
        <p:spPr bwMode="auto">
          <a:xfrm>
            <a:off x="4023203" y="9720673"/>
            <a:ext cx="3079202"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algn="r" eaLnBrk="1" hangingPunct="1">
              <a:defRPr sz="1200"/>
            </a:lvl1pPr>
          </a:lstStyle>
          <a:p>
            <a:pPr>
              <a:defRPr/>
            </a:pPr>
            <a:fld id="{93936058-631A-43AB-AC92-FA70EFA2119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823C-81E3-B47E-125D-629A2B0B352A}"/>
            </a:ext>
          </a:extLst>
        </p:cNvPr>
        <p:cNvGrpSpPr/>
        <p:nvPr/>
      </p:nvGrpSpPr>
      <p:grpSpPr>
        <a:xfrm>
          <a:off x="0" y="0"/>
          <a:ext cx="0" cy="0"/>
          <a:chOff x="0" y="0"/>
          <a:chExt cx="0" cy="0"/>
        </a:xfrm>
      </p:grpSpPr>
      <p:sp>
        <p:nvSpPr>
          <p:cNvPr id="3074" name="Slide Image Placeholder 1">
            <a:extLst>
              <a:ext uri="{FF2B5EF4-FFF2-40B4-BE49-F238E27FC236}">
                <a16:creationId xmlns:a16="http://schemas.microsoft.com/office/drawing/2014/main" id="{02812067-7160-7F05-27AD-1BA655AFB247}"/>
              </a:ext>
            </a:extLst>
          </p:cNvPr>
          <p:cNvSpPr>
            <a:spLocks noGrp="1" noRot="1" noChangeAspect="1" noTextEdit="1"/>
          </p:cNvSpPr>
          <p:nvPr>
            <p:ph type="sldImg"/>
          </p:nvPr>
        </p:nvSpPr>
        <p:spPr>
          <a:ln/>
        </p:spPr>
      </p:sp>
      <p:sp>
        <p:nvSpPr>
          <p:cNvPr id="3075" name="Notes Placeholder 2">
            <a:extLst>
              <a:ext uri="{FF2B5EF4-FFF2-40B4-BE49-F238E27FC236}">
                <a16:creationId xmlns:a16="http://schemas.microsoft.com/office/drawing/2014/main" id="{39FB71A9-4CE0-DF35-14BC-0E9419AE9909}"/>
              </a:ext>
            </a:extLst>
          </p:cNvPr>
          <p:cNvSpPr>
            <a:spLocks noGrp="1"/>
          </p:cNvSpPr>
          <p:nvPr>
            <p:ph type="body" idx="1"/>
          </p:nvPr>
        </p:nvSpPr>
        <p:spPr>
          <a:noFill/>
        </p:spPr>
        <p:txBody>
          <a:bodyPr/>
          <a:lstStyle/>
          <a:p>
            <a:pPr>
              <a:buNone/>
            </a:pPr>
            <a:r>
              <a:rPr lang="en-US" dirty="0"/>
              <a:t>Welcome and thank you for joining.</a:t>
            </a:r>
          </a:p>
          <a:p>
            <a:pPr>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latin typeface="Arial" panose="020B0604020202020204" pitchFamily="34" charset="0"/>
                <a:cs typeface="Arial" panose="020B0604020202020204" pitchFamily="34" charset="0"/>
              </a:rPr>
              <a:t>I’d like to acknowledge we are meeting on the lands of </a:t>
            </a:r>
            <a:r>
              <a:rPr lang="en-AU" sz="1200" b="1" i="1" dirty="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Bunurong who are the Traditional Owners and Custodians of the lands and waters, and pay respect to their Elders past and present for they hold the memories, the traditions, the culture, and Lore.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i="1" dirty="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000000"/>
                </a:solidFill>
                <a:effectLst/>
                <a:latin typeface="Times New Roman" panose="02020603050405020304" pitchFamily="18" charset="0"/>
                <a:ea typeface="Gill Sans MT" panose="020B0502020104020203" pitchFamily="34" charset="0"/>
                <a:cs typeface="Gill Sans MT" panose="020B0502020104020203" pitchFamily="34" charset="0"/>
              </a:rPr>
              <a:t>I’d like to </a:t>
            </a:r>
            <a:r>
              <a:rPr lang="en-US" b="0" i="0" dirty="0">
                <a:solidFill>
                  <a:srgbClr val="000000"/>
                </a:solidFill>
                <a:effectLst/>
                <a:latin typeface="Times New Roman" panose="02020603050405020304" pitchFamily="18" charset="0"/>
              </a:rPr>
              <a:t>extend that acknowledgement to any Aboriginal and Torres Strait Islander people that are here today.</a:t>
            </a:r>
            <a:endParaRPr lang="en-AU"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buNone/>
            </a:pPr>
            <a:endParaRPr lang="en-US" dirty="0"/>
          </a:p>
          <a:p>
            <a:pPr>
              <a:buNone/>
            </a:pPr>
            <a:r>
              <a:rPr lang="en-US" dirty="0"/>
              <a:t>Today we’ll look at how Bass Coast is tackling climate change.</a:t>
            </a:r>
          </a:p>
          <a:p>
            <a:endParaRPr lang="en-US" dirty="0"/>
          </a:p>
          <a:p>
            <a:r>
              <a:rPr lang="en-US" dirty="0"/>
              <a:t>We'll share where we’ve come from, where we are now, and what’s next.</a:t>
            </a:r>
          </a:p>
          <a:p>
            <a:endParaRPr lang="en-US" altLang="en-US" baseline="0" dirty="0">
              <a:latin typeface="Arial" panose="020B0604020202020204" pitchFamily="34" charset="0"/>
              <a:cs typeface="Arial" panose="020B0604020202020204" pitchFamily="34" charset="0"/>
            </a:endParaRPr>
          </a:p>
        </p:txBody>
      </p:sp>
      <p:sp>
        <p:nvSpPr>
          <p:cNvPr id="3076" name="Slide Number Placeholder 3">
            <a:extLst>
              <a:ext uri="{FF2B5EF4-FFF2-40B4-BE49-F238E27FC236}">
                <a16:creationId xmlns:a16="http://schemas.microsoft.com/office/drawing/2014/main" id="{53D6DED2-C52F-CE42-102E-B247AFD4799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7A0DC-CB31-4A99-AC61-3BBE8A6D3C7E}" type="slidenum">
              <a:rPr lang="en-AU" altLang="en-US" smtClean="0"/>
              <a:pPr/>
              <a:t>1</a:t>
            </a:fld>
            <a:endParaRPr lang="en-AU" altLang="en-US"/>
          </a:p>
        </p:txBody>
      </p:sp>
    </p:spTree>
    <p:extLst>
      <p:ext uri="{BB962C8B-B14F-4D97-AF65-F5344CB8AC3E}">
        <p14:creationId xmlns:p14="http://schemas.microsoft.com/office/powerpoint/2010/main" val="81029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Image Placeholder 1"/>
          <p:cNvSpPr>
            <a:spLocks noGrp="1" noRot="1" noChangeAspect="1" noTextEdit="1"/>
          </p:cNvSpPr>
          <p:nvPr>
            <p:ph type="sldImg"/>
          </p:nvPr>
        </p:nvSpPr>
        <p:spPr>
          <a:ln/>
        </p:spPr>
      </p:sp>
      <p:sp>
        <p:nvSpPr>
          <p:cNvPr id="3075" name="Notes Placeholder 2"/>
          <p:cNvSpPr>
            <a:spLocks noGrp="1"/>
          </p:cNvSpPr>
          <p:nvPr>
            <p:ph type="body" idx="1"/>
          </p:nvPr>
        </p:nvSpPr>
        <p:spPr>
          <a:noFill/>
        </p:spPr>
        <p:txBody>
          <a:bodyPr/>
          <a:lstStyle/>
          <a:p>
            <a:endParaRPr lang="en-US" altLang="en-US" baseline="0" dirty="0">
              <a:latin typeface="Arial" panose="020B0604020202020204" pitchFamily="34" charset="0"/>
              <a:cs typeface="Arial" panose="020B0604020202020204" pitchFamily="34" charset="0"/>
            </a:endParaRPr>
          </a:p>
        </p:txBody>
      </p:sp>
      <p:sp>
        <p:nvSpPr>
          <p:cNvPr id="30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7A0DC-CB31-4A99-AC61-3BBE8A6D3C7E}" type="slidenum">
              <a:rPr lang="en-AU" altLang="en-US" smtClean="0"/>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9880E-6042-9963-0658-BA44B0CCEE37}"/>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917D8CF-C2D9-2C95-C366-01587A732080}"/>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7B13AA7C-9694-38AD-54A0-EF1D30F32514}"/>
              </a:ext>
            </a:extLst>
          </p:cNvPr>
          <p:cNvSpPr>
            <a:spLocks noGrp="1"/>
          </p:cNvSpPr>
          <p:nvPr>
            <p:ph type="body" idx="1"/>
          </p:nvPr>
        </p:nvSpPr>
        <p:spPr>
          <a:noFill/>
        </p:spPr>
        <p:txBody>
          <a:bodyPr/>
          <a:lstStyle/>
          <a:p>
            <a:pPr>
              <a:lnSpc>
                <a:spcPct val="115000"/>
              </a:lnSpc>
              <a:spcAft>
                <a:spcPts val="800"/>
              </a:spcAft>
            </a:pPr>
            <a:r>
              <a:rPr lang="en-AU" sz="1800" kern="0">
                <a:effectLst/>
                <a:latin typeface="Arial" panose="020B0604020202020204" pitchFamily="34" charset="0"/>
                <a:ea typeface="Gill Sans MT" panose="020B0502020104020203" pitchFamily="34" charset="0"/>
              </a:rPr>
              <a:t>Council has developed an </a:t>
            </a:r>
            <a:r>
              <a:rPr lang="en-AU" sz="1800" b="1" kern="0">
                <a:effectLst/>
                <a:latin typeface="Arial" panose="020B0604020202020204" pitchFamily="34" charset="0"/>
                <a:ea typeface="Gill Sans MT" panose="020B0502020104020203" pitchFamily="34" charset="0"/>
              </a:rPr>
              <a:t>overarching Circular Economy Framework </a:t>
            </a:r>
            <a:r>
              <a:rPr lang="en-AU" sz="1800" kern="0">
                <a:effectLst/>
                <a:latin typeface="Arial" panose="020B0604020202020204" pitchFamily="34" charset="0"/>
                <a:ea typeface="Gill Sans MT" panose="020B0502020104020203" pitchFamily="34" charset="0"/>
              </a:rPr>
              <a:t>to guide and support the development of a circular economy in Bass Coast. </a:t>
            </a:r>
          </a:p>
          <a:p>
            <a:pPr>
              <a:lnSpc>
                <a:spcPct val="115000"/>
              </a:lnSpc>
              <a:spcAft>
                <a:spcPts val="800"/>
              </a:spcAft>
            </a:pPr>
            <a:r>
              <a:rPr lang="en-AU" sz="1800" kern="0">
                <a:effectLst/>
                <a:latin typeface="Arial" panose="020B0604020202020204" pitchFamily="34" charset="0"/>
                <a:ea typeface="Gill Sans MT" panose="020B0502020104020203" pitchFamily="34" charset="0"/>
              </a:rPr>
              <a:t>It considers Council actions as well as steps to co-create circular opportunities with community. </a:t>
            </a:r>
          </a:p>
          <a:p>
            <a:pPr>
              <a:lnSpc>
                <a:spcPct val="115000"/>
              </a:lnSpc>
              <a:spcAft>
                <a:spcPts val="800"/>
              </a:spcAft>
            </a:pPr>
            <a:r>
              <a:rPr lang="en-AU" sz="1800" kern="0">
                <a:effectLst/>
                <a:latin typeface="Arial" panose="020B0604020202020204" pitchFamily="34" charset="0"/>
                <a:ea typeface="Gill Sans MT" panose="020B0502020104020203" pitchFamily="34" charset="0"/>
              </a:rPr>
              <a:t>The framework is supported by an annual circularity action plan that will be developed each year, with monitoring and evaluation of actions to support the implementation of the framework.</a:t>
            </a:r>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pPr>
              <a:lnSpc>
                <a:spcPct val="115000"/>
              </a:lnSpc>
              <a:spcAft>
                <a:spcPts val="600"/>
              </a:spcAft>
            </a:pPr>
            <a:r>
              <a:rPr lang="en-AU" sz="1800">
                <a:effectLst/>
                <a:latin typeface="Gill Sans MT" panose="020B0502020104020203" pitchFamily="34" charset="0"/>
                <a:ea typeface="Calibri" panose="020F0502020204030204" pitchFamily="34" charset="0"/>
                <a:cs typeface="Arial" panose="020B0604020202020204" pitchFamily="34" charset="0"/>
              </a:rPr>
              <a:t>The Circular Economy Framework links to several current initiatives, most notably:</a:t>
            </a:r>
          </a:p>
          <a:p>
            <a:pPr>
              <a:lnSpc>
                <a:spcPct val="115000"/>
              </a:lnSpc>
              <a:spcAft>
                <a:spcPts val="600"/>
              </a:spcAft>
            </a:pPr>
            <a:endParaRPr lang="en-AU" sz="1800">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AU">
                <a:latin typeface="Gill Sans MT" panose="020B0502020104020203" pitchFamily="34" charset="0"/>
              </a:rPr>
              <a:t>Bass Coast Climate Action Plan</a:t>
            </a:r>
          </a:p>
          <a:p>
            <a:pPr marL="742950" lvl="1" indent="-285750">
              <a:lnSpc>
                <a:spcPct val="115000"/>
              </a:lnSpc>
              <a:buFont typeface="Symbol" panose="05050102010706020507" pitchFamily="18" charset="2"/>
              <a:buChar char=""/>
            </a:pPr>
            <a:r>
              <a:rPr lang="en-US">
                <a:latin typeface="Gill Sans MT" panose="020B0502020104020203" pitchFamily="34" charset="0"/>
              </a:rPr>
              <a:t>achieving Net Zero emissions and building resilience to climate change, cannot be achieved without transitioning toward a circular economy.</a:t>
            </a:r>
          </a:p>
          <a:p>
            <a:pPr marL="742950" lvl="1" indent="-285750">
              <a:lnSpc>
                <a:spcPct val="115000"/>
              </a:lnSpc>
              <a:buFont typeface="Symbol" panose="05050102010706020507" pitchFamily="18" charset="2"/>
              <a:buChar char=""/>
            </a:pPr>
            <a:endParaRPr lang="en-AU">
              <a:latin typeface="Gill Sans MT" panose="020B0502020104020203" pitchFamily="34" charset="0"/>
            </a:endParaRPr>
          </a:p>
          <a:p>
            <a:pPr marL="342900" lvl="0" indent="-342900">
              <a:lnSpc>
                <a:spcPct val="115000"/>
              </a:lnSpc>
              <a:buFont typeface="Symbol" panose="05050102010706020507" pitchFamily="18" charset="2"/>
              <a:buChar char=""/>
            </a:pPr>
            <a:r>
              <a:rPr lang="en-AU">
                <a:latin typeface="Gill Sans MT" panose="020B0502020104020203" pitchFamily="34" charset="0"/>
              </a:rPr>
              <a:t>Economic Development Framework 2030</a:t>
            </a:r>
          </a:p>
          <a:p>
            <a:pPr marL="742950" lvl="1" indent="-285750">
              <a:lnSpc>
                <a:spcPct val="115000"/>
              </a:lnSpc>
              <a:buFont typeface="Symbol" panose="05050102010706020507" pitchFamily="18" charset="2"/>
              <a:buChar char=""/>
            </a:pPr>
            <a:r>
              <a:rPr lang="en-AU">
                <a:latin typeface="Gill Sans MT" panose="020B0502020104020203" pitchFamily="34" charset="0"/>
              </a:rPr>
              <a:t>Includes circular economy principles and identifies strong contribution to local industry resilience</a:t>
            </a:r>
          </a:p>
          <a:p>
            <a:pPr marL="742950" lvl="1" indent="-285750">
              <a:lnSpc>
                <a:spcPct val="115000"/>
              </a:lnSpc>
              <a:buFont typeface="Symbol" panose="05050102010706020507" pitchFamily="18" charset="2"/>
              <a:buChar char=""/>
            </a:pPr>
            <a:endParaRPr lang="en-AU">
              <a:latin typeface="Gill Sans MT" panose="020B0502020104020203" pitchFamily="34" charset="0"/>
            </a:endParaRPr>
          </a:p>
          <a:p>
            <a:pPr marL="342900" lvl="0" indent="-342900">
              <a:lnSpc>
                <a:spcPct val="115000"/>
              </a:lnSpc>
              <a:buFont typeface="Symbol" panose="05050102010706020507" pitchFamily="18" charset="2"/>
              <a:buChar char=""/>
            </a:pPr>
            <a:r>
              <a:rPr lang="en-AU">
                <a:latin typeface="Gill Sans MT" panose="020B0502020104020203" pitchFamily="34" charset="0"/>
              </a:rPr>
              <a:t>Day to day planning and operation of Waste Services</a:t>
            </a:r>
          </a:p>
          <a:p>
            <a:pPr marL="742950" lvl="1" indent="-285750">
              <a:lnSpc>
                <a:spcPct val="115000"/>
              </a:lnSpc>
              <a:buFont typeface="Symbol" panose="05050102010706020507" pitchFamily="18" charset="2"/>
              <a:buChar char=""/>
            </a:pPr>
            <a:r>
              <a:rPr lang="en-AU">
                <a:latin typeface="Gill Sans MT" panose="020B0502020104020203" pitchFamily="34" charset="0"/>
              </a:rPr>
              <a:t>including kerbside collection, transfer station and landfill management, community education</a:t>
            </a:r>
          </a:p>
          <a:p>
            <a:endParaRPr lang="en-US" altLang="en-US">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FEE94803-D75A-6BAF-2B7B-FA401D53EAB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11</a:t>
            </a:fld>
            <a:endParaRPr lang="en-AU" altLang="en-US"/>
          </a:p>
        </p:txBody>
      </p:sp>
    </p:spTree>
    <p:extLst>
      <p:ext uri="{BB962C8B-B14F-4D97-AF65-F5344CB8AC3E}">
        <p14:creationId xmlns:p14="http://schemas.microsoft.com/office/powerpoint/2010/main" val="169783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BA3FD-7F71-A6EB-CA16-11267B062281}"/>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699EB13-A051-873A-8500-73AD13CAEB59}"/>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B6897B50-17E5-CB79-769F-3721FA084C36}"/>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linear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linear model of ‘take-make-use-dispose’ leads to </a:t>
            </a:r>
            <a:r>
              <a:rPr lang="en-US" b="1"/>
              <a:t>high waste levels, resource depletion, and unnecessary costs</a:t>
            </a:r>
            <a:r>
              <a:rPr lang="en-US"/>
              <a:t>, as valuable materials are not recovered or reused efficiently.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ltLang="en-US">
                <a:latin typeface="Arial" panose="020B0604020202020204" pitchFamily="34" charset="0"/>
                <a:cs typeface="Arial" panose="020B0604020202020204" pitchFamily="34" charset="0"/>
              </a:rPr>
              <a:t>Of course this approach also burdens local government and future generations with the costs and impacts of all this inefficiency. </a:t>
            </a:r>
          </a:p>
        </p:txBody>
      </p:sp>
      <p:sp>
        <p:nvSpPr>
          <p:cNvPr id="7172" name="Slide Number Placeholder 3">
            <a:extLst>
              <a:ext uri="{FF2B5EF4-FFF2-40B4-BE49-F238E27FC236}">
                <a16:creationId xmlns:a16="http://schemas.microsoft.com/office/drawing/2014/main" id="{67505312-03C6-55AE-FDC3-9222914977A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12</a:t>
            </a:fld>
            <a:endParaRPr lang="en-AU" altLang="en-US"/>
          </a:p>
        </p:txBody>
      </p:sp>
    </p:spTree>
    <p:extLst>
      <p:ext uri="{BB962C8B-B14F-4D97-AF65-F5344CB8AC3E}">
        <p14:creationId xmlns:p14="http://schemas.microsoft.com/office/powerpoint/2010/main" val="4104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C565-941F-AF22-0183-780F47641C4C}"/>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D49B3A7-E1C9-9197-F139-3B4C1F581834}"/>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42F5A2D3-C9F1-61B7-5DB6-049F0905A74C}"/>
              </a:ext>
            </a:extLst>
          </p:cNvPr>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Transitioning to a </a:t>
            </a:r>
            <a:r>
              <a:rPr lang="en-US" b="1"/>
              <a:t>circular economy</a:t>
            </a:r>
            <a:r>
              <a:rPr lang="en-US"/>
              <a:t> means designing out waste, keeping materials in use for longer, and regenerating natural systems—creating long-term benefits for the environment, society and the economy.</a:t>
            </a:r>
          </a:p>
          <a:p>
            <a:endParaRPr lang="en-US" altLang="en-US">
              <a:latin typeface="Arial" panose="020B0604020202020204" pitchFamily="34" charset="0"/>
              <a:cs typeface="Arial" panose="020B0604020202020204" pitchFamily="34" charset="0"/>
            </a:endParaRPr>
          </a:p>
          <a:p>
            <a:pPr algn="l"/>
            <a:r>
              <a:rPr lang="en-US" sz="1200" b="0" i="0" u="none" strike="noStrike" baseline="0">
                <a:latin typeface="Gill Sans MT" panose="020B0502020104020203" pitchFamily="34" charset="0"/>
              </a:rPr>
              <a:t>The circular economy is a </a:t>
            </a:r>
            <a:r>
              <a:rPr lang="en-US" sz="1200" b="1" i="0" u="none" strike="noStrike" baseline="0">
                <a:latin typeface="Gill Sans MT" panose="020B0502020104020203" pitchFamily="34" charset="0"/>
              </a:rPr>
              <a:t>system</a:t>
            </a:r>
            <a:r>
              <a:rPr lang="en-US" sz="1200" b="0" i="0" u="none" strike="noStrike" baseline="0">
                <a:latin typeface="Gill Sans MT" panose="020B0502020104020203" pitchFamily="34" charset="0"/>
              </a:rPr>
              <a:t> where materials never become waste and nature is regenerated.</a:t>
            </a:r>
          </a:p>
          <a:p>
            <a:pPr algn="l"/>
            <a:endParaRPr lang="en-US" sz="1200" b="0" i="0" u="none" strike="noStrike" baseline="0">
              <a:latin typeface="Gill Sans MT" panose="020B0502020104020203" pitchFamily="34" charset="0"/>
            </a:endParaRPr>
          </a:p>
          <a:p>
            <a:pPr algn="l"/>
            <a:r>
              <a:rPr lang="en-US" sz="1200" b="0" i="0" u="none" strike="noStrike" baseline="0">
                <a:latin typeface="Gill Sans MT" panose="020B0502020104020203" pitchFamily="34" charset="0"/>
              </a:rPr>
              <a:t>In this model products and materials are kept in circulation through </a:t>
            </a:r>
            <a:r>
              <a:rPr lang="en-AU" sz="1200" b="0" i="0" u="none" strike="noStrike" baseline="0">
                <a:latin typeface="Gill Sans MT" panose="020B0502020104020203" pitchFamily="34" charset="0"/>
              </a:rPr>
              <a:t>maintenance, reuse, refurbishment, re-manufacture, recycling, and composting.</a:t>
            </a:r>
          </a:p>
          <a:p>
            <a:pPr algn="l"/>
            <a:endParaRPr lang="en-AU" sz="1200" b="0" i="0" u="none" strike="noStrike" baseline="0">
              <a:latin typeface="Gill Sans MT" panose="020B05020201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t>CSIRO modelling </a:t>
            </a:r>
            <a:r>
              <a:rPr lang="en-US"/>
              <a:t>indicates Australia is operating in about 4.6 per cent circular, Federal government recently released a National CE Framework aiming to double this by 2035</a:t>
            </a:r>
            <a:endParaRPr lang="en-AU" sz="1200" b="0" i="0" u="none" strike="noStrike" baseline="0">
              <a:latin typeface="Gill Sans MT" panose="020B0502020104020203" pitchFamily="34" charset="0"/>
            </a:endParaRPr>
          </a:p>
          <a:p>
            <a:pPr algn="l"/>
            <a:endParaRPr lang="en-AU" sz="1200" b="0" i="0" u="none" strike="noStrike" baseline="0">
              <a:latin typeface="Gill Sans MT" panose="020B05020201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This </a:t>
            </a:r>
            <a:r>
              <a:rPr lang="en-US" b="1"/>
              <a:t>system wide change provides benefits </a:t>
            </a:r>
            <a:r>
              <a:rPr lang="en-US"/>
              <a:t>to nature, society and the economy. It helps us reduce emissions while also regenerating nature- helping deliver on our Nature-positive aspirations, while also providing resilience and improving the self-sufficiency of our community.</a:t>
            </a:r>
          </a:p>
          <a:p>
            <a:pPr algn="l"/>
            <a:endParaRPr lang="en-AU" sz="1200" b="0" i="0" u="none" strike="noStrike" baseline="0">
              <a:latin typeface="Gill Sans MT" panose="020B0502020104020203" pitchFamily="34" charset="0"/>
            </a:endParaRPr>
          </a:p>
          <a:p>
            <a:endParaRPr lang="en-US" altLang="en-US">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572058E6-CA80-F6A0-1CAF-8ED92AA9290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13</a:t>
            </a:fld>
            <a:endParaRPr lang="en-AU" altLang="en-US"/>
          </a:p>
        </p:txBody>
      </p:sp>
    </p:spTree>
    <p:extLst>
      <p:ext uri="{BB962C8B-B14F-4D97-AF65-F5344CB8AC3E}">
        <p14:creationId xmlns:p14="http://schemas.microsoft.com/office/powerpoint/2010/main" val="43806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8121-7DA1-0902-D979-9FB3BBE12B06}"/>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61E00824-2C53-338D-F706-F2AB3CD55DE9}"/>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3765B81D-CC3B-610F-00B4-2957E553E4D1}"/>
              </a:ext>
            </a:extLst>
          </p:cNvPr>
          <p:cNvSpPr>
            <a:spLocks noGrp="1"/>
          </p:cNvSpPr>
          <p:nvPr>
            <p:ph type="body" idx="1"/>
          </p:nvPr>
        </p:nvSpPr>
        <p:spPr>
          <a:noFill/>
        </p:spPr>
        <p:txBody>
          <a:bodyPr/>
          <a:lstStyle/>
          <a:p>
            <a:r>
              <a:rPr lang="en-US" dirty="0"/>
              <a:t>Before Bass Coast transitioned to the current 3-bin system, we were recovering only 36% of resources at the </a:t>
            </a:r>
            <a:r>
              <a:rPr lang="en-US" dirty="0" err="1"/>
              <a:t>kerbside</a:t>
            </a:r>
            <a:r>
              <a:rPr lang="en-US" dirty="0"/>
              <a:t>. Two thirds (65%) of </a:t>
            </a:r>
            <a:r>
              <a:rPr lang="en-US" dirty="0" err="1"/>
              <a:t>kerbside</a:t>
            </a:r>
            <a:r>
              <a:rPr lang="en-US" dirty="0"/>
              <a:t> material was being sent to landfill. </a:t>
            </a:r>
          </a:p>
          <a:p>
            <a:r>
              <a:rPr lang="en-US" dirty="0"/>
              <a:t>With the introduction of the FOGO stream, our resource recovery more than doubled, to &gt;75%. </a:t>
            </a:r>
          </a:p>
          <a:p>
            <a:r>
              <a:rPr lang="en-AU" sz="1800" dirty="0">
                <a:effectLst/>
                <a:latin typeface="Calibri Light" panose="020F0302020204030204" pitchFamily="34" charset="0"/>
                <a:ea typeface="Gill Sans MT" panose="020B0502020104020203" pitchFamily="34" charset="0"/>
              </a:rPr>
              <a:t>Landfill emissions have declined by over 50% since the introduction of FOGO.</a:t>
            </a:r>
            <a:endParaRPr lang="en-AU" dirty="0"/>
          </a:p>
          <a:p>
            <a:pPr algn="l"/>
            <a:endParaRPr lang="en-US" b="1" dirty="0">
              <a:solidFill>
                <a:schemeClr val="accent6"/>
              </a:solidFill>
            </a:endParaRPr>
          </a:p>
          <a:p>
            <a:pPr algn="l"/>
            <a:r>
              <a:rPr lang="en-US" b="1" dirty="0">
                <a:solidFill>
                  <a:schemeClr val="accent6"/>
                </a:solidFill>
              </a:rPr>
              <a:t>This success can be entirely attributed to the collection service settings we have adopted - </a:t>
            </a:r>
          </a:p>
          <a:p>
            <a:pPr algn="l"/>
            <a:endParaRPr lang="en-US" b="1" dirty="0">
              <a:solidFill>
                <a:schemeClr val="accent6"/>
              </a:solidFill>
            </a:endParaRPr>
          </a:p>
          <a:p>
            <a:pPr algn="l"/>
            <a:r>
              <a:rPr lang="en-US" b="1" dirty="0">
                <a:solidFill>
                  <a:schemeClr val="accent6"/>
                </a:solidFill>
              </a:rPr>
              <a:t>Bass Coast Shire Council is classified as a Large Shire, one of 19.</a:t>
            </a:r>
          </a:p>
          <a:p>
            <a:pPr algn="l"/>
            <a:r>
              <a:rPr lang="en-US" b="1" dirty="0">
                <a:solidFill>
                  <a:schemeClr val="accent6"/>
                </a:solidFill>
              </a:rPr>
              <a:t>Bass Coast Shire ranks 1st among Large Councils and ranks 2nd overall out of the 79 councils in Victoria</a:t>
            </a:r>
            <a:r>
              <a:rPr lang="en-US" dirty="0"/>
              <a:t>.</a:t>
            </a:r>
            <a:endParaRPr lang="en-AU" b="1" dirty="0">
              <a:solidFill>
                <a:schemeClr val="accent6"/>
              </a:solidFill>
            </a:endParaRPr>
          </a:p>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5741DD16-D743-14B5-5647-51985B0706F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14</a:t>
            </a:fld>
            <a:endParaRPr lang="en-AU" altLang="en-US" dirty="0"/>
          </a:p>
        </p:txBody>
      </p:sp>
    </p:spTree>
    <p:extLst>
      <p:ext uri="{BB962C8B-B14F-4D97-AF65-F5344CB8AC3E}">
        <p14:creationId xmlns:p14="http://schemas.microsoft.com/office/powerpoint/2010/main" val="194850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91C42-AD4F-B933-98B5-63BC00ADE050}"/>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377D812-A1CF-5BBA-6B0F-B022DD072D17}"/>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9E0487BC-F8D2-CB6E-CFFE-7B7BBEBECB79}"/>
              </a:ext>
            </a:extLst>
          </p:cNvPr>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The Phillip Island Community and Learning Centre has several examples of putting circularity into practice;</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Rescuing surplus food </a:t>
            </a:r>
            <a:r>
              <a:rPr lang="en-US" altLang="en-US" dirty="0">
                <a:latin typeface="Arial" panose="020B0604020202020204" pitchFamily="34" charset="0"/>
                <a:cs typeface="Arial" panose="020B0604020202020204" pitchFamily="34" charset="0"/>
              </a:rPr>
              <a:t>– each week the team picks up approx. 225 kilograms of surplus food from local supermarkets, community members and the food bank – amounting to 54.1 </a:t>
            </a:r>
            <a:r>
              <a:rPr lang="en-US" altLang="en-US" dirty="0" err="1">
                <a:latin typeface="Arial" panose="020B0604020202020204" pitchFamily="34" charset="0"/>
                <a:cs typeface="Arial" panose="020B0604020202020204" pitchFamily="34" charset="0"/>
              </a:rPr>
              <a:t>tonnes</a:t>
            </a:r>
            <a:r>
              <a:rPr lang="en-US" altLang="en-US" dirty="0">
                <a:latin typeface="Arial" panose="020B0604020202020204" pitchFamily="34" charset="0"/>
                <a:cs typeface="Arial" panose="020B0604020202020204" pitchFamily="34" charset="0"/>
              </a:rPr>
              <a:t> of saved food annually.</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Food is prepared into meals for redistribution to the community – reaching 50 individuals daily or given to farm animals </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PICAL distributes 200 meals per week – providing 4 days of nutritious meals for local households</a:t>
            </a: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Supports a repair culture</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PICAL Fixit Centre reduces waste by teaching practical repair skills through programs like ‘Girls on Tools’ </a:t>
            </a:r>
            <a:endParaRPr lang="en-US" altLang="en-US" sz="1200" b="1" kern="1200" dirty="0">
              <a:solidFill>
                <a:schemeClr val="tx1"/>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altLang="en-US" sz="1200" b="1" kern="1200" dirty="0">
                <a:solidFill>
                  <a:schemeClr val="tx1"/>
                </a:solidFill>
                <a:latin typeface="Arial" panose="020B0604020202020204" pitchFamily="34" charset="0"/>
                <a:ea typeface="+mn-ea"/>
                <a:cs typeface="Arial" panose="020B0604020202020204" pitchFamily="34" charset="0"/>
              </a:rPr>
              <a:t>Community Garden </a:t>
            </a:r>
            <a:r>
              <a:rPr lang="en-US" altLang="en-US" dirty="0">
                <a:latin typeface="Arial" panose="020B0604020202020204" pitchFamily="34" charset="0"/>
                <a:cs typeface="Arial" panose="020B0604020202020204" pitchFamily="34" charset="0"/>
              </a:rPr>
              <a:t>provides fresh organic produce for the food pantry and resource as a local resource for local residents</a:t>
            </a:r>
          </a:p>
          <a:p>
            <a:pPr marL="0"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dirty="0">
                <a:latin typeface="Arial" panose="020B0604020202020204" pitchFamily="34" charset="0"/>
                <a:cs typeface="Arial" panose="020B0604020202020204" pitchFamily="34" charset="0"/>
              </a:rPr>
              <a:t>PICAL provides significant social value to the community while reducing emissions of some 67.3 </a:t>
            </a:r>
            <a:r>
              <a:rPr lang="en-US" altLang="en-US" dirty="0" err="1">
                <a:latin typeface="Arial" panose="020B0604020202020204" pitchFamily="34" charset="0"/>
                <a:cs typeface="Arial" panose="020B0604020202020204" pitchFamily="34" charset="0"/>
              </a:rPr>
              <a:t>tonnes</a:t>
            </a:r>
            <a:r>
              <a:rPr lang="en-US" altLang="en-US" dirty="0">
                <a:latin typeface="Arial" panose="020B0604020202020204" pitchFamily="34" charset="0"/>
                <a:cs typeface="Arial" panose="020B0604020202020204" pitchFamily="34" charset="0"/>
              </a:rPr>
              <a:t> of food waste annually, while also reducing environmental impacts of food production.</a:t>
            </a:r>
          </a:p>
          <a:p>
            <a:pPr marL="0"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b="1" dirty="0" err="1">
                <a:latin typeface="Arial" panose="020B0604020202020204" pitchFamily="34" charset="0"/>
                <a:cs typeface="Arial" panose="020B0604020202020204" pitchFamily="34" charset="0"/>
              </a:rPr>
              <a:t>Wonthaggi</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Mens</a:t>
            </a:r>
            <a:r>
              <a:rPr lang="en-US" altLang="en-US" b="1" dirty="0">
                <a:latin typeface="Arial" panose="020B0604020202020204" pitchFamily="34" charset="0"/>
                <a:cs typeface="Arial" panose="020B0604020202020204" pitchFamily="34" charset="0"/>
              </a:rPr>
              <a:t> Shed</a:t>
            </a:r>
          </a:p>
          <a:p>
            <a:pPr algn="l"/>
            <a:r>
              <a:rPr lang="en-US" sz="1800" b="0" i="0" u="none" strike="noStrike" baseline="0" dirty="0">
                <a:latin typeface="Tahoma" panose="020B0604030504040204" pitchFamily="34" charset="0"/>
              </a:rPr>
              <a:t>People can attend the WMS Fixit Café to connect with volunteers who help make repairs on everything </a:t>
            </a:r>
            <a:r>
              <a:rPr lang="en-AU" sz="1800" b="0" i="0" u="none" strike="noStrike" baseline="0" dirty="0">
                <a:latin typeface="Tahoma" panose="020B0604030504040204" pitchFamily="34" charset="0"/>
              </a:rPr>
              <a:t>from clothes, furniture, bicycles, </a:t>
            </a:r>
            <a:r>
              <a:rPr lang="en-US" sz="1800" b="0" i="0" u="none" strike="noStrike" baseline="0" dirty="0">
                <a:latin typeface="Tahoma" panose="020B0604030504040204" pitchFamily="34" charset="0"/>
              </a:rPr>
              <a:t>and crockery, to appliances, toys, musical instruments, an even sports </a:t>
            </a:r>
            <a:r>
              <a:rPr lang="en-AU" sz="1800" b="0" i="0" u="none" strike="noStrike" baseline="0" dirty="0">
                <a:latin typeface="Tahoma" panose="020B0604030504040204" pitchFamily="34" charset="0"/>
              </a:rPr>
              <a:t>equipment.</a:t>
            </a:r>
          </a:p>
          <a:p>
            <a:pPr algn="l"/>
            <a:endParaRPr lang="en-AU" altLang="en-US" sz="1800" b="0" i="0" u="none" strike="noStrike" baseline="0" dirty="0">
              <a:latin typeface="Tahoma" panose="020B0604030504040204" pitchFamily="34" charset="0"/>
              <a:cs typeface="Arial" panose="020B0604020202020204" pitchFamily="34" charset="0"/>
            </a:endParaRPr>
          </a:p>
          <a:p>
            <a:pPr algn="l"/>
            <a:r>
              <a:rPr lang="en-AU" altLang="en-US" sz="1800" b="0" i="0" u="none" strike="noStrike" baseline="0" dirty="0">
                <a:latin typeface="Tahoma" panose="020B0604030504040204" pitchFamily="34" charset="0"/>
                <a:cs typeface="Arial" panose="020B0604020202020204" pitchFamily="34" charset="0"/>
              </a:rPr>
              <a:t>You can see how the initiative supports social inclusion while keeping resources in use at their highest value (principle 2 of the CE), while diverting waste from landfill (principle 1)</a:t>
            </a:r>
          </a:p>
          <a:p>
            <a:pPr algn="l"/>
            <a:endParaRPr lang="en-AU" altLang="en-US" sz="1800" b="0" i="0" u="none" strike="noStrike" baseline="0" dirty="0">
              <a:latin typeface="Tahoma" panose="020B0604030504040204" pitchFamily="34" charset="0"/>
              <a:cs typeface="Arial" panose="020B0604020202020204" pitchFamily="34" charset="0"/>
            </a:endParaRPr>
          </a:p>
          <a:p>
            <a:pPr algn="l"/>
            <a:r>
              <a:rPr lang="en-AU" altLang="en-US" sz="1800" b="0" i="0" u="none" strike="noStrike" baseline="0" dirty="0">
                <a:latin typeface="Tahoma" panose="020B0604030504040204" pitchFamily="34" charset="0"/>
                <a:cs typeface="Arial" panose="020B0604020202020204" pitchFamily="34" charset="0"/>
              </a:rPr>
              <a:t>If </a:t>
            </a:r>
            <a:r>
              <a:rPr lang="en-AU" altLang="en-US" sz="1800" b="1" i="0" u="none" strike="noStrike" baseline="0" dirty="0">
                <a:latin typeface="Tahoma" panose="020B0604030504040204" pitchFamily="34" charset="0"/>
                <a:cs typeface="Arial" panose="020B0604020202020204" pitchFamily="34" charset="0"/>
              </a:rPr>
              <a:t>your interested to find out more about local action – </a:t>
            </a:r>
            <a:r>
              <a:rPr lang="en-AU" altLang="en-US" sz="1800" b="0" i="0" u="none" strike="noStrike" baseline="0" dirty="0">
                <a:latin typeface="Tahoma" panose="020B0604030504040204" pitchFamily="34" charset="0"/>
                <a:cs typeface="Arial" panose="020B0604020202020204" pitchFamily="34" charset="0"/>
              </a:rPr>
              <a:t>please see link below to local business that participated in a circular economy accelerator program- see link </a:t>
            </a:r>
          </a:p>
        </p:txBody>
      </p:sp>
      <p:sp>
        <p:nvSpPr>
          <p:cNvPr id="7172" name="Slide Number Placeholder 3">
            <a:extLst>
              <a:ext uri="{FF2B5EF4-FFF2-40B4-BE49-F238E27FC236}">
                <a16:creationId xmlns:a16="http://schemas.microsoft.com/office/drawing/2014/main" id="{0C6D3052-24B5-83FA-1C84-FEA74A69B34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15</a:t>
            </a:fld>
            <a:endParaRPr lang="en-AU" altLang="en-US"/>
          </a:p>
        </p:txBody>
      </p:sp>
    </p:spTree>
    <p:extLst>
      <p:ext uri="{BB962C8B-B14F-4D97-AF65-F5344CB8AC3E}">
        <p14:creationId xmlns:p14="http://schemas.microsoft.com/office/powerpoint/2010/main" val="205902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E2603-3C06-2813-A297-FB89101E815A}"/>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96444F8-32F0-6126-BAA1-2E908BCE1767}"/>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2B8F2817-0D86-3730-1A65-CDF4095D514B}"/>
              </a:ext>
            </a:extLst>
          </p:cNvPr>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In 2023 BCSC won an award at the 11</a:t>
            </a:r>
            <a:r>
              <a:rPr lang="en-US" altLang="en-US" baseline="30000">
                <a:latin typeface="Arial" panose="020B0604020202020204" pitchFamily="34" charset="0"/>
                <a:cs typeface="Arial" panose="020B0604020202020204" pitchFamily="34" charset="0"/>
              </a:rPr>
              <a:t>th</a:t>
            </a:r>
            <a:r>
              <a:rPr lang="en-US" altLang="en-US">
                <a:latin typeface="Arial" panose="020B0604020202020204" pitchFamily="34" charset="0"/>
                <a:cs typeface="Arial" panose="020B0604020202020204" pitchFamily="34" charset="0"/>
              </a:rPr>
              <a:t> </a:t>
            </a:r>
            <a:r>
              <a:rPr lang="en-US" altLang="en-US" err="1">
                <a:latin typeface="Arial" panose="020B0604020202020204" pitchFamily="34" charset="0"/>
                <a:cs typeface="Arial" panose="020B0604020202020204" pitchFamily="34" charset="0"/>
              </a:rPr>
              <a:t>AustStab</a:t>
            </a:r>
            <a:r>
              <a:rPr lang="en-US" altLang="en-US">
                <a:latin typeface="Arial" panose="020B0604020202020204" pitchFamily="34" charset="0"/>
                <a:cs typeface="Arial" panose="020B0604020202020204" pitchFamily="34" charset="0"/>
              </a:rPr>
              <a:t> Awards of Excellence</a:t>
            </a:r>
          </a:p>
          <a:p>
            <a:endParaRPr lang="en-US" alt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a:latin typeface="Arial" panose="020B0604020202020204" pitchFamily="34" charset="0"/>
                <a:cs typeface="Arial" panose="020B0604020202020204" pitchFamily="34" charset="0"/>
              </a:rPr>
              <a:t>The project reused 3,181 </a:t>
            </a:r>
            <a:r>
              <a:rPr lang="en-US" altLang="en-US" err="1">
                <a:latin typeface="Arial" panose="020B0604020202020204" pitchFamily="34" charset="0"/>
                <a:cs typeface="Arial" panose="020B0604020202020204" pitchFamily="34" charset="0"/>
              </a:rPr>
              <a:t>tonnes</a:t>
            </a:r>
            <a:r>
              <a:rPr lang="en-US" altLang="en-US">
                <a:latin typeface="Arial" panose="020B0604020202020204" pitchFamily="34" charset="0"/>
                <a:cs typeface="Arial" panose="020B0604020202020204" pitchFamily="34" charset="0"/>
              </a:rPr>
              <a:t> of recycled materials to revamp an existing road</a:t>
            </a:r>
          </a:p>
          <a:p>
            <a:pPr marL="171450" indent="-171450">
              <a:buFont typeface="Arial" panose="020B0604020202020204" pitchFamily="34" charset="0"/>
              <a:buChar char="•"/>
            </a:pPr>
            <a:r>
              <a:rPr lang="en-US" altLang="en-US">
                <a:latin typeface="Arial" panose="020B0604020202020204" pitchFamily="34" charset="0"/>
                <a:cs typeface="Arial" panose="020B0604020202020204" pitchFamily="34" charset="0"/>
              </a:rPr>
              <a:t>This prevented the need for 2,558 </a:t>
            </a:r>
            <a:r>
              <a:rPr lang="en-US" altLang="en-US" err="1">
                <a:latin typeface="Arial" panose="020B0604020202020204" pitchFamily="34" charset="0"/>
                <a:cs typeface="Arial" panose="020B0604020202020204" pitchFamily="34" charset="0"/>
              </a:rPr>
              <a:t>tonnes</a:t>
            </a:r>
            <a:r>
              <a:rPr lang="en-US" altLang="en-US">
                <a:latin typeface="Arial" panose="020B0604020202020204" pitchFamily="34" charset="0"/>
                <a:cs typeface="Arial" panose="020B0604020202020204" pitchFamily="34" charset="0"/>
              </a:rPr>
              <a:t> of new materials and saved 2,353 </a:t>
            </a:r>
            <a:r>
              <a:rPr lang="en-US" altLang="en-US" err="1">
                <a:latin typeface="Arial" panose="020B0604020202020204" pitchFamily="34" charset="0"/>
                <a:cs typeface="Arial" panose="020B0604020202020204" pitchFamily="34" charset="0"/>
              </a:rPr>
              <a:t>tonnes</a:t>
            </a:r>
            <a:r>
              <a:rPr lang="en-US" altLang="en-US">
                <a:latin typeface="Arial" panose="020B0604020202020204" pitchFamily="34" charset="0"/>
                <a:cs typeface="Arial" panose="020B0604020202020204" pitchFamily="34" charset="0"/>
              </a:rPr>
              <a:t> of construction and demolition materials from being discarded</a:t>
            </a:r>
          </a:p>
          <a:p>
            <a:pPr marL="171450" indent="-171450">
              <a:buFont typeface="Arial" panose="020B0604020202020204" pitchFamily="34" charset="0"/>
              <a:buChar char="•"/>
            </a:pPr>
            <a:r>
              <a:rPr lang="en-US" altLang="en-US">
                <a:latin typeface="Arial" panose="020B0604020202020204" pitchFamily="34" charset="0"/>
                <a:cs typeface="Arial" panose="020B0604020202020204" pitchFamily="34" charset="0"/>
              </a:rPr>
              <a:t>The project reduced truck movements –reducing transport distance by 29,400 km </a:t>
            </a:r>
          </a:p>
          <a:p>
            <a:pPr marL="171450" indent="-171450">
              <a:buFont typeface="Arial" panose="020B0604020202020204" pitchFamily="34" charset="0"/>
              <a:buChar char="•"/>
            </a:pPr>
            <a:r>
              <a:rPr lang="en-US" altLang="en-US">
                <a:latin typeface="Arial" panose="020B0604020202020204" pitchFamily="34" charset="0"/>
                <a:cs typeface="Arial" panose="020B0604020202020204" pitchFamily="34" charset="0"/>
              </a:rPr>
              <a:t>Saving 16,400 </a:t>
            </a:r>
            <a:r>
              <a:rPr lang="en-US" altLang="en-US" err="1">
                <a:latin typeface="Arial" panose="020B0604020202020204" pitchFamily="34" charset="0"/>
                <a:cs typeface="Arial" panose="020B0604020202020204" pitchFamily="34" charset="0"/>
              </a:rPr>
              <a:t>litres</a:t>
            </a:r>
            <a:r>
              <a:rPr lang="en-US" altLang="en-US">
                <a:latin typeface="Arial" panose="020B0604020202020204" pitchFamily="34" charset="0"/>
                <a:cs typeface="Arial" panose="020B0604020202020204" pitchFamily="34" charset="0"/>
              </a:rPr>
              <a:t> of diesel.. </a:t>
            </a:r>
          </a:p>
          <a:p>
            <a:pPr marL="171450" indent="-171450">
              <a:buFont typeface="Arial" panose="020B0604020202020204" pitchFamily="34" charset="0"/>
              <a:buChar char="•"/>
            </a:pPr>
            <a:endParaRPr lang="en-US" alt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You can start to see the benefits not just in reduced emissions from the trucks, but also traffic </a:t>
            </a:r>
            <a:r>
              <a:rPr lang="en-US" altLang="en-US" err="1">
                <a:latin typeface="Arial" panose="020B0604020202020204" pitchFamily="34" charset="0"/>
                <a:cs typeface="Arial" panose="020B0604020202020204" pitchFamily="34" charset="0"/>
              </a:rPr>
              <a:t>conjestion</a:t>
            </a:r>
            <a:r>
              <a:rPr lang="en-US" altLang="en-US">
                <a:latin typeface="Arial" panose="020B0604020202020204" pitchFamily="34" charset="0"/>
                <a:cs typeface="Arial" panose="020B0604020202020204" pitchFamily="34" charset="0"/>
              </a:rPr>
              <a:t>, etc. while also reducing the use of raw materials in the road base</a:t>
            </a:r>
          </a:p>
        </p:txBody>
      </p:sp>
      <p:sp>
        <p:nvSpPr>
          <p:cNvPr id="7172" name="Slide Number Placeholder 3">
            <a:extLst>
              <a:ext uri="{FF2B5EF4-FFF2-40B4-BE49-F238E27FC236}">
                <a16:creationId xmlns:a16="http://schemas.microsoft.com/office/drawing/2014/main" id="{549CE31C-2866-858D-D2F1-A0FB33FE448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16</a:t>
            </a:fld>
            <a:endParaRPr lang="en-AU" altLang="en-US"/>
          </a:p>
        </p:txBody>
      </p:sp>
    </p:spTree>
    <p:extLst>
      <p:ext uri="{BB962C8B-B14F-4D97-AF65-F5344CB8AC3E}">
        <p14:creationId xmlns:p14="http://schemas.microsoft.com/office/powerpoint/2010/main" val="44839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83915-11C5-B718-5A1A-831B202258F2}"/>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171DDD6-EF5B-52BE-A579-2E3D918FC4B8}"/>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C0AD5CAD-C8B4-4D2D-ADE8-3CC9F2CE87A2}"/>
              </a:ext>
            </a:extLst>
          </p:cNvPr>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0C710E07-5EF6-F0F0-A6E7-BC3D3510D7E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17</a:t>
            </a:fld>
            <a:endParaRPr lang="en-AU" altLang="en-US"/>
          </a:p>
        </p:txBody>
      </p:sp>
    </p:spTree>
    <p:extLst>
      <p:ext uri="{BB962C8B-B14F-4D97-AF65-F5344CB8AC3E}">
        <p14:creationId xmlns:p14="http://schemas.microsoft.com/office/powerpoint/2010/main" val="232684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28C3C-8D78-1861-66BB-80DFCD939D2B}"/>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03D89C7-31A5-53FD-3009-F7EF8262C2A4}"/>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34AF57E7-BCD4-8452-AC3C-8AA33E929600}"/>
              </a:ext>
            </a:extLst>
          </p:cNvPr>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4CC8DC25-402B-11D5-A2CD-EADCE87E3AA7}"/>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2</a:t>
            </a:fld>
            <a:endParaRPr lang="en-AU" altLang="en-US"/>
          </a:p>
        </p:txBody>
      </p:sp>
    </p:spTree>
    <p:extLst>
      <p:ext uri="{BB962C8B-B14F-4D97-AF65-F5344CB8AC3E}">
        <p14:creationId xmlns:p14="http://schemas.microsoft.com/office/powerpoint/2010/main" val="287236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ADE23-6BB5-94CE-E965-B3846D274A75}"/>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25A8896-73F7-6354-F0A5-A520623DB347}"/>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23A93FEF-0562-4E22-09B5-5B247FED17AD}"/>
              </a:ext>
            </a:extLst>
          </p:cNvPr>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F07AC7C3-E214-59B4-4D71-1B696765C2B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3</a:t>
            </a:fld>
            <a:endParaRPr lang="en-AU" altLang="en-US"/>
          </a:p>
        </p:txBody>
      </p:sp>
    </p:spTree>
    <p:extLst>
      <p:ext uri="{BB962C8B-B14F-4D97-AF65-F5344CB8AC3E}">
        <p14:creationId xmlns:p14="http://schemas.microsoft.com/office/powerpoint/2010/main" val="349771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AD8AB-62BF-8765-B851-32AEF5B7FCBC}"/>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43DAE9-78F3-C326-2DA7-1894D0B85AEF}"/>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697184B4-1F7D-D059-B83D-109B400DCD59}"/>
              </a:ext>
            </a:extLst>
          </p:cNvPr>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Community emissions profile from Climate Change Action Plan</a:t>
            </a:r>
          </a:p>
        </p:txBody>
      </p:sp>
      <p:sp>
        <p:nvSpPr>
          <p:cNvPr id="7172" name="Slide Number Placeholder 3">
            <a:extLst>
              <a:ext uri="{FF2B5EF4-FFF2-40B4-BE49-F238E27FC236}">
                <a16:creationId xmlns:a16="http://schemas.microsoft.com/office/drawing/2014/main" id="{DF6C4FDF-EFA5-0F0E-5887-1983915DE51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4</a:t>
            </a:fld>
            <a:endParaRPr lang="en-AU" altLang="en-US"/>
          </a:p>
        </p:txBody>
      </p:sp>
    </p:spTree>
    <p:extLst>
      <p:ext uri="{BB962C8B-B14F-4D97-AF65-F5344CB8AC3E}">
        <p14:creationId xmlns:p14="http://schemas.microsoft.com/office/powerpoint/2010/main" val="348248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D51C7-5787-1316-D779-2C74CBFB302B}"/>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787C466-2AB0-D65D-9E5A-A3D5B1763F3F}"/>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B45E8C49-43A9-3D18-7943-99FB5457A157}"/>
              </a:ext>
            </a:extLst>
          </p:cNvPr>
          <p:cNvSpPr>
            <a:spLocks noGrp="1"/>
          </p:cNvSpPr>
          <p:nvPr>
            <p:ph type="body" idx="1"/>
          </p:nvPr>
        </p:nvSpPr>
        <p:spPr>
          <a:noFill/>
        </p:spPr>
        <p:txBody>
          <a:bodyPr/>
          <a:lstStyle/>
          <a:p>
            <a:pPr marL="0" indent="0">
              <a:buFont typeface="Arial" panose="020B0604020202020204" pitchFamily="34" charset="0"/>
              <a:buNone/>
            </a:pPr>
            <a:r>
              <a:rPr lang="en-US" altLang="en-US" b="1" dirty="0">
                <a:latin typeface="Arial" panose="020B0604020202020204" pitchFamily="34" charset="0"/>
                <a:cs typeface="Arial" panose="020B0604020202020204" pitchFamily="34" charset="0"/>
              </a:rPr>
              <a:t>Some Impact Areas</a:t>
            </a:r>
          </a:p>
          <a:p>
            <a:pPr marL="0"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Powering Council operations with </a:t>
            </a:r>
            <a:r>
              <a:rPr lang="en-US" altLang="en-US" b="1" dirty="0">
                <a:latin typeface="Arial" panose="020B0604020202020204" pitchFamily="34" charset="0"/>
                <a:cs typeface="Arial" panose="020B0604020202020204" pitchFamily="34" charset="0"/>
              </a:rPr>
              <a:t>100% renewable energy </a:t>
            </a:r>
            <a:r>
              <a:rPr lang="en-US" altLang="en-US" dirty="0">
                <a:latin typeface="Arial" panose="020B0604020202020204" pitchFamily="34" charset="0"/>
                <a:cs typeface="Arial" panose="020B0604020202020204" pitchFamily="34" charset="0"/>
              </a:rPr>
              <a:t>has reduced Council emissions by almost 2,000 </a:t>
            </a:r>
            <a:r>
              <a:rPr lang="en-US" altLang="en-US" dirty="0" err="1">
                <a:latin typeface="Arial" panose="020B0604020202020204" pitchFamily="34" charset="0"/>
                <a:cs typeface="Arial" panose="020B0604020202020204" pitchFamily="34" charset="0"/>
              </a:rPr>
              <a:t>tonnes</a:t>
            </a:r>
            <a:r>
              <a:rPr lang="en-US" altLang="en-US" dirty="0">
                <a:latin typeface="Arial" panose="020B0604020202020204" pitchFamily="34" charset="0"/>
                <a:cs typeface="Arial" panose="020B0604020202020204" pitchFamily="34" charset="0"/>
              </a:rPr>
              <a:t> CO2-e</a:t>
            </a: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Living Lightly workshops, </a:t>
            </a:r>
            <a:r>
              <a:rPr lang="en-US" altLang="en-US" dirty="0">
                <a:latin typeface="Arial" panose="020B0604020202020204" pitchFamily="34" charset="0"/>
                <a:cs typeface="Arial" panose="020B0604020202020204" pitchFamily="34" charset="0"/>
              </a:rPr>
              <a:t>available through the </a:t>
            </a:r>
            <a:r>
              <a:rPr lang="en-US" altLang="en-US" b="1" dirty="0">
                <a:latin typeface="Arial" panose="020B0604020202020204" pitchFamily="34" charset="0"/>
                <a:cs typeface="Arial" panose="020B0604020202020204" pitchFamily="34" charset="0"/>
              </a:rPr>
              <a:t>Climate Action Portal </a:t>
            </a:r>
            <a:r>
              <a:rPr lang="en-US" altLang="en-US" dirty="0">
                <a:latin typeface="Arial" panose="020B0604020202020204" pitchFamily="34" charset="0"/>
                <a:cs typeface="Arial" panose="020B0604020202020204" pitchFamily="34" charset="0"/>
              </a:rPr>
              <a:t>– link to the </a:t>
            </a:r>
            <a:r>
              <a:rPr lang="en-US" altLang="en-US" dirty="0" err="1">
                <a:latin typeface="Arial" panose="020B0604020202020204" pitchFamily="34" charset="0"/>
                <a:cs typeface="Arial" panose="020B0604020202020204" pitchFamily="34" charset="0"/>
              </a:rPr>
              <a:t>calander</a:t>
            </a:r>
            <a:r>
              <a:rPr lang="en-US" altLang="en-US" dirty="0">
                <a:latin typeface="Arial" panose="020B0604020202020204" pitchFamily="34" charset="0"/>
                <a:cs typeface="Arial" panose="020B0604020202020204" pitchFamily="34" charset="0"/>
              </a:rPr>
              <a:t> and encourage participation if you haven’t come across these </a:t>
            </a:r>
            <a:r>
              <a:rPr lang="en-US" altLang="en-US" dirty="0" err="1">
                <a:latin typeface="Arial" panose="020B0604020202020204" pitchFamily="34" charset="0"/>
                <a:cs typeface="Arial" panose="020B0604020202020204" pitchFamily="34" charset="0"/>
              </a:rPr>
              <a:t>aleardy</a:t>
            </a:r>
            <a:r>
              <a:rPr lang="en-US" altLang="en-US"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Biolinks</a:t>
            </a:r>
            <a:r>
              <a:rPr lang="en-US" altLang="en-US" dirty="0">
                <a:latin typeface="Arial" panose="020B0604020202020204" pitchFamily="34" charset="0"/>
                <a:cs typeface="Arial" panose="020B0604020202020204" pitchFamily="34" charset="0"/>
              </a:rPr>
              <a:t> has seen over 315,000 plants go in the ground 2021-22 estimated to store 58,000 </a:t>
            </a:r>
            <a:r>
              <a:rPr lang="en-US" altLang="en-US" dirty="0" err="1">
                <a:latin typeface="Arial" panose="020B0604020202020204" pitchFamily="34" charset="0"/>
                <a:cs typeface="Arial" panose="020B0604020202020204" pitchFamily="34" charset="0"/>
              </a:rPr>
              <a:t>tonnes</a:t>
            </a:r>
            <a:r>
              <a:rPr lang="en-US" altLang="en-US" dirty="0">
                <a:latin typeface="Arial" panose="020B0604020202020204" pitchFamily="34" charset="0"/>
                <a:cs typeface="Arial" panose="020B0604020202020204" pitchFamily="34" charset="0"/>
              </a:rPr>
              <a:t> CO2-e over 25 years</a:t>
            </a: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Council fleet transition </a:t>
            </a:r>
            <a:r>
              <a:rPr lang="en-US" altLang="en-US" dirty="0">
                <a:latin typeface="Arial" panose="020B0604020202020204" pitchFamily="34" charset="0"/>
                <a:cs typeface="Arial" panose="020B0604020202020204" pitchFamily="34" charset="0"/>
              </a:rPr>
              <a:t>– e</a:t>
            </a:r>
            <a:r>
              <a:rPr lang="en-US" dirty="0"/>
              <a:t>lectric and hybrid vehicles comprise approximately </a:t>
            </a:r>
            <a:r>
              <a:rPr lang="en-US" b="1" dirty="0"/>
              <a:t>31% of Bass Coast Shire Council’s light vehicle fleet . </a:t>
            </a:r>
            <a:r>
              <a:rPr lang="en-US" dirty="0"/>
              <a:t>This falls short of the Council's 2024/25 target of 50%, due to the limited availability of electric vehicles with necessary towing and off-road capabilities for certain operational roles. To support this transition, the Council has also invested in EV charging infrastructure</a:t>
            </a:r>
            <a:r>
              <a:rPr lang="en-US" b="1" dirty="0"/>
              <a:t>, in process of installing four 22 kW chargers across two sites in </a:t>
            </a:r>
            <a:r>
              <a:rPr lang="en-US" b="1" dirty="0" err="1"/>
              <a:t>Wonthaggi</a:t>
            </a:r>
            <a:r>
              <a:rPr lang="en-US" dirty="0"/>
              <a:t>, part funded through a </a:t>
            </a:r>
            <a:r>
              <a:rPr lang="en-US" b="1" dirty="0"/>
              <a:t>$150,000 state government grant.</a:t>
            </a:r>
            <a:endParaRPr lang="en-US" alt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Urban Forest Strategy aims to achieve 40% canopy coverage across townships by 2040 </a:t>
            </a:r>
            <a:r>
              <a:rPr lang="en-US" altLang="en-US" dirty="0">
                <a:latin typeface="Arial" panose="020B0604020202020204" pitchFamily="34" charset="0"/>
                <a:cs typeface="Arial" panose="020B0604020202020204" pitchFamily="34" charset="0"/>
              </a:rPr>
              <a:t>– committed to planting </a:t>
            </a:r>
            <a:r>
              <a:rPr lang="en-US" altLang="en-US" b="1" dirty="0">
                <a:latin typeface="Arial" panose="020B0604020202020204" pitchFamily="34" charset="0"/>
                <a:cs typeface="Arial" panose="020B0604020202020204" pitchFamily="34" charset="0"/>
              </a:rPr>
              <a:t>1,500 trees annually </a:t>
            </a:r>
            <a:r>
              <a:rPr lang="en-US" altLang="en-US" dirty="0">
                <a:latin typeface="Arial" panose="020B0604020202020204" pitchFamily="34" charset="0"/>
                <a:cs typeface="Arial" panose="020B0604020202020204" pitchFamily="34" charset="0"/>
              </a:rPr>
              <a:t>(an increase in 1,200 from previous programs), in 2024 this was exceeded at 1,531 </a:t>
            </a:r>
            <a:r>
              <a:rPr lang="en-US" altLang="en-US">
                <a:latin typeface="Arial" panose="020B0604020202020204" pitchFamily="34" charset="0"/>
                <a:cs typeface="Arial" panose="020B0604020202020204" pitchFamily="34" charset="0"/>
              </a:rPr>
              <a:t>trees planted</a:t>
            </a:r>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b="1" dirty="0" err="1">
                <a:latin typeface="Arial" panose="020B0604020202020204" pitchFamily="34" charset="0"/>
                <a:cs typeface="Arial" panose="020B0604020202020204" pitchFamily="34" charset="0"/>
              </a:rPr>
              <a:t>Biolinks</a:t>
            </a:r>
            <a:r>
              <a:rPr lang="en-US" altLang="en-US" b="1" dirty="0">
                <a:latin typeface="Arial" panose="020B0604020202020204" pitchFamily="34" charset="0"/>
                <a:cs typeface="Arial" panose="020B0604020202020204" pitchFamily="34" charset="0"/>
              </a:rPr>
              <a:t> Plan </a:t>
            </a:r>
            <a:r>
              <a:rPr lang="en-US" altLang="en-US" dirty="0">
                <a:latin typeface="Arial" panose="020B0604020202020204" pitchFamily="34" charset="0"/>
                <a:cs typeface="Arial" panose="020B0604020202020204" pitchFamily="34" charset="0"/>
              </a:rPr>
              <a:t>– focuses on creating </a:t>
            </a:r>
            <a:r>
              <a:rPr lang="en-US" altLang="en-US" b="1" dirty="0">
                <a:latin typeface="Arial" panose="020B0604020202020204" pitchFamily="34" charset="0"/>
                <a:cs typeface="Arial" panose="020B0604020202020204" pitchFamily="34" charset="0"/>
              </a:rPr>
              <a:t>wildlife corridors </a:t>
            </a:r>
            <a:r>
              <a:rPr lang="en-US" altLang="en-US" dirty="0">
                <a:latin typeface="Arial" panose="020B0604020202020204" pitchFamily="34" charset="0"/>
                <a:cs typeface="Arial" panose="020B0604020202020204" pitchFamily="34" charset="0"/>
              </a:rPr>
              <a:t>to connect remnant vegetation, aiming to revegetate around 200 Ha per year… </a:t>
            </a: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Council policy and strategy changes </a:t>
            </a:r>
            <a:r>
              <a:rPr lang="en-US" altLang="en-US" dirty="0">
                <a:latin typeface="Arial" panose="020B0604020202020204" pitchFamily="34" charset="0"/>
                <a:cs typeface="Arial" panose="020B0604020202020204" pitchFamily="34" charset="0"/>
              </a:rPr>
              <a:t>- Divestment from fossil fuels in investment policy, climate considered in Health Plan, climate risk embedded across asset management plans, etc.</a:t>
            </a:r>
          </a:p>
        </p:txBody>
      </p:sp>
      <p:sp>
        <p:nvSpPr>
          <p:cNvPr id="7172" name="Slide Number Placeholder 3">
            <a:extLst>
              <a:ext uri="{FF2B5EF4-FFF2-40B4-BE49-F238E27FC236}">
                <a16:creationId xmlns:a16="http://schemas.microsoft.com/office/drawing/2014/main" id="{4BF5EE79-BABF-A5F2-FC38-F76F1787EB0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5</a:t>
            </a:fld>
            <a:endParaRPr lang="en-AU" altLang="en-US"/>
          </a:p>
        </p:txBody>
      </p:sp>
    </p:spTree>
    <p:extLst>
      <p:ext uri="{BB962C8B-B14F-4D97-AF65-F5344CB8AC3E}">
        <p14:creationId xmlns:p14="http://schemas.microsoft.com/office/powerpoint/2010/main" val="315047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9EE89-C061-8A52-2EAE-F18E5C67A42C}"/>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D349E60-C0EF-C103-F7FF-27DC06F4657D}"/>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67E2E082-3FD0-09FB-4BD8-613D92E55483}"/>
              </a:ext>
            </a:extLst>
          </p:cNvPr>
          <p:cNvSpPr>
            <a:spLocks noGrp="1"/>
          </p:cNvSpPr>
          <p:nvPr>
            <p:ph type="body" idx="1"/>
          </p:nvPr>
        </p:nvSpPr>
        <p:spPr>
          <a:noFill/>
        </p:spPr>
        <p:txBody>
          <a:bodyPr/>
          <a:lstStyle/>
          <a:p>
            <a:r>
              <a:rPr lang="en-US" altLang="en-US" b="1" dirty="0">
                <a:latin typeface="Arial" panose="020B0604020202020204" pitchFamily="34" charset="0"/>
                <a:cs typeface="Arial" panose="020B0604020202020204" pitchFamily="34" charset="0"/>
              </a:rPr>
              <a:t>Emissions Source breakdown:</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Landfill</a:t>
            </a:r>
            <a:r>
              <a:rPr lang="en-US" altLang="en-US" dirty="0">
                <a:latin typeface="Arial" panose="020B0604020202020204" pitchFamily="34" charset="0"/>
                <a:cs typeface="Arial" panose="020B0604020202020204" pitchFamily="34" charset="0"/>
              </a:rPr>
              <a:t> direct scope 1 emissions methane – some 83.7%</a:t>
            </a:r>
          </a:p>
          <a:p>
            <a:r>
              <a:rPr lang="en-US" altLang="en-US" b="1" dirty="0">
                <a:latin typeface="Arial" panose="020B0604020202020204" pitchFamily="34" charset="0"/>
                <a:cs typeface="Arial" panose="020B0604020202020204" pitchFamily="34" charset="0"/>
              </a:rPr>
              <a:t>Fuels and oils </a:t>
            </a:r>
            <a:r>
              <a:rPr lang="en-US" altLang="en-US" dirty="0">
                <a:latin typeface="Arial" panose="020B0604020202020204" pitchFamily="34" charset="0"/>
                <a:cs typeface="Arial" panose="020B0604020202020204" pitchFamily="34" charset="0"/>
              </a:rPr>
              <a:t>(diesel, petrol, LPG)</a:t>
            </a:r>
          </a:p>
          <a:p>
            <a:r>
              <a:rPr lang="en-US" altLang="en-US" b="1" dirty="0">
                <a:latin typeface="Arial" panose="020B0604020202020204" pitchFamily="34" charset="0"/>
                <a:cs typeface="Arial" panose="020B0604020202020204" pitchFamily="34" charset="0"/>
              </a:rPr>
              <a:t>Other: </a:t>
            </a:r>
            <a:r>
              <a:rPr lang="en-US" altLang="en-US" dirty="0">
                <a:latin typeface="Arial" panose="020B0604020202020204" pitchFamily="34" charset="0"/>
                <a:cs typeface="Arial" panose="020B0604020202020204" pitchFamily="34" charset="0"/>
              </a:rPr>
              <a:t>- water, refrigerants, office paper, business related travel</a:t>
            </a:r>
          </a:p>
        </p:txBody>
      </p:sp>
      <p:sp>
        <p:nvSpPr>
          <p:cNvPr id="7172" name="Slide Number Placeholder 3">
            <a:extLst>
              <a:ext uri="{FF2B5EF4-FFF2-40B4-BE49-F238E27FC236}">
                <a16:creationId xmlns:a16="http://schemas.microsoft.com/office/drawing/2014/main" id="{3531B766-6A18-1445-5791-6730D80E62A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6</a:t>
            </a:fld>
            <a:endParaRPr lang="en-AU" altLang="en-US"/>
          </a:p>
        </p:txBody>
      </p:sp>
    </p:spTree>
    <p:extLst>
      <p:ext uri="{BB962C8B-B14F-4D97-AF65-F5344CB8AC3E}">
        <p14:creationId xmlns:p14="http://schemas.microsoft.com/office/powerpoint/2010/main" val="1292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3AFD-37E0-A282-2EE0-95B4A4939D78}"/>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7C7D5D6-01F0-E730-4637-0FDA7AB945E1}"/>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C8F6ED59-CC6C-9348-8E80-44E1727D55B3}"/>
              </a:ext>
            </a:extLst>
          </p:cNvPr>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9D81A376-7B88-0B15-2ABB-909C016AD5B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7</a:t>
            </a:fld>
            <a:endParaRPr lang="en-AU" altLang="en-US"/>
          </a:p>
        </p:txBody>
      </p:sp>
    </p:spTree>
    <p:extLst>
      <p:ext uri="{BB962C8B-B14F-4D97-AF65-F5344CB8AC3E}">
        <p14:creationId xmlns:p14="http://schemas.microsoft.com/office/powerpoint/2010/main" val="214383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DC4FF-2014-4CF3-3D13-4108E525FB5C}"/>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9C618CC-7C82-7F8F-AC33-5B8A8AEF95D3}"/>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49730EEB-504A-8287-A3D9-0E2C2C1AA4E0}"/>
              </a:ext>
            </a:extLst>
          </p:cNvPr>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922B3747-F24A-AA55-FBF0-1E563458BF4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8</a:t>
            </a:fld>
            <a:endParaRPr lang="en-AU" altLang="en-US"/>
          </a:p>
        </p:txBody>
      </p:sp>
    </p:spTree>
    <p:extLst>
      <p:ext uri="{BB962C8B-B14F-4D97-AF65-F5344CB8AC3E}">
        <p14:creationId xmlns:p14="http://schemas.microsoft.com/office/powerpoint/2010/main" val="45107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3AFD-37E0-A282-2EE0-95B4A4939D78}"/>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7C7D5D6-01F0-E730-4637-0FDA7AB945E1}"/>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C8F6ED59-CC6C-9348-8E80-44E1727D55B3}"/>
              </a:ext>
            </a:extLst>
          </p:cNvPr>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9D81A376-7B88-0B15-2ABB-909C016AD5B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FA80A-C407-4E1E-AC98-E1CEEE7E3807}" type="slidenum">
              <a:rPr lang="en-AU" altLang="en-US" smtClean="0"/>
              <a:pPr/>
              <a:t>9</a:t>
            </a:fld>
            <a:endParaRPr lang="en-AU" altLang="en-US"/>
          </a:p>
        </p:txBody>
      </p:sp>
    </p:spTree>
    <p:extLst>
      <p:ext uri="{BB962C8B-B14F-4D97-AF65-F5344CB8AC3E}">
        <p14:creationId xmlns:p14="http://schemas.microsoft.com/office/powerpoint/2010/main" val="214383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38974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8358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188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3688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092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5688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423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76616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3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784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677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hyperlink" Target="https://www.basscoast.vic.gov.au/services/business/business-development-and-training/cebap"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basscoast@basscoast.vic.gov.au" TargetMode="External"/><Relationship Id="rId4" Type="http://schemas.openxmlformats.org/officeDocument/2006/relationships/hyperlink" Target="https://engage.basscoast.vic.gov.au/circular-economy-frame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thecap.com.au/" TargetMode="External"/><Relationship Id="rId4" Type="http://schemas.openxmlformats.org/officeDocument/2006/relationships/hyperlink" Target="https://www.basscoast.vic.gov.au/services/environment/climate-change-taking-a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tm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thecap.com.au/living-lightly-bass-coa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thecap.com.au/" TargetMode="External"/><Relationship Id="rId5" Type="http://schemas.openxmlformats.org/officeDocument/2006/relationships/image" Target="../media/image6.tm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engage.basscoast.vic.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DE831-8609-4A8A-F6AB-C34865BAA192}"/>
            </a:ext>
          </a:extLst>
        </p:cNvPr>
        <p:cNvGrpSpPr/>
        <p:nvPr/>
      </p:nvGrpSpPr>
      <p:grpSpPr>
        <a:xfrm>
          <a:off x="0" y="0"/>
          <a:ext cx="0" cy="0"/>
          <a:chOff x="0" y="0"/>
          <a:chExt cx="0" cy="0"/>
        </a:xfrm>
      </p:grpSpPr>
      <p:pic>
        <p:nvPicPr>
          <p:cNvPr id="2052" name="Picture 1">
            <a:extLst>
              <a:ext uri="{FF2B5EF4-FFF2-40B4-BE49-F238E27FC236}">
                <a16:creationId xmlns:a16="http://schemas.microsoft.com/office/drawing/2014/main" id="{94E8D3B6-52D1-B300-A683-7EDE268ABE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404813"/>
            <a:ext cx="13668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96EC9E4-D059-02D8-57BE-9BE0B52E95EA}"/>
              </a:ext>
            </a:extLst>
          </p:cNvPr>
          <p:cNvSpPr txBox="1">
            <a:spLocks noChangeArrowheads="1"/>
          </p:cNvSpPr>
          <p:nvPr/>
        </p:nvSpPr>
        <p:spPr bwMode="auto">
          <a:xfrm>
            <a:off x="684213" y="1989138"/>
            <a:ext cx="51831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AU" altLang="en-US" sz="2500" b="1">
              <a:solidFill>
                <a:schemeClr val="bg1"/>
              </a:solidFill>
              <a:latin typeface="HelveticaNeue LT 67 MdCn"/>
            </a:endParaRPr>
          </a:p>
        </p:txBody>
      </p:sp>
      <p:pic>
        <p:nvPicPr>
          <p:cNvPr id="6" name="Picture 1">
            <a:extLst>
              <a:ext uri="{FF2B5EF4-FFF2-40B4-BE49-F238E27FC236}">
                <a16:creationId xmlns:a16="http://schemas.microsoft.com/office/drawing/2014/main" id="{ACA76DC7-6A1B-65C6-A191-309598B974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solidFill>
            <a:srgbClr val="003359"/>
          </a:solidFill>
          <a:ln>
            <a:noFill/>
          </a:ln>
        </p:spPr>
      </p:pic>
      <p:pic>
        <p:nvPicPr>
          <p:cNvPr id="20" name="Picture 19" descr="A beach with waves crashing on the sand&#10;&#10;AI-generated content may be incorrect.">
            <a:extLst>
              <a:ext uri="{FF2B5EF4-FFF2-40B4-BE49-F238E27FC236}">
                <a16:creationId xmlns:a16="http://schemas.microsoft.com/office/drawing/2014/main" id="{F1758C82-D5FB-7968-A9ED-E7DD1C5F31E4}"/>
              </a:ext>
            </a:extLst>
          </p:cNvPr>
          <p:cNvPicPr>
            <a:picLocks noChangeAspect="1"/>
          </p:cNvPicPr>
          <p:nvPr/>
        </p:nvPicPr>
        <p:blipFill>
          <a:blip r:embed="rId5">
            <a:extLst>
              <a:ext uri="{28A0092B-C50C-407E-A947-70E740481C1C}">
                <a14:useLocalDpi xmlns:a14="http://schemas.microsoft.com/office/drawing/2010/main" val="0"/>
              </a:ext>
            </a:extLst>
          </a:blip>
          <a:srcRect l="20559" t="16591"/>
          <a:stretch/>
        </p:blipFill>
        <p:spPr>
          <a:xfrm>
            <a:off x="0" y="0"/>
            <a:ext cx="9336889" cy="6858000"/>
          </a:xfrm>
          <a:prstGeom prst="rect">
            <a:avLst/>
          </a:prstGeom>
          <a:solidFill>
            <a:schemeClr val="accent5">
              <a:lumMod val="50000"/>
            </a:schemeClr>
          </a:solidFill>
        </p:spPr>
      </p:pic>
      <p:sp>
        <p:nvSpPr>
          <p:cNvPr id="8" name="TextBox 7">
            <a:extLst>
              <a:ext uri="{FF2B5EF4-FFF2-40B4-BE49-F238E27FC236}">
                <a16:creationId xmlns:a16="http://schemas.microsoft.com/office/drawing/2014/main" id="{CFA22289-F0A8-243F-49BB-91BD81C587AD}"/>
              </a:ext>
            </a:extLst>
          </p:cNvPr>
          <p:cNvSpPr txBox="1"/>
          <p:nvPr/>
        </p:nvSpPr>
        <p:spPr>
          <a:xfrm>
            <a:off x="-26988" y="0"/>
            <a:ext cx="4294188" cy="6858000"/>
          </a:xfrm>
          <a:prstGeom prst="rect">
            <a:avLst/>
          </a:prstGeom>
          <a:solidFill>
            <a:schemeClr val="accent5">
              <a:lumMod val="50000"/>
            </a:schemeClr>
          </a:solidFill>
        </p:spPr>
        <p:txBody>
          <a:bodyPr wrap="square" rtlCol="0">
            <a:spAutoFit/>
          </a:bodyPr>
          <a:lstStyle/>
          <a:p>
            <a:endParaRPr lang="en-AU" dirty="0"/>
          </a:p>
        </p:txBody>
      </p:sp>
      <p:sp>
        <p:nvSpPr>
          <p:cNvPr id="9" name="TextBox 8">
            <a:extLst>
              <a:ext uri="{FF2B5EF4-FFF2-40B4-BE49-F238E27FC236}">
                <a16:creationId xmlns:a16="http://schemas.microsoft.com/office/drawing/2014/main" id="{FE043E26-65BE-02CC-1350-E02602BE1D23}"/>
              </a:ext>
            </a:extLst>
          </p:cNvPr>
          <p:cNvSpPr txBox="1"/>
          <p:nvPr/>
        </p:nvSpPr>
        <p:spPr>
          <a:xfrm>
            <a:off x="213337" y="1535723"/>
            <a:ext cx="3960077" cy="4708981"/>
          </a:xfrm>
          <a:prstGeom prst="rect">
            <a:avLst/>
          </a:prstGeom>
          <a:noFill/>
        </p:spPr>
        <p:txBody>
          <a:bodyPr wrap="square" rtlCol="0">
            <a:spAutoFit/>
          </a:bodyPr>
          <a:lstStyle/>
          <a:p>
            <a:r>
              <a:rPr lang="en-US" sz="3600" dirty="0">
                <a:solidFill>
                  <a:schemeClr val="bg1"/>
                </a:solidFill>
                <a:latin typeface="Gill Sans Nova" panose="020F0502020204030204" pitchFamily="34" charset="0"/>
              </a:rPr>
              <a:t>Acting on Climate in Bass Coast: </a:t>
            </a:r>
          </a:p>
          <a:p>
            <a:r>
              <a:rPr lang="en-US" sz="3600" dirty="0">
                <a:solidFill>
                  <a:schemeClr val="bg1"/>
                </a:solidFill>
                <a:latin typeface="Gill Sans Nova" panose="020F0502020204030204" pitchFamily="34" charset="0"/>
              </a:rPr>
              <a:t>Our Journey and Mid-Term Review </a:t>
            </a:r>
          </a:p>
          <a:p>
            <a:endParaRPr lang="en-US" sz="2800" dirty="0">
              <a:solidFill>
                <a:schemeClr val="bg1"/>
              </a:solidFill>
              <a:latin typeface="Gill Sans Nova" panose="020F0502020204030204" pitchFamily="34" charset="0"/>
            </a:endParaRPr>
          </a:p>
          <a:p>
            <a:endParaRPr lang="en-US" sz="2800" dirty="0">
              <a:solidFill>
                <a:schemeClr val="bg1"/>
              </a:solidFill>
              <a:latin typeface="Gill Sans Nova" panose="020F0502020204030204" pitchFamily="34" charset="0"/>
            </a:endParaRPr>
          </a:p>
          <a:p>
            <a:endParaRPr lang="en-US" sz="2800" dirty="0">
              <a:solidFill>
                <a:schemeClr val="bg1"/>
              </a:solidFill>
              <a:latin typeface="Gill Sans Nova" panose="020F0502020204030204" pitchFamily="34" charset="0"/>
            </a:endParaRPr>
          </a:p>
          <a:p>
            <a:r>
              <a:rPr lang="en-US" sz="2400" dirty="0">
                <a:solidFill>
                  <a:schemeClr val="bg1"/>
                </a:solidFill>
                <a:latin typeface="Gill Sans Nova" panose="020F0502020204030204" pitchFamily="34" charset="0"/>
              </a:rPr>
              <a:t>Bass Coast Shire Council Climate Change Action Plan 2020 -2030</a:t>
            </a:r>
          </a:p>
        </p:txBody>
      </p:sp>
      <p:pic>
        <p:nvPicPr>
          <p:cNvPr id="21" name="Picture 1">
            <a:extLst>
              <a:ext uri="{FF2B5EF4-FFF2-40B4-BE49-F238E27FC236}">
                <a16:creationId xmlns:a16="http://schemas.microsoft.com/office/drawing/2014/main" id="{14A1428C-81D4-91DA-AA96-DE15A2FD74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266092" y="237941"/>
            <a:ext cx="1797634" cy="81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90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404813"/>
            <a:ext cx="13668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84213" y="1989138"/>
            <a:ext cx="51831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AU" altLang="en-US" sz="2500" b="1">
              <a:solidFill>
                <a:schemeClr val="bg1"/>
              </a:solidFill>
              <a:latin typeface="HelveticaNeue LT 67 MdCn"/>
            </a:endParaRPr>
          </a:p>
        </p:txBody>
      </p:sp>
      <p:pic>
        <p:nvPicPr>
          <p:cNvPr id="6" name="Picture 1">
            <a:extLst>
              <a:ext uri="{FF2B5EF4-FFF2-40B4-BE49-F238E27FC236}">
                <a16:creationId xmlns:a16="http://schemas.microsoft.com/office/drawing/2014/main" id="{29939277-4A53-1FC6-6CFC-B498E65DD2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solidFill>
            <a:srgbClr val="003359"/>
          </a:solidFill>
          <a:ln>
            <a:noFill/>
          </a:ln>
        </p:spPr>
      </p:pic>
      <p:pic>
        <p:nvPicPr>
          <p:cNvPr id="20" name="Picture 19" descr="A beach with waves crashing on the sand&#10;&#10;AI-generated content may be incorrect.">
            <a:extLst>
              <a:ext uri="{FF2B5EF4-FFF2-40B4-BE49-F238E27FC236}">
                <a16:creationId xmlns:a16="http://schemas.microsoft.com/office/drawing/2014/main" id="{D99E2785-7749-DAF0-30F4-3485F074A422}"/>
              </a:ext>
            </a:extLst>
          </p:cNvPr>
          <p:cNvPicPr>
            <a:picLocks noChangeAspect="1"/>
          </p:cNvPicPr>
          <p:nvPr/>
        </p:nvPicPr>
        <p:blipFill>
          <a:blip r:embed="rId5">
            <a:extLst>
              <a:ext uri="{28A0092B-C50C-407E-A947-70E740481C1C}">
                <a14:useLocalDpi xmlns:a14="http://schemas.microsoft.com/office/drawing/2010/main" val="0"/>
              </a:ext>
            </a:extLst>
          </a:blip>
          <a:srcRect t="16591"/>
          <a:stretch/>
        </p:blipFill>
        <p:spPr>
          <a:xfrm>
            <a:off x="0" y="1332816"/>
            <a:ext cx="9196973" cy="5366368"/>
          </a:xfrm>
          <a:prstGeom prst="rect">
            <a:avLst/>
          </a:prstGeom>
        </p:spPr>
      </p:pic>
      <p:pic>
        <p:nvPicPr>
          <p:cNvPr id="21" name="Picture 1">
            <a:extLst>
              <a:ext uri="{FF2B5EF4-FFF2-40B4-BE49-F238E27FC236}">
                <a16:creationId xmlns:a16="http://schemas.microsoft.com/office/drawing/2014/main" id="{1BCF3F0E-39E2-D4A7-A4FB-93020CE7DE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C8011-825D-597E-014B-166D317FFC90}"/>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FD688C45-B311-5A91-AB54-1CB5D4E4EE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A87C7F79-461E-6A56-E704-614FB088FBAF}"/>
              </a:ext>
            </a:extLst>
          </p:cNvPr>
          <p:cNvSpPr txBox="1">
            <a:spLocks noChangeArrowheads="1"/>
          </p:cNvSpPr>
          <p:nvPr/>
        </p:nvSpPr>
        <p:spPr bwMode="auto">
          <a:xfrm>
            <a:off x="755650" y="325957"/>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a:solidFill>
                  <a:schemeClr val="bg1"/>
                </a:solidFill>
                <a:latin typeface="Gill Sans MT" panose="020B0502020104020203" pitchFamily="34" charset="0"/>
              </a:rPr>
              <a:t>Purpose</a:t>
            </a:r>
            <a:endParaRPr lang="en-AU" altLang="en-US" sz="350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98046E02-56F9-27FE-4049-430991E24F97}"/>
              </a:ext>
            </a:extLst>
          </p:cNvPr>
          <p:cNvSpPr txBox="1"/>
          <p:nvPr/>
        </p:nvSpPr>
        <p:spPr>
          <a:xfrm>
            <a:off x="482119" y="1646487"/>
            <a:ext cx="8048695" cy="4425186"/>
          </a:xfrm>
          <a:prstGeom prst="rect">
            <a:avLst/>
          </a:prstGeom>
          <a:noFill/>
        </p:spPr>
        <p:txBody>
          <a:bodyPr wrap="square">
            <a:spAutoFit/>
          </a:bodyPr>
          <a:lstStyle/>
          <a:p>
            <a:pPr>
              <a:lnSpc>
                <a:spcPct val="115000"/>
              </a:lnSpc>
              <a:spcAft>
                <a:spcPts val="800"/>
              </a:spcAft>
            </a:pPr>
            <a:r>
              <a:rPr lang="en-AU" sz="2000" b="1" kern="0" dirty="0">
                <a:latin typeface="Gill Sans MT" panose="020B0502020104020203" pitchFamily="34" charset="0"/>
                <a:ea typeface="Gill Sans MT" panose="020B0502020104020203" pitchFamily="34" charset="0"/>
              </a:rPr>
              <a:t>The draft Circular Economy Framework</a:t>
            </a:r>
          </a:p>
          <a:p>
            <a:pPr marL="285750" indent="-285750">
              <a:lnSpc>
                <a:spcPct val="115000"/>
              </a:lnSpc>
              <a:spcAft>
                <a:spcPts val="800"/>
              </a:spcAft>
              <a:buFont typeface="Arial" panose="020B0604020202020204" pitchFamily="34" charset="0"/>
              <a:buChar char="•"/>
            </a:pPr>
            <a:r>
              <a:rPr lang="en-AU" sz="2000" kern="0" dirty="0">
                <a:latin typeface="Gill Sans MT" panose="020B0502020104020203" pitchFamily="34" charset="0"/>
                <a:ea typeface="Gill Sans MT" panose="020B0502020104020203" pitchFamily="34" charset="0"/>
              </a:rPr>
              <a:t>g</a:t>
            </a:r>
            <a:r>
              <a:rPr lang="en-AU" sz="2000" kern="0" dirty="0">
                <a:effectLst/>
                <a:latin typeface="Gill Sans MT" panose="020B0502020104020203" pitchFamily="34" charset="0"/>
                <a:ea typeface="Gill Sans MT" panose="020B0502020104020203" pitchFamily="34" charset="0"/>
              </a:rPr>
              <a:t>uide and support the development of a circular economy in Bass Coast</a:t>
            </a:r>
          </a:p>
          <a:p>
            <a:pPr marL="285750" indent="-285750">
              <a:lnSpc>
                <a:spcPct val="115000"/>
              </a:lnSpc>
              <a:spcAft>
                <a:spcPts val="800"/>
              </a:spcAft>
              <a:buFont typeface="Arial" panose="020B0604020202020204" pitchFamily="34" charset="0"/>
              <a:buChar char="•"/>
            </a:pPr>
            <a:r>
              <a:rPr lang="en-AU" sz="2000" kern="0" dirty="0">
                <a:latin typeface="Gill Sans MT" panose="020B0502020104020203" pitchFamily="34" charset="0"/>
                <a:ea typeface="Gill Sans MT" panose="020B0502020104020203" pitchFamily="34" charset="0"/>
              </a:rPr>
              <a:t>Considers </a:t>
            </a:r>
            <a:r>
              <a:rPr lang="en-AU" sz="2000" kern="0" dirty="0">
                <a:effectLst/>
                <a:latin typeface="Gill Sans MT" panose="020B0502020104020203" pitchFamily="34" charset="0"/>
                <a:ea typeface="Gill Sans MT" panose="020B0502020104020203" pitchFamily="34" charset="0"/>
              </a:rPr>
              <a:t>Council actions and steps to co-create circular opportunities with community </a:t>
            </a:r>
          </a:p>
          <a:p>
            <a:pPr marL="285750" indent="-285750">
              <a:lnSpc>
                <a:spcPct val="115000"/>
              </a:lnSpc>
              <a:spcAft>
                <a:spcPts val="800"/>
              </a:spcAft>
              <a:buFont typeface="Arial" panose="020B0604020202020204" pitchFamily="34" charset="0"/>
              <a:buChar char="•"/>
            </a:pPr>
            <a:r>
              <a:rPr lang="en-AU" sz="2000" kern="0" dirty="0">
                <a:latin typeface="Gill Sans MT" panose="020B0502020104020203" pitchFamily="34" charset="0"/>
                <a:ea typeface="Gill Sans MT" panose="020B0502020104020203" pitchFamily="34" charset="0"/>
              </a:rPr>
              <a:t>Will be supported by annual </a:t>
            </a:r>
            <a:r>
              <a:rPr lang="en-AU" sz="2000" kern="0" dirty="0">
                <a:effectLst/>
                <a:latin typeface="Gill Sans MT" panose="020B0502020104020203" pitchFamily="34" charset="0"/>
                <a:ea typeface="Gill Sans MT" panose="020B0502020104020203" pitchFamily="34" charset="0"/>
              </a:rPr>
              <a:t>action plan</a:t>
            </a:r>
            <a:r>
              <a:rPr lang="en-AU" sz="2000" kern="0" dirty="0">
                <a:latin typeface="Gill Sans MT" panose="020B0502020104020203" pitchFamily="34" charset="0"/>
                <a:ea typeface="Gill Sans MT" panose="020B0502020104020203" pitchFamily="34" charset="0"/>
              </a:rPr>
              <a:t> and</a:t>
            </a:r>
            <a:r>
              <a:rPr lang="en-AU" sz="2000" kern="0" dirty="0">
                <a:effectLst/>
                <a:latin typeface="Gill Sans MT" panose="020B0502020104020203" pitchFamily="34" charset="0"/>
                <a:ea typeface="Gill Sans MT" panose="020B0502020104020203" pitchFamily="34" charset="0"/>
              </a:rPr>
              <a:t> monitoring and evaluation</a:t>
            </a:r>
          </a:p>
          <a:p>
            <a:pPr>
              <a:lnSpc>
                <a:spcPct val="115000"/>
              </a:lnSpc>
              <a:spcAft>
                <a:spcPts val="800"/>
              </a:spcAft>
            </a:pPr>
            <a:endParaRPr lang="en-AU" sz="2000" kern="0" dirty="0">
              <a:latin typeface="Gill Sans MT" panose="020B0502020104020203" pitchFamily="34" charset="0"/>
            </a:endParaRPr>
          </a:p>
          <a:p>
            <a:pPr>
              <a:lnSpc>
                <a:spcPct val="115000"/>
              </a:lnSpc>
              <a:spcAft>
                <a:spcPts val="800"/>
              </a:spcAft>
            </a:pPr>
            <a:r>
              <a:rPr lang="en-AU" sz="2000" b="1" kern="0" dirty="0">
                <a:latin typeface="Gill Sans MT" panose="020B0502020104020203" pitchFamily="34" charset="0"/>
              </a:rPr>
              <a:t>Links with other Council initiatives:</a:t>
            </a:r>
          </a:p>
          <a:p>
            <a:pPr marL="285750" indent="-285750">
              <a:lnSpc>
                <a:spcPct val="115000"/>
              </a:lnSpc>
              <a:spcAft>
                <a:spcPts val="800"/>
              </a:spcAft>
              <a:buFont typeface="Arial" panose="020B0604020202020204" pitchFamily="34" charset="0"/>
              <a:buChar char="•"/>
            </a:pPr>
            <a:r>
              <a:rPr lang="en-AU" sz="2000" dirty="0">
                <a:latin typeface="Gill Sans MT" panose="020B0502020104020203" pitchFamily="34" charset="0"/>
              </a:rPr>
              <a:t>Bass Coast Climate Change Action Plan</a:t>
            </a:r>
          </a:p>
          <a:p>
            <a:pPr marL="285750" indent="-285750">
              <a:lnSpc>
                <a:spcPct val="115000"/>
              </a:lnSpc>
              <a:spcAft>
                <a:spcPts val="800"/>
              </a:spcAft>
              <a:buFont typeface="Arial" panose="020B0604020202020204" pitchFamily="34" charset="0"/>
              <a:buChar char="•"/>
            </a:pPr>
            <a:r>
              <a:rPr lang="en-AU" sz="2000" dirty="0">
                <a:latin typeface="Gill Sans MT" panose="020B0502020104020203" pitchFamily="34" charset="0"/>
              </a:rPr>
              <a:t>Economic Development Framework </a:t>
            </a:r>
          </a:p>
          <a:p>
            <a:pPr marL="285750" indent="-285750">
              <a:lnSpc>
                <a:spcPct val="115000"/>
              </a:lnSpc>
              <a:spcAft>
                <a:spcPts val="800"/>
              </a:spcAft>
              <a:buFont typeface="Arial" panose="020B0604020202020204" pitchFamily="34" charset="0"/>
              <a:buChar char="•"/>
            </a:pPr>
            <a:r>
              <a:rPr lang="en-AU" sz="2000" dirty="0">
                <a:latin typeface="Gill Sans MT" panose="020B0502020104020203" pitchFamily="34" charset="0"/>
              </a:rPr>
              <a:t>Planning and operation of waste services</a:t>
            </a:r>
            <a:endParaRPr lang="en-AU" sz="2000" kern="0" dirty="0">
              <a:latin typeface="Gill Sans MT" panose="020B0502020104020203" pitchFamily="34" charset="0"/>
            </a:endParaRPr>
          </a:p>
        </p:txBody>
      </p:sp>
      <p:pic>
        <p:nvPicPr>
          <p:cNvPr id="2" name="Picture 1">
            <a:extLst>
              <a:ext uri="{FF2B5EF4-FFF2-40B4-BE49-F238E27FC236}">
                <a16:creationId xmlns:a16="http://schemas.microsoft.com/office/drawing/2014/main" id="{1CE8447D-6976-8FA2-F58D-05ED12C28B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39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C630-0FB9-14B5-2B42-CADBADEAFACB}"/>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DA39FDDF-E35A-0605-5380-CD5C633DD6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24864"/>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B8A5BE38-E57C-31CF-B019-84AC3987FCEE}"/>
              </a:ext>
            </a:extLst>
          </p:cNvPr>
          <p:cNvSpPr txBox="1">
            <a:spLocks noChangeArrowheads="1"/>
          </p:cNvSpPr>
          <p:nvPr/>
        </p:nvSpPr>
        <p:spPr bwMode="auto">
          <a:xfrm>
            <a:off x="572071" y="264651"/>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a:solidFill>
                  <a:schemeClr val="bg1"/>
                </a:solidFill>
                <a:latin typeface="Gill Sans MT" panose="020B0502020104020203" pitchFamily="34" charset="0"/>
              </a:rPr>
              <a:t>Today’s Linear Economy</a:t>
            </a:r>
            <a:endParaRPr lang="en-AU" altLang="en-US" sz="3500">
              <a:solidFill>
                <a:schemeClr val="bg1"/>
              </a:solidFill>
              <a:latin typeface="Gill Sans MT" panose="020B0502020104020203" pitchFamily="34" charset="0"/>
            </a:endParaRPr>
          </a:p>
        </p:txBody>
      </p:sp>
      <p:grpSp>
        <p:nvGrpSpPr>
          <p:cNvPr id="2" name="Group 1">
            <a:extLst>
              <a:ext uri="{FF2B5EF4-FFF2-40B4-BE49-F238E27FC236}">
                <a16:creationId xmlns:a16="http://schemas.microsoft.com/office/drawing/2014/main" id="{91EA9DA8-2C00-CB63-3B23-A4CBE0E8C50C}"/>
              </a:ext>
            </a:extLst>
          </p:cNvPr>
          <p:cNvGrpSpPr/>
          <p:nvPr/>
        </p:nvGrpSpPr>
        <p:grpSpPr>
          <a:xfrm>
            <a:off x="606222" y="1910871"/>
            <a:ext cx="7904566" cy="3520417"/>
            <a:chOff x="200839" y="330200"/>
            <a:chExt cx="4783399" cy="2018926"/>
          </a:xfrm>
        </p:grpSpPr>
        <p:sp>
          <p:nvSpPr>
            <p:cNvPr id="3" name="Rectangle 2">
              <a:extLst>
                <a:ext uri="{FF2B5EF4-FFF2-40B4-BE49-F238E27FC236}">
                  <a16:creationId xmlns:a16="http://schemas.microsoft.com/office/drawing/2014/main" id="{371797D4-28F8-FAE4-9E0B-FEF895A09E92}"/>
                </a:ext>
              </a:extLst>
            </p:cNvPr>
            <p:cNvSpPr/>
            <p:nvPr/>
          </p:nvSpPr>
          <p:spPr>
            <a:xfrm>
              <a:off x="200839" y="1117818"/>
              <a:ext cx="1068123" cy="1225758"/>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B695AD86-0C0B-C361-F567-77AB5D091E48}"/>
                </a:ext>
              </a:extLst>
            </p:cNvPr>
            <p:cNvSpPr/>
            <p:nvPr/>
          </p:nvSpPr>
          <p:spPr>
            <a:xfrm>
              <a:off x="1382385" y="1117818"/>
              <a:ext cx="987593" cy="1225758"/>
            </a:xfrm>
            <a:prstGeom prst="rect">
              <a:avLst/>
            </a:prstGeom>
            <a:noFill/>
            <a:ln>
              <a:solidFill>
                <a:srgbClr val="B6E8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5EE773A3-3C6F-1801-E615-6092C653000B}"/>
                </a:ext>
              </a:extLst>
            </p:cNvPr>
            <p:cNvSpPr txBox="1"/>
            <p:nvPr/>
          </p:nvSpPr>
          <p:spPr>
            <a:xfrm>
              <a:off x="200952" y="1214841"/>
              <a:ext cx="1026370" cy="370665"/>
            </a:xfrm>
            <a:prstGeom prst="rect">
              <a:avLst/>
            </a:prstGeom>
            <a:noFill/>
          </p:spPr>
          <p:txBody>
            <a:bodyPr wrap="square" rtlCol="0">
              <a:spAutoFit/>
            </a:bodyPr>
            <a:lstStyle/>
            <a:p>
              <a:r>
                <a:rPr lang="en-US"/>
                <a:t>Extract raw materials</a:t>
              </a:r>
              <a:endParaRPr lang="en-AU"/>
            </a:p>
          </p:txBody>
        </p:sp>
        <p:sp>
          <p:nvSpPr>
            <p:cNvPr id="6" name="TextBox 5">
              <a:extLst>
                <a:ext uri="{FF2B5EF4-FFF2-40B4-BE49-F238E27FC236}">
                  <a16:creationId xmlns:a16="http://schemas.microsoft.com/office/drawing/2014/main" id="{D859E654-374C-0F45-6DC8-9FB5DEB16C64}"/>
                </a:ext>
              </a:extLst>
            </p:cNvPr>
            <p:cNvSpPr txBox="1"/>
            <p:nvPr/>
          </p:nvSpPr>
          <p:spPr>
            <a:xfrm>
              <a:off x="1404793" y="1214841"/>
              <a:ext cx="950247" cy="1006089"/>
            </a:xfrm>
            <a:prstGeom prst="rect">
              <a:avLst/>
            </a:prstGeom>
            <a:noFill/>
          </p:spPr>
          <p:txBody>
            <a:bodyPr wrap="square" rtlCol="0">
              <a:spAutoFit/>
            </a:bodyPr>
            <a:lstStyle/>
            <a:p>
              <a:r>
                <a:rPr lang="en-US"/>
                <a:t>Consumer products</a:t>
              </a:r>
            </a:p>
            <a:p>
              <a:r>
                <a:rPr lang="en-US"/>
                <a:t>Build infrastructure Deliver services</a:t>
              </a:r>
              <a:endParaRPr lang="en-AU"/>
            </a:p>
          </p:txBody>
        </p:sp>
        <p:sp>
          <p:nvSpPr>
            <p:cNvPr id="7" name="Rectangle 6">
              <a:extLst>
                <a:ext uri="{FF2B5EF4-FFF2-40B4-BE49-F238E27FC236}">
                  <a16:creationId xmlns:a16="http://schemas.microsoft.com/office/drawing/2014/main" id="{73C2F2E2-FAC2-93C0-2FBC-8B5A581CD684}"/>
                </a:ext>
              </a:extLst>
            </p:cNvPr>
            <p:cNvSpPr/>
            <p:nvPr/>
          </p:nvSpPr>
          <p:spPr>
            <a:xfrm>
              <a:off x="2515883" y="1133688"/>
              <a:ext cx="955109" cy="1215438"/>
            </a:xfrm>
            <a:prstGeom prst="rect">
              <a:avLst/>
            </a:prstGeom>
            <a:noFill/>
            <a:ln>
              <a:solidFill>
                <a:srgbClr val="E9D6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EB730613-01BF-C0C8-DC46-AECDBFACA288}"/>
                </a:ext>
              </a:extLst>
            </p:cNvPr>
            <p:cNvSpPr txBox="1"/>
            <p:nvPr/>
          </p:nvSpPr>
          <p:spPr>
            <a:xfrm>
              <a:off x="2497573" y="1201175"/>
              <a:ext cx="996798" cy="529521"/>
            </a:xfrm>
            <a:prstGeom prst="rect">
              <a:avLst/>
            </a:prstGeom>
            <a:noFill/>
          </p:spPr>
          <p:txBody>
            <a:bodyPr wrap="square" rtlCol="0">
              <a:spAutoFit/>
            </a:bodyPr>
            <a:lstStyle/>
            <a:p>
              <a:r>
                <a:rPr lang="en-US"/>
                <a:t>Until worn out, outdated, or redundant</a:t>
              </a:r>
              <a:endParaRPr lang="en-AU"/>
            </a:p>
          </p:txBody>
        </p:sp>
        <p:sp>
          <p:nvSpPr>
            <p:cNvPr id="10" name="Rectangle 9">
              <a:extLst>
                <a:ext uri="{FF2B5EF4-FFF2-40B4-BE49-F238E27FC236}">
                  <a16:creationId xmlns:a16="http://schemas.microsoft.com/office/drawing/2014/main" id="{6626753B-2BA6-A2A9-F8A9-C34508FF9745}"/>
                </a:ext>
              </a:extLst>
            </p:cNvPr>
            <p:cNvSpPr/>
            <p:nvPr/>
          </p:nvSpPr>
          <p:spPr>
            <a:xfrm>
              <a:off x="3598587" y="1117817"/>
              <a:ext cx="996798" cy="122575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DB20178-AE97-E3CA-BD55-54248174E988}"/>
                </a:ext>
              </a:extLst>
            </p:cNvPr>
            <p:cNvSpPr txBox="1"/>
            <p:nvPr/>
          </p:nvSpPr>
          <p:spPr>
            <a:xfrm>
              <a:off x="3624640" y="1214841"/>
              <a:ext cx="996798" cy="688377"/>
            </a:xfrm>
            <a:prstGeom prst="rect">
              <a:avLst/>
            </a:prstGeom>
            <a:noFill/>
          </p:spPr>
          <p:txBody>
            <a:bodyPr wrap="square" rtlCol="0">
              <a:spAutoFit/>
            </a:bodyPr>
            <a:lstStyle/>
            <a:p>
              <a:r>
                <a:rPr lang="en-US"/>
                <a:t>Most materials discarded to landfill  </a:t>
              </a:r>
            </a:p>
          </p:txBody>
        </p:sp>
        <p:sp>
          <p:nvSpPr>
            <p:cNvPr id="12" name="Arrow: Chevron 11">
              <a:extLst>
                <a:ext uri="{FF2B5EF4-FFF2-40B4-BE49-F238E27FC236}">
                  <a16:creationId xmlns:a16="http://schemas.microsoft.com/office/drawing/2014/main" id="{8B198706-A512-7CB4-D200-A89F210D58B6}"/>
                </a:ext>
              </a:extLst>
            </p:cNvPr>
            <p:cNvSpPr/>
            <p:nvPr/>
          </p:nvSpPr>
          <p:spPr>
            <a:xfrm>
              <a:off x="219214" y="330200"/>
              <a:ext cx="1438601" cy="787618"/>
            </a:xfrm>
            <a:prstGeom prst="chevron">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Arrow: Chevron 12">
              <a:extLst>
                <a:ext uri="{FF2B5EF4-FFF2-40B4-BE49-F238E27FC236}">
                  <a16:creationId xmlns:a16="http://schemas.microsoft.com/office/drawing/2014/main" id="{3D38F2B9-26C9-76FE-FF5D-43E7BAD40357}"/>
                </a:ext>
              </a:extLst>
            </p:cNvPr>
            <p:cNvSpPr/>
            <p:nvPr/>
          </p:nvSpPr>
          <p:spPr>
            <a:xfrm>
              <a:off x="1396557" y="335749"/>
              <a:ext cx="1385651" cy="787618"/>
            </a:xfrm>
            <a:prstGeom prst="chevron">
              <a:avLst/>
            </a:prstGeom>
            <a:solidFill>
              <a:srgbClr val="B6E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 name="Arrow: Chevron 13">
              <a:extLst>
                <a:ext uri="{FF2B5EF4-FFF2-40B4-BE49-F238E27FC236}">
                  <a16:creationId xmlns:a16="http://schemas.microsoft.com/office/drawing/2014/main" id="{4FB84C72-3579-8FAC-FBAB-AD18A0DC047A}"/>
                </a:ext>
              </a:extLst>
            </p:cNvPr>
            <p:cNvSpPr/>
            <p:nvPr/>
          </p:nvSpPr>
          <p:spPr>
            <a:xfrm>
              <a:off x="2492606" y="348377"/>
              <a:ext cx="1385651" cy="787618"/>
            </a:xfrm>
            <a:prstGeom prst="chevron">
              <a:avLst/>
            </a:prstGeom>
            <a:solidFill>
              <a:srgbClr val="E9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 name="Arrow: Chevron 14">
              <a:extLst>
                <a:ext uri="{FF2B5EF4-FFF2-40B4-BE49-F238E27FC236}">
                  <a16:creationId xmlns:a16="http://schemas.microsoft.com/office/drawing/2014/main" id="{AC37B770-0D2F-B2D6-5286-DE52CCDEF3BE}"/>
                </a:ext>
              </a:extLst>
            </p:cNvPr>
            <p:cNvSpPr/>
            <p:nvPr/>
          </p:nvSpPr>
          <p:spPr>
            <a:xfrm>
              <a:off x="3598587" y="348377"/>
              <a:ext cx="1385651" cy="763126"/>
            </a:xfrm>
            <a:prstGeom prst="chevr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TextBox 15">
              <a:extLst>
                <a:ext uri="{FF2B5EF4-FFF2-40B4-BE49-F238E27FC236}">
                  <a16:creationId xmlns:a16="http://schemas.microsoft.com/office/drawing/2014/main" id="{CDF83047-15F9-9E25-F57C-ACE3C20980C6}"/>
                </a:ext>
              </a:extLst>
            </p:cNvPr>
            <p:cNvSpPr txBox="1"/>
            <p:nvPr/>
          </p:nvSpPr>
          <p:spPr>
            <a:xfrm>
              <a:off x="726542" y="432772"/>
              <a:ext cx="840409" cy="229459"/>
            </a:xfrm>
            <a:prstGeom prst="rect">
              <a:avLst/>
            </a:prstGeom>
            <a:noFill/>
          </p:spPr>
          <p:txBody>
            <a:bodyPr wrap="square" rtlCol="0">
              <a:spAutoFit/>
            </a:bodyPr>
            <a:lstStyle/>
            <a:p>
              <a:r>
                <a:rPr lang="en-US" sz="2000" b="1"/>
                <a:t>Take</a:t>
              </a:r>
              <a:endParaRPr lang="en-AU" sz="2000" b="1"/>
            </a:p>
          </p:txBody>
        </p:sp>
        <p:sp>
          <p:nvSpPr>
            <p:cNvPr id="17" name="TextBox 16">
              <a:extLst>
                <a:ext uri="{FF2B5EF4-FFF2-40B4-BE49-F238E27FC236}">
                  <a16:creationId xmlns:a16="http://schemas.microsoft.com/office/drawing/2014/main" id="{C1484BAD-F8CA-8350-E70A-FCF8E89143E1}"/>
                </a:ext>
              </a:extLst>
            </p:cNvPr>
            <p:cNvSpPr txBox="1"/>
            <p:nvPr/>
          </p:nvSpPr>
          <p:spPr>
            <a:xfrm>
              <a:off x="1866612" y="446655"/>
              <a:ext cx="840409" cy="229459"/>
            </a:xfrm>
            <a:prstGeom prst="rect">
              <a:avLst/>
            </a:prstGeom>
            <a:noFill/>
          </p:spPr>
          <p:txBody>
            <a:bodyPr wrap="square" rtlCol="0">
              <a:spAutoFit/>
            </a:bodyPr>
            <a:lstStyle/>
            <a:p>
              <a:r>
                <a:rPr lang="en-US" sz="2000" b="1"/>
                <a:t>Make</a:t>
              </a:r>
              <a:endParaRPr lang="en-AU" sz="2000" b="1"/>
            </a:p>
          </p:txBody>
        </p:sp>
        <p:sp>
          <p:nvSpPr>
            <p:cNvPr id="18" name="TextBox 17">
              <a:extLst>
                <a:ext uri="{FF2B5EF4-FFF2-40B4-BE49-F238E27FC236}">
                  <a16:creationId xmlns:a16="http://schemas.microsoft.com/office/drawing/2014/main" id="{22CEA515-398D-28E4-8AF8-CC858425CC2F}"/>
                </a:ext>
              </a:extLst>
            </p:cNvPr>
            <p:cNvSpPr txBox="1"/>
            <p:nvPr/>
          </p:nvSpPr>
          <p:spPr>
            <a:xfrm>
              <a:off x="2882132" y="419557"/>
              <a:ext cx="840409" cy="229459"/>
            </a:xfrm>
            <a:prstGeom prst="rect">
              <a:avLst/>
            </a:prstGeom>
            <a:noFill/>
          </p:spPr>
          <p:txBody>
            <a:bodyPr wrap="square" rtlCol="0">
              <a:spAutoFit/>
            </a:bodyPr>
            <a:lstStyle/>
            <a:p>
              <a:r>
                <a:rPr lang="en-US" sz="2000" b="1"/>
                <a:t>Use</a:t>
              </a:r>
              <a:endParaRPr lang="en-AU" sz="2000" b="1"/>
            </a:p>
          </p:txBody>
        </p:sp>
        <p:sp>
          <p:nvSpPr>
            <p:cNvPr id="19" name="TextBox 18">
              <a:extLst>
                <a:ext uri="{FF2B5EF4-FFF2-40B4-BE49-F238E27FC236}">
                  <a16:creationId xmlns:a16="http://schemas.microsoft.com/office/drawing/2014/main" id="{ABC279E8-A919-0A42-55E4-C16A007EE4A0}"/>
                </a:ext>
              </a:extLst>
            </p:cNvPr>
            <p:cNvSpPr txBox="1"/>
            <p:nvPr/>
          </p:nvSpPr>
          <p:spPr>
            <a:xfrm>
              <a:off x="3923800" y="419821"/>
              <a:ext cx="1030393" cy="229459"/>
            </a:xfrm>
            <a:prstGeom prst="rect">
              <a:avLst/>
            </a:prstGeom>
            <a:noFill/>
          </p:spPr>
          <p:txBody>
            <a:bodyPr wrap="square" rtlCol="0">
              <a:spAutoFit/>
            </a:bodyPr>
            <a:lstStyle/>
            <a:p>
              <a:r>
                <a:rPr lang="en-US" sz="2000" b="1"/>
                <a:t>Dispose</a:t>
              </a:r>
              <a:endParaRPr lang="en-AU" sz="2000" b="1"/>
            </a:p>
          </p:txBody>
        </p:sp>
        <p:pic>
          <p:nvPicPr>
            <p:cNvPr id="20" name="Graphic 19" descr="Garbage with solid fill">
              <a:extLst>
                <a:ext uri="{FF2B5EF4-FFF2-40B4-BE49-F238E27FC236}">
                  <a16:creationId xmlns:a16="http://schemas.microsoft.com/office/drawing/2014/main" id="{4D181E74-C186-5AFE-E88E-1F3AEB088A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4060" y="671046"/>
              <a:ext cx="414936" cy="414936"/>
            </a:xfrm>
            <a:prstGeom prst="rect">
              <a:avLst/>
            </a:prstGeom>
          </p:spPr>
        </p:pic>
        <p:pic>
          <p:nvPicPr>
            <p:cNvPr id="21" name="Graphic 20" descr="Excavator with solid fill">
              <a:extLst>
                <a:ext uri="{FF2B5EF4-FFF2-40B4-BE49-F238E27FC236}">
                  <a16:creationId xmlns:a16="http://schemas.microsoft.com/office/drawing/2014/main" id="{2F53D2AC-75EC-07B2-1A47-5DAA18D17A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6624" y="580410"/>
              <a:ext cx="553278" cy="553278"/>
            </a:xfrm>
            <a:prstGeom prst="rect">
              <a:avLst/>
            </a:prstGeom>
          </p:spPr>
        </p:pic>
        <p:pic>
          <p:nvPicPr>
            <p:cNvPr id="22" name="Graphic 21" descr="Fir tree with solid fill">
              <a:extLst>
                <a:ext uri="{FF2B5EF4-FFF2-40B4-BE49-F238E27FC236}">
                  <a16:creationId xmlns:a16="http://schemas.microsoft.com/office/drawing/2014/main" id="{08538DA9-B6F9-7EDA-36D0-DE57F422CC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638" y="620162"/>
              <a:ext cx="513526" cy="513526"/>
            </a:xfrm>
            <a:prstGeom prst="rect">
              <a:avLst/>
            </a:prstGeom>
          </p:spPr>
        </p:pic>
        <p:pic>
          <p:nvPicPr>
            <p:cNvPr id="23" name="Graphic 22" descr="Factory with solid fill">
              <a:extLst>
                <a:ext uri="{FF2B5EF4-FFF2-40B4-BE49-F238E27FC236}">
                  <a16:creationId xmlns:a16="http://schemas.microsoft.com/office/drawing/2014/main" id="{68AB0A43-93E7-8A77-029F-4EEEF355E0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66526" y="620162"/>
              <a:ext cx="513526" cy="513526"/>
            </a:xfrm>
            <a:prstGeom prst="rect">
              <a:avLst/>
            </a:prstGeom>
          </p:spPr>
        </p:pic>
        <p:pic>
          <p:nvPicPr>
            <p:cNvPr id="24" name="Graphic 23" descr="Tag with solid fill">
              <a:extLst>
                <a:ext uri="{FF2B5EF4-FFF2-40B4-BE49-F238E27FC236}">
                  <a16:creationId xmlns:a16="http://schemas.microsoft.com/office/drawing/2014/main" id="{F1AE4390-91D1-66DF-E363-6DEBBD6757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27936" y="620162"/>
              <a:ext cx="470727" cy="470727"/>
            </a:xfrm>
            <a:prstGeom prst="rect">
              <a:avLst/>
            </a:prstGeom>
          </p:spPr>
        </p:pic>
      </p:grpSp>
      <p:pic>
        <p:nvPicPr>
          <p:cNvPr id="25" name="Picture 1">
            <a:extLst>
              <a:ext uri="{FF2B5EF4-FFF2-40B4-BE49-F238E27FC236}">
                <a16:creationId xmlns:a16="http://schemas.microsoft.com/office/drawing/2014/main" id="{1CE1151C-3DCC-9EF4-2B44-BCE7ABD3954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93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36C2D-EF6C-775D-130B-46C001AD90BE}"/>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F38DD690-E0D9-DA39-5E63-78E22887B5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BB8A016F-DEAA-FDE2-EFBB-928F18CB9037}"/>
              </a:ext>
            </a:extLst>
          </p:cNvPr>
          <p:cNvSpPr txBox="1">
            <a:spLocks noChangeArrowheads="1"/>
          </p:cNvSpPr>
          <p:nvPr/>
        </p:nvSpPr>
        <p:spPr bwMode="auto">
          <a:xfrm>
            <a:off x="248728" y="292448"/>
            <a:ext cx="6043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a:solidFill>
                  <a:schemeClr val="bg1"/>
                </a:solidFill>
                <a:latin typeface="Gill Sans MT" panose="020B0502020104020203" pitchFamily="34" charset="0"/>
              </a:rPr>
              <a:t>Tomorrow’s Circular Economy </a:t>
            </a:r>
            <a:endParaRPr lang="en-AU" altLang="en-US" sz="3500">
              <a:solidFill>
                <a:schemeClr val="bg1"/>
              </a:solidFill>
              <a:latin typeface="Gill Sans MT" panose="020B0502020104020203" pitchFamily="34" charset="0"/>
            </a:endParaRPr>
          </a:p>
        </p:txBody>
      </p:sp>
      <p:pic>
        <p:nvPicPr>
          <p:cNvPr id="4" name="Picture 3">
            <a:extLst>
              <a:ext uri="{FF2B5EF4-FFF2-40B4-BE49-F238E27FC236}">
                <a16:creationId xmlns:a16="http://schemas.microsoft.com/office/drawing/2014/main" id="{EAAB5F7D-F38D-E1DB-8266-2C9EE13CA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567" y="1458220"/>
            <a:ext cx="5976924" cy="4929325"/>
          </a:xfrm>
          <a:prstGeom prst="rect">
            <a:avLst/>
          </a:prstGeom>
        </p:spPr>
      </p:pic>
      <p:sp>
        <p:nvSpPr>
          <p:cNvPr id="2" name="TextBox 1">
            <a:extLst>
              <a:ext uri="{FF2B5EF4-FFF2-40B4-BE49-F238E27FC236}">
                <a16:creationId xmlns:a16="http://schemas.microsoft.com/office/drawing/2014/main" id="{B3BAB2D7-9E28-F5AF-88B5-DBD404B913B4}"/>
              </a:ext>
            </a:extLst>
          </p:cNvPr>
          <p:cNvSpPr txBox="1"/>
          <p:nvPr/>
        </p:nvSpPr>
        <p:spPr>
          <a:xfrm>
            <a:off x="317390" y="1684907"/>
            <a:ext cx="2577417" cy="4270143"/>
          </a:xfrm>
          <a:prstGeom prst="rect">
            <a:avLst/>
          </a:prstGeom>
          <a:noFill/>
        </p:spPr>
        <p:txBody>
          <a:bodyPr wrap="square">
            <a:spAutoFit/>
          </a:bodyPr>
          <a:lstStyle/>
          <a:p>
            <a:pPr algn="l"/>
            <a:r>
              <a:rPr lang="en-US" b="0" i="0" u="none" strike="noStrike" baseline="0">
                <a:latin typeface="Gill Sans MT" panose="020B0502020104020203" pitchFamily="34" charset="0"/>
              </a:rPr>
              <a:t>Most materials never become waste </a:t>
            </a:r>
          </a:p>
          <a:p>
            <a:pPr algn="l"/>
            <a:endParaRPr lang="en-US">
              <a:latin typeface="Gill Sans MT" panose="020B0502020104020203" pitchFamily="34" charset="0"/>
            </a:endParaRPr>
          </a:p>
          <a:p>
            <a:pPr algn="l"/>
            <a:r>
              <a:rPr lang="en-US" b="0" i="0" u="none" strike="noStrike" baseline="0">
                <a:latin typeface="Gill Sans MT" panose="020B0502020104020203" pitchFamily="34" charset="0"/>
              </a:rPr>
              <a:t>Materials are kept in circulation through</a:t>
            </a:r>
          </a:p>
          <a:p>
            <a:pPr marL="342900" indent="-342900" algn="l">
              <a:buFont typeface="Arial" panose="020B0604020202020204" pitchFamily="34" charset="0"/>
              <a:buChar char="•"/>
            </a:pPr>
            <a:r>
              <a:rPr lang="en-AU" b="0" i="0" u="none" strike="noStrike" baseline="0">
                <a:latin typeface="Gill Sans MT" panose="020B0502020104020203" pitchFamily="34" charset="0"/>
              </a:rPr>
              <a:t>maintenance </a:t>
            </a:r>
          </a:p>
          <a:p>
            <a:pPr marL="342900" indent="-342900" algn="l">
              <a:buFont typeface="Arial" panose="020B0604020202020204" pitchFamily="34" charset="0"/>
              <a:buChar char="•"/>
            </a:pPr>
            <a:r>
              <a:rPr lang="en-AU" b="0" i="0" u="none" strike="noStrike" baseline="0">
                <a:latin typeface="Gill Sans MT" panose="020B0502020104020203" pitchFamily="34" charset="0"/>
              </a:rPr>
              <a:t>reuse</a:t>
            </a:r>
          </a:p>
          <a:p>
            <a:pPr marL="342900" indent="-342900" algn="l">
              <a:buFont typeface="Arial" panose="020B0604020202020204" pitchFamily="34" charset="0"/>
              <a:buChar char="•"/>
            </a:pPr>
            <a:r>
              <a:rPr lang="en-AU" b="0" i="0" u="none" strike="noStrike" baseline="0">
                <a:latin typeface="Gill Sans MT" panose="020B0502020104020203" pitchFamily="34" charset="0"/>
              </a:rPr>
              <a:t>refurbishment</a:t>
            </a:r>
          </a:p>
          <a:p>
            <a:pPr marL="342900" indent="-342900" algn="l">
              <a:buFont typeface="Arial" panose="020B0604020202020204" pitchFamily="34" charset="0"/>
              <a:buChar char="•"/>
            </a:pPr>
            <a:r>
              <a:rPr lang="en-AU" b="0" i="0" u="none" strike="noStrike" baseline="0">
                <a:latin typeface="Gill Sans MT" panose="020B0502020104020203" pitchFamily="34" charset="0"/>
              </a:rPr>
              <a:t>re-manufacture</a:t>
            </a:r>
          </a:p>
          <a:p>
            <a:pPr marL="342900" indent="-342900" algn="l">
              <a:buFont typeface="Arial" panose="020B0604020202020204" pitchFamily="34" charset="0"/>
              <a:buChar char="•"/>
            </a:pPr>
            <a:r>
              <a:rPr lang="en-AU" b="0" i="0" u="none" strike="noStrike" baseline="0">
                <a:latin typeface="Gill Sans MT" panose="020B0502020104020203" pitchFamily="34" charset="0"/>
              </a:rPr>
              <a:t>recycling  </a:t>
            </a:r>
          </a:p>
          <a:p>
            <a:pPr marL="342900" indent="-342900" algn="l">
              <a:buFont typeface="Arial" panose="020B0604020202020204" pitchFamily="34" charset="0"/>
              <a:buChar char="•"/>
            </a:pPr>
            <a:r>
              <a:rPr lang="en-AU" b="0" i="0" u="none" strike="noStrike" baseline="0">
                <a:latin typeface="Gill Sans MT" panose="020B0502020104020203" pitchFamily="34" charset="0"/>
              </a:rPr>
              <a:t>Composting</a:t>
            </a:r>
          </a:p>
          <a:p>
            <a:pPr marL="342900" indent="-342900" algn="l">
              <a:buFont typeface="Arial" panose="020B0604020202020204" pitchFamily="34" charset="0"/>
              <a:buChar char="•"/>
            </a:pPr>
            <a:endParaRPr lang="en-AU">
              <a:latin typeface="Gill Sans MT" panose="020B0502020104020203" pitchFamily="34" charset="0"/>
            </a:endParaRPr>
          </a:p>
          <a:p>
            <a:r>
              <a:rPr lang="en-US" b="0" i="0" u="none" strike="noStrike" baseline="0">
                <a:latin typeface="Gill Sans MT" panose="020B0502020104020203" pitchFamily="34" charset="0"/>
              </a:rPr>
              <a:t>Natural systems are regenerated</a:t>
            </a:r>
          </a:p>
          <a:p>
            <a:pPr>
              <a:lnSpc>
                <a:spcPct val="115000"/>
              </a:lnSpc>
              <a:spcAft>
                <a:spcPts val="800"/>
              </a:spcAft>
            </a:pPr>
            <a:endParaRPr lang="en-AU" kern="0">
              <a:latin typeface="Calibri" panose="020F0502020204030204" pitchFamily="34" charset="0"/>
              <a:cs typeface="Times New Roman" panose="02020603050405020304" pitchFamily="18" charset="0"/>
            </a:endParaRPr>
          </a:p>
        </p:txBody>
      </p:sp>
      <p:pic>
        <p:nvPicPr>
          <p:cNvPr id="3" name="Picture 1">
            <a:extLst>
              <a:ext uri="{FF2B5EF4-FFF2-40B4-BE49-F238E27FC236}">
                <a16:creationId xmlns:a16="http://schemas.microsoft.com/office/drawing/2014/main" id="{0BFD3989-FFCE-48E3-64D7-6D7435F28A9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0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6E3E-2E13-6966-DC74-9A2B8CBF4836}"/>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804C174D-8749-DCA1-20BF-2865285CD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a:extLst>
              <a:ext uri="{FF2B5EF4-FFF2-40B4-BE49-F238E27FC236}">
                <a16:creationId xmlns:a16="http://schemas.microsoft.com/office/drawing/2014/main" id="{CFB49C25-B73A-6B6B-6757-815F5FD407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330200"/>
            <a:ext cx="13033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85814B08-8249-0B8E-61EE-283664D9CBF3}"/>
              </a:ext>
            </a:extLst>
          </p:cNvPr>
          <p:cNvSpPr txBox="1">
            <a:spLocks noChangeArrowheads="1"/>
          </p:cNvSpPr>
          <p:nvPr/>
        </p:nvSpPr>
        <p:spPr bwMode="auto">
          <a:xfrm>
            <a:off x="2344950" y="307623"/>
            <a:ext cx="67990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Circularity and emissions reduction</a:t>
            </a:r>
            <a:endParaRPr lang="en-AU" altLang="en-US" sz="3500" dirty="0">
              <a:solidFill>
                <a:schemeClr val="bg1"/>
              </a:solidFill>
              <a:latin typeface="Gill Sans MT" panose="020B0502020104020203" pitchFamily="34" charset="0"/>
            </a:endParaRPr>
          </a:p>
        </p:txBody>
      </p:sp>
      <p:pic>
        <p:nvPicPr>
          <p:cNvPr id="7" name="Picture 6">
            <a:extLst>
              <a:ext uri="{FF2B5EF4-FFF2-40B4-BE49-F238E27FC236}">
                <a16:creationId xmlns:a16="http://schemas.microsoft.com/office/drawing/2014/main" id="{F8E47D13-5EC8-60A6-42F3-C99029483F11}"/>
              </a:ext>
            </a:extLst>
          </p:cNvPr>
          <p:cNvPicPr>
            <a:picLocks noChangeAspect="1"/>
          </p:cNvPicPr>
          <p:nvPr/>
        </p:nvPicPr>
        <p:blipFill>
          <a:blip r:embed="rId5"/>
          <a:stretch>
            <a:fillRect/>
          </a:stretch>
        </p:blipFill>
        <p:spPr>
          <a:xfrm>
            <a:off x="-10662" y="1359936"/>
            <a:ext cx="9187314" cy="5167864"/>
          </a:xfrm>
          <a:prstGeom prst="rect">
            <a:avLst/>
          </a:prstGeom>
        </p:spPr>
      </p:pic>
    </p:spTree>
    <p:extLst>
      <p:ext uri="{BB962C8B-B14F-4D97-AF65-F5344CB8AC3E}">
        <p14:creationId xmlns:p14="http://schemas.microsoft.com/office/powerpoint/2010/main" val="170518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F32D3-CD36-E214-60C4-D0DC609F7040}"/>
            </a:ext>
          </a:extLst>
        </p:cNvPr>
        <p:cNvGrpSpPr/>
        <p:nvPr/>
      </p:nvGrpSpPr>
      <p:grpSpPr>
        <a:xfrm>
          <a:off x="0" y="0"/>
          <a:ext cx="0" cy="0"/>
          <a:chOff x="0" y="0"/>
          <a:chExt cx="0" cy="0"/>
        </a:xfrm>
      </p:grpSpPr>
      <p:pic>
        <p:nvPicPr>
          <p:cNvPr id="6147" name="Picture 1">
            <a:extLst>
              <a:ext uri="{FF2B5EF4-FFF2-40B4-BE49-F238E27FC236}">
                <a16:creationId xmlns:a16="http://schemas.microsoft.com/office/drawing/2014/main" id="{A09C6281-A2A5-625C-C7E9-5ED6B04968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330200"/>
            <a:ext cx="13033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D43DB48F-030D-97B5-0BAC-75DA109AF32B}"/>
              </a:ext>
            </a:extLst>
          </p:cNvPr>
          <p:cNvSpPr txBox="1">
            <a:spLocks noChangeArrowheads="1"/>
          </p:cNvSpPr>
          <p:nvPr/>
        </p:nvSpPr>
        <p:spPr bwMode="auto">
          <a:xfrm>
            <a:off x="2344950" y="307623"/>
            <a:ext cx="650750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a:solidFill>
                  <a:schemeClr val="bg1"/>
                </a:solidFill>
                <a:latin typeface="Gill Sans MT" panose="020B0502020104020203" pitchFamily="34" charset="0"/>
              </a:rPr>
              <a:t>Putting circularity into practice</a:t>
            </a:r>
            <a:endParaRPr lang="en-AU" altLang="en-US" sz="3500">
              <a:solidFill>
                <a:schemeClr val="bg1"/>
              </a:solidFill>
              <a:latin typeface="Gill Sans MT" panose="020B0502020104020203" pitchFamily="34" charset="0"/>
            </a:endParaRPr>
          </a:p>
        </p:txBody>
      </p:sp>
      <p:pic>
        <p:nvPicPr>
          <p:cNvPr id="4" name="Picture 3" descr="A diagram of a circular diagram with text and images&#10;&#10;AI-generated content may be incorrect.">
            <a:extLst>
              <a:ext uri="{FF2B5EF4-FFF2-40B4-BE49-F238E27FC236}">
                <a16:creationId xmlns:a16="http://schemas.microsoft.com/office/drawing/2014/main" id="{74019394-FC78-6A57-8A2E-FAAC588AD8B8}"/>
              </a:ext>
            </a:extLst>
          </p:cNvPr>
          <p:cNvPicPr>
            <a:picLocks noChangeAspect="1"/>
          </p:cNvPicPr>
          <p:nvPr/>
        </p:nvPicPr>
        <p:blipFill>
          <a:blip r:embed="rId4" cstate="print">
            <a:extLst>
              <a:ext uri="{28A0092B-C50C-407E-A947-70E740481C1C}">
                <a14:useLocalDpi xmlns:a14="http://schemas.microsoft.com/office/drawing/2010/main" val="0"/>
              </a:ext>
            </a:extLst>
          </a:blip>
          <a:srcRect l="3372"/>
          <a:stretch/>
        </p:blipFill>
        <p:spPr>
          <a:xfrm>
            <a:off x="5900518" y="1246188"/>
            <a:ext cx="2622159" cy="2629417"/>
          </a:xfrm>
          <a:prstGeom prst="rect">
            <a:avLst/>
          </a:prstGeom>
        </p:spPr>
      </p:pic>
      <p:sp>
        <p:nvSpPr>
          <p:cNvPr id="5" name="TextBox 4">
            <a:extLst>
              <a:ext uri="{FF2B5EF4-FFF2-40B4-BE49-F238E27FC236}">
                <a16:creationId xmlns:a16="http://schemas.microsoft.com/office/drawing/2014/main" id="{344FF5FB-4B9E-7A18-3C84-A209FC7A0C50}"/>
              </a:ext>
            </a:extLst>
          </p:cNvPr>
          <p:cNvSpPr txBox="1"/>
          <p:nvPr/>
        </p:nvSpPr>
        <p:spPr>
          <a:xfrm>
            <a:off x="280160" y="1794033"/>
            <a:ext cx="5519504" cy="1631216"/>
          </a:xfrm>
          <a:prstGeom prst="rect">
            <a:avLst/>
          </a:prstGeom>
          <a:noFill/>
        </p:spPr>
        <p:txBody>
          <a:bodyPr wrap="square">
            <a:spAutoFit/>
          </a:bodyPr>
          <a:lstStyle/>
          <a:p>
            <a:pPr algn="l"/>
            <a:r>
              <a:rPr lang="en-US" sz="2000" dirty="0">
                <a:latin typeface="Gill Sans MT" panose="020B0502020104020203" pitchFamily="34" charset="0"/>
              </a:rPr>
              <a:t>PICAL has several circular programs:</a:t>
            </a:r>
          </a:p>
          <a:p>
            <a:pPr marL="342900" indent="-342900" algn="l">
              <a:buFont typeface="Arial" panose="020B0604020202020204" pitchFamily="34" charset="0"/>
              <a:buChar char="•"/>
            </a:pPr>
            <a:r>
              <a:rPr lang="en-US" sz="2000" dirty="0">
                <a:latin typeface="Gill Sans MT" panose="020B0502020104020203" pitchFamily="34" charset="0"/>
              </a:rPr>
              <a:t>redistributing surplus food</a:t>
            </a:r>
          </a:p>
          <a:p>
            <a:pPr marL="342900" indent="-342900" algn="l">
              <a:buFont typeface="Arial" panose="020B0604020202020204" pitchFamily="34" charset="0"/>
              <a:buChar char="•"/>
            </a:pPr>
            <a:r>
              <a:rPr lang="en-US" sz="2000" dirty="0">
                <a:latin typeface="Gill Sans MT" panose="020B0502020104020203" pitchFamily="34" charset="0"/>
              </a:rPr>
              <a:t>upcycling wasted textiles </a:t>
            </a:r>
          </a:p>
          <a:p>
            <a:pPr marL="342900" indent="-342900" algn="l">
              <a:buFont typeface="Arial" panose="020B0604020202020204" pitchFamily="34" charset="0"/>
              <a:buChar char="•"/>
            </a:pPr>
            <a:r>
              <a:rPr lang="en-US" sz="2000" dirty="0">
                <a:latin typeface="Gill Sans MT" panose="020B0502020104020203" pitchFamily="34" charset="0"/>
              </a:rPr>
              <a:t>enhancing social outcomes through education &amp; hands on experience </a:t>
            </a:r>
            <a:endParaRPr lang="en-AU" sz="2000" dirty="0">
              <a:latin typeface="Gill Sans MT" panose="020B0502020104020203" pitchFamily="34" charset="0"/>
            </a:endParaRPr>
          </a:p>
        </p:txBody>
      </p:sp>
      <p:pic>
        <p:nvPicPr>
          <p:cNvPr id="7" name="Picture 6">
            <a:extLst>
              <a:ext uri="{FF2B5EF4-FFF2-40B4-BE49-F238E27FC236}">
                <a16:creationId xmlns:a16="http://schemas.microsoft.com/office/drawing/2014/main" id="{9E4A8440-E1FE-AC6A-6ACF-72EEBB034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7752" y="4053028"/>
            <a:ext cx="3004700" cy="2240793"/>
          </a:xfrm>
          <a:prstGeom prst="rect">
            <a:avLst/>
          </a:prstGeom>
        </p:spPr>
      </p:pic>
      <p:sp>
        <p:nvSpPr>
          <p:cNvPr id="10" name="TextBox 9">
            <a:extLst>
              <a:ext uri="{FF2B5EF4-FFF2-40B4-BE49-F238E27FC236}">
                <a16:creationId xmlns:a16="http://schemas.microsoft.com/office/drawing/2014/main" id="{1E482681-A437-108F-7F1F-28780EBFC30A}"/>
              </a:ext>
            </a:extLst>
          </p:cNvPr>
          <p:cNvSpPr txBox="1"/>
          <p:nvPr/>
        </p:nvSpPr>
        <p:spPr>
          <a:xfrm>
            <a:off x="291548" y="3973095"/>
            <a:ext cx="5519504" cy="2400657"/>
          </a:xfrm>
          <a:prstGeom prst="rect">
            <a:avLst/>
          </a:prstGeom>
          <a:noFill/>
        </p:spPr>
        <p:txBody>
          <a:bodyPr wrap="square">
            <a:spAutoFit/>
          </a:bodyPr>
          <a:lstStyle/>
          <a:p>
            <a:pPr algn="l"/>
            <a:r>
              <a:rPr lang="en-US" sz="2000" dirty="0" err="1">
                <a:latin typeface="Gill Sans MT" panose="020B0502020104020203" pitchFamily="34" charset="0"/>
              </a:rPr>
              <a:t>Wonthaggi</a:t>
            </a:r>
            <a:r>
              <a:rPr lang="en-US" sz="2000" dirty="0">
                <a:latin typeface="Gill Sans MT" panose="020B0502020104020203" pitchFamily="34" charset="0"/>
              </a:rPr>
              <a:t> Men's Shed has several circular programs:</a:t>
            </a:r>
          </a:p>
          <a:p>
            <a:pPr algn="l"/>
            <a:r>
              <a:rPr lang="en-US" sz="2000" dirty="0">
                <a:latin typeface="Gill Sans MT" panose="020B0502020104020203" pitchFamily="34" charset="0"/>
              </a:rPr>
              <a:t> </a:t>
            </a:r>
          </a:p>
          <a:p>
            <a:pPr marL="285750" indent="-285750" algn="l">
              <a:buFont typeface="Arial" panose="020B0604020202020204" pitchFamily="34" charset="0"/>
              <a:buChar char="•"/>
            </a:pPr>
            <a:r>
              <a:rPr lang="en-US" sz="1800" b="0" i="0" u="none" strike="noStrike" baseline="0" dirty="0">
                <a:latin typeface="Gill Sans MT" panose="020B0502020104020203" pitchFamily="34" charset="0"/>
              </a:rPr>
              <a:t>The WMS Fixit Café provides a free meeting place and it’s all about repairing </a:t>
            </a:r>
            <a:r>
              <a:rPr lang="en-AU" sz="1800" b="0" i="0" u="none" strike="noStrike" baseline="0" dirty="0">
                <a:latin typeface="Gill Sans MT" panose="020B0502020104020203" pitchFamily="34" charset="0"/>
              </a:rPr>
              <a:t>things (together).</a:t>
            </a:r>
            <a:endParaRPr lang="en-US" sz="2000" b="0" i="0" u="none" strike="noStrike" baseline="0" dirty="0">
              <a:latin typeface="Gill Sans MT" panose="020B0502020104020203" pitchFamily="34" charset="0"/>
            </a:endParaRPr>
          </a:p>
          <a:p>
            <a:pPr marL="285750" indent="-285750" algn="l">
              <a:buFont typeface="Arial" panose="020B0604020202020204" pitchFamily="34" charset="0"/>
              <a:buChar char="•"/>
            </a:pPr>
            <a:r>
              <a:rPr lang="en-AU" dirty="0">
                <a:latin typeface="Gill Sans MT" panose="020B0502020104020203" pitchFamily="34" charset="0"/>
              </a:rPr>
              <a:t>repairs on everything from clothes, furniture, bicycles, </a:t>
            </a:r>
            <a:r>
              <a:rPr lang="en-US" dirty="0">
                <a:latin typeface="Gill Sans MT" panose="020B0502020104020203" pitchFamily="34" charset="0"/>
              </a:rPr>
              <a:t>and crockery, to appliances, toys, musical instruments, an even sports </a:t>
            </a:r>
            <a:r>
              <a:rPr lang="en-AU" dirty="0">
                <a:latin typeface="Gill Sans MT" panose="020B0502020104020203" pitchFamily="34" charset="0"/>
              </a:rPr>
              <a:t>equipment.</a:t>
            </a:r>
          </a:p>
        </p:txBody>
      </p:sp>
      <p:pic>
        <p:nvPicPr>
          <p:cNvPr id="6146" name="Picture 1">
            <a:extLst>
              <a:ext uri="{FF2B5EF4-FFF2-40B4-BE49-F238E27FC236}">
                <a16:creationId xmlns:a16="http://schemas.microsoft.com/office/drawing/2014/main" id="{B29DFAFD-9EE6-C383-3DDC-4420212647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a:extLst>
              <a:ext uri="{FF2B5EF4-FFF2-40B4-BE49-F238E27FC236}">
                <a16:creationId xmlns:a16="http://schemas.microsoft.com/office/drawing/2014/main" id="{B4713DC0-7ACC-9093-A24A-33B93E273620}"/>
              </a:ext>
            </a:extLst>
          </p:cNvPr>
          <p:cNvSpPr txBox="1">
            <a:spLocks noChangeArrowheads="1"/>
          </p:cNvSpPr>
          <p:nvPr/>
        </p:nvSpPr>
        <p:spPr bwMode="auto">
          <a:xfrm>
            <a:off x="381015" y="299294"/>
            <a:ext cx="67990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a:solidFill>
                  <a:schemeClr val="bg1"/>
                </a:solidFill>
                <a:latin typeface="Gill Sans MT" panose="020B0502020104020203" pitchFamily="34" charset="0"/>
              </a:rPr>
              <a:t>Putting circularity into practice</a:t>
            </a:r>
            <a:endParaRPr lang="en-AU" altLang="en-US" sz="3500">
              <a:solidFill>
                <a:schemeClr val="bg1"/>
              </a:solidFill>
              <a:latin typeface="Gill Sans MT" panose="020B0502020104020203" pitchFamily="34" charset="0"/>
            </a:endParaRPr>
          </a:p>
        </p:txBody>
      </p:sp>
      <p:pic>
        <p:nvPicPr>
          <p:cNvPr id="2" name="Picture 1">
            <a:extLst>
              <a:ext uri="{FF2B5EF4-FFF2-40B4-BE49-F238E27FC236}">
                <a16:creationId xmlns:a16="http://schemas.microsoft.com/office/drawing/2014/main" id="{409D5F3B-E50C-D28E-3C62-5DDEFCAC330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9B80C42-5576-DD7E-85CF-1D15B95FEFB7}"/>
              </a:ext>
            </a:extLst>
          </p:cNvPr>
          <p:cNvSpPr txBox="1"/>
          <p:nvPr/>
        </p:nvSpPr>
        <p:spPr>
          <a:xfrm>
            <a:off x="310931" y="6414974"/>
            <a:ext cx="8833069" cy="338554"/>
          </a:xfrm>
          <a:prstGeom prst="rect">
            <a:avLst/>
          </a:prstGeom>
          <a:noFill/>
        </p:spPr>
        <p:txBody>
          <a:bodyPr wrap="square" rtlCol="0">
            <a:spAutoFit/>
          </a:bodyPr>
          <a:lstStyle/>
          <a:p>
            <a:r>
              <a:rPr lang="en-US" sz="1600" dirty="0">
                <a:latin typeface="Gill Sans MT" panose="020B0502020104020203" pitchFamily="34" charset="0"/>
                <a:hlinkClick r:id="rId8"/>
              </a:rPr>
              <a:t>Local Case Studies - Circular Economy Business Accelerator Program | Bass Coast Shire</a:t>
            </a:r>
            <a:endParaRPr lang="en-AU" sz="1600" dirty="0">
              <a:latin typeface="Gill Sans MT" panose="020B0502020104020203" pitchFamily="34" charset="0"/>
            </a:endParaRPr>
          </a:p>
        </p:txBody>
      </p:sp>
    </p:spTree>
    <p:extLst>
      <p:ext uri="{BB962C8B-B14F-4D97-AF65-F5344CB8AC3E}">
        <p14:creationId xmlns:p14="http://schemas.microsoft.com/office/powerpoint/2010/main" val="412294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8CB8-7339-28F2-8E44-746896B0413D}"/>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8D2A711B-965C-B660-678F-D488E73496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37CF3E7B-145B-FA5A-E69C-F4A122058672}"/>
              </a:ext>
            </a:extLst>
          </p:cNvPr>
          <p:cNvSpPr txBox="1">
            <a:spLocks noChangeArrowheads="1"/>
          </p:cNvSpPr>
          <p:nvPr/>
        </p:nvSpPr>
        <p:spPr bwMode="auto">
          <a:xfrm>
            <a:off x="235704" y="307623"/>
            <a:ext cx="67990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a:solidFill>
                  <a:schemeClr val="bg1"/>
                </a:solidFill>
                <a:latin typeface="Gill Sans MT" panose="020B0502020104020203" pitchFamily="34" charset="0"/>
              </a:rPr>
              <a:t>Putting circularity into practice</a:t>
            </a:r>
            <a:endParaRPr lang="en-AU" altLang="en-US" sz="3500">
              <a:solidFill>
                <a:schemeClr val="bg1"/>
              </a:solidFill>
              <a:latin typeface="Gill Sans MT" panose="020B0502020104020203" pitchFamily="34" charset="0"/>
            </a:endParaRPr>
          </a:p>
        </p:txBody>
      </p:sp>
      <p:sp>
        <p:nvSpPr>
          <p:cNvPr id="2" name="TextBox 1">
            <a:extLst>
              <a:ext uri="{FF2B5EF4-FFF2-40B4-BE49-F238E27FC236}">
                <a16:creationId xmlns:a16="http://schemas.microsoft.com/office/drawing/2014/main" id="{442FC2C0-E9BE-5967-3712-04AF04DD9547}"/>
              </a:ext>
            </a:extLst>
          </p:cNvPr>
          <p:cNvSpPr txBox="1"/>
          <p:nvPr/>
        </p:nvSpPr>
        <p:spPr>
          <a:xfrm>
            <a:off x="235703" y="1576388"/>
            <a:ext cx="2587009" cy="3250505"/>
          </a:xfrm>
          <a:prstGeom prst="rect">
            <a:avLst/>
          </a:prstGeom>
          <a:noFill/>
        </p:spPr>
        <p:txBody>
          <a:bodyPr wrap="square">
            <a:spAutoFit/>
          </a:bodyPr>
          <a:lstStyle/>
          <a:p>
            <a:pPr>
              <a:lnSpc>
                <a:spcPct val="115000"/>
              </a:lnSpc>
              <a:spcAft>
                <a:spcPts val="800"/>
              </a:spcAft>
            </a:pPr>
            <a:r>
              <a:rPr lang="en-US" sz="2000" kern="0">
                <a:latin typeface="Gill Sans MT" panose="020B0502020104020203" pitchFamily="34" charset="0"/>
                <a:cs typeface="Times New Roman" panose="02020603050405020304" pitchFamily="18" charset="0"/>
              </a:rPr>
              <a:t>Bass Coast Shire Council won an award for its sustainable pavement innovation, reusing 3,181 tonnes of recycled materials to revamp a road – all within its existing location. </a:t>
            </a:r>
          </a:p>
        </p:txBody>
      </p:sp>
      <p:pic>
        <p:nvPicPr>
          <p:cNvPr id="4" name="Picture 3" descr="A road with a road sign&#10;&#10;AI-generated content may be incorrect.">
            <a:extLst>
              <a:ext uri="{FF2B5EF4-FFF2-40B4-BE49-F238E27FC236}">
                <a16:creationId xmlns:a16="http://schemas.microsoft.com/office/drawing/2014/main" id="{A3CAC94C-7877-988B-D3EA-5A616798EC11}"/>
              </a:ext>
            </a:extLst>
          </p:cNvPr>
          <p:cNvPicPr>
            <a:picLocks noChangeAspect="1"/>
          </p:cNvPicPr>
          <p:nvPr/>
        </p:nvPicPr>
        <p:blipFill>
          <a:blip r:embed="rId4">
            <a:extLst>
              <a:ext uri="{28A0092B-C50C-407E-A947-70E740481C1C}">
                <a14:useLocalDpi xmlns:a14="http://schemas.microsoft.com/office/drawing/2010/main" val="0"/>
              </a:ext>
            </a:extLst>
          </a:blip>
          <a:srcRect l="9058" r="13792"/>
          <a:stretch/>
        </p:blipFill>
        <p:spPr>
          <a:xfrm>
            <a:off x="3114745" y="1553811"/>
            <a:ext cx="5843726" cy="4151930"/>
          </a:xfrm>
          <a:prstGeom prst="rect">
            <a:avLst/>
          </a:prstGeom>
        </p:spPr>
      </p:pic>
      <p:pic>
        <p:nvPicPr>
          <p:cNvPr id="3" name="Picture 2">
            <a:extLst>
              <a:ext uri="{FF2B5EF4-FFF2-40B4-BE49-F238E27FC236}">
                <a16:creationId xmlns:a16="http://schemas.microsoft.com/office/drawing/2014/main" id="{E5920FF2-B12A-9B42-98B4-B558D70EB7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87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53610-8BCC-3125-DB32-AF9C732B51B0}"/>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106032DA-55B8-D182-4B86-E36BD6802A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7F9BC684-45CC-2D5B-636F-0CFDCCCB6712}"/>
              </a:ext>
            </a:extLst>
          </p:cNvPr>
          <p:cNvSpPr txBox="1">
            <a:spLocks noChangeArrowheads="1"/>
          </p:cNvSpPr>
          <p:nvPr/>
        </p:nvSpPr>
        <p:spPr bwMode="auto">
          <a:xfrm>
            <a:off x="367760" y="307623"/>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a:solidFill>
                  <a:schemeClr val="bg1"/>
                </a:solidFill>
                <a:latin typeface="Gill Sans MT" panose="020B0502020104020203" pitchFamily="34" charset="0"/>
              </a:rPr>
              <a:t>Getting involved…</a:t>
            </a:r>
            <a:endParaRPr lang="en-AU" altLang="en-US" sz="350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2D47643A-6C48-B18C-4B1E-EC1583E1FF44}"/>
              </a:ext>
            </a:extLst>
          </p:cNvPr>
          <p:cNvSpPr txBox="1"/>
          <p:nvPr/>
        </p:nvSpPr>
        <p:spPr>
          <a:xfrm>
            <a:off x="5369169" y="1475095"/>
            <a:ext cx="3774831" cy="4955203"/>
          </a:xfrm>
          <a:prstGeom prst="rect">
            <a:avLst/>
          </a:prstGeom>
          <a:noFill/>
        </p:spPr>
        <p:txBody>
          <a:bodyPr wrap="square">
            <a:spAutoFit/>
          </a:bodyPr>
          <a:lstStyle/>
          <a:p>
            <a:pPr algn="l"/>
            <a:endParaRPr lang="en-US" sz="2000" dirty="0">
              <a:latin typeface="Gill Sans MT" panose="020B0502020104020203" pitchFamily="34" charset="0"/>
            </a:endParaRPr>
          </a:p>
          <a:p>
            <a:pPr algn="l"/>
            <a:r>
              <a:rPr lang="en-US" sz="2000" b="1" dirty="0">
                <a:effectLst/>
                <a:latin typeface="Gill Sans MT" panose="020B0502020104020203" pitchFamily="34" charset="0"/>
              </a:rPr>
              <a:t>Circular Economy Engage Page </a:t>
            </a:r>
            <a:r>
              <a:rPr lang="en-US" sz="2000" dirty="0">
                <a:latin typeface="Gill Sans MT" panose="020B0502020104020203" pitchFamily="34" charset="0"/>
                <a:hlinkClick r:id="rId4"/>
              </a:rPr>
              <a:t>Circular Economy Framework | Engage Bass Coast</a:t>
            </a:r>
            <a:endParaRPr lang="en-US" sz="2000" b="1" dirty="0">
              <a:effectLst/>
              <a:latin typeface="Gill Sans MT" panose="020B0502020104020203" pitchFamily="34" charset="0"/>
            </a:endParaRPr>
          </a:p>
          <a:p>
            <a:pPr algn="l"/>
            <a:endParaRPr lang="en-US" sz="2000" dirty="0">
              <a:latin typeface="Gill Sans MT" panose="020B0502020104020203" pitchFamily="34" charset="0"/>
            </a:endParaRPr>
          </a:p>
          <a:p>
            <a:pPr algn="l"/>
            <a:r>
              <a:rPr lang="en-US" sz="2000" dirty="0">
                <a:effectLst/>
                <a:latin typeface="Gill Sans MT" panose="020B0502020104020203" pitchFamily="34" charset="0"/>
              </a:rPr>
              <a:t>Review the </a:t>
            </a:r>
            <a:r>
              <a:rPr lang="en-US" sz="2000" b="1" dirty="0">
                <a:effectLst/>
                <a:latin typeface="Gill Sans MT" panose="020B0502020104020203" pitchFamily="34" charset="0"/>
              </a:rPr>
              <a:t>draft Circular Economy Framework </a:t>
            </a:r>
            <a:r>
              <a:rPr lang="en-US" sz="2000" dirty="0">
                <a:effectLst/>
                <a:latin typeface="Gill Sans MT" panose="020B0502020104020203" pitchFamily="34" charset="0"/>
              </a:rPr>
              <a:t>and provide your </a:t>
            </a:r>
            <a:r>
              <a:rPr lang="en-US" sz="2000" dirty="0">
                <a:latin typeface="Gill Sans MT" panose="020B0502020104020203" pitchFamily="34" charset="0"/>
              </a:rPr>
              <a:t>feedback through the </a:t>
            </a:r>
            <a:r>
              <a:rPr lang="en-US" sz="2000" b="1" dirty="0">
                <a:effectLst/>
                <a:latin typeface="Gill Sans MT" panose="020B0502020104020203" pitchFamily="34" charset="0"/>
              </a:rPr>
              <a:t>survey questions </a:t>
            </a:r>
            <a:r>
              <a:rPr lang="en-US" sz="2000" dirty="0">
                <a:effectLst/>
                <a:latin typeface="Gill Sans MT" panose="020B0502020104020203" pitchFamily="34" charset="0"/>
              </a:rPr>
              <a:t>or </a:t>
            </a:r>
            <a:r>
              <a:rPr lang="en-US" sz="2000" b="1" dirty="0">
                <a:effectLst/>
                <a:latin typeface="Gill Sans MT" panose="020B0502020104020203" pitchFamily="34" charset="0"/>
              </a:rPr>
              <a:t>via email </a:t>
            </a:r>
            <a:r>
              <a:rPr lang="en-US" sz="2000" dirty="0">
                <a:effectLst/>
                <a:latin typeface="Gill Sans MT" panose="020B0502020104020203" pitchFamily="34" charset="0"/>
              </a:rPr>
              <a:t>to </a:t>
            </a:r>
            <a:r>
              <a:rPr lang="en-US" sz="2000" dirty="0">
                <a:effectLst/>
                <a:latin typeface="Gill Sans MT" panose="020B0502020104020203" pitchFamily="34" charset="0"/>
                <a:hlinkClick r:id="rId5"/>
              </a:rPr>
              <a:t>basscoast@basscoast.vic.gov.au</a:t>
            </a:r>
            <a:endParaRPr lang="en-US" sz="2000" dirty="0">
              <a:effectLst/>
              <a:latin typeface="Gill Sans MT" panose="020B0502020104020203" pitchFamily="34" charset="0"/>
            </a:endParaRPr>
          </a:p>
          <a:p>
            <a:pPr algn="l"/>
            <a:endParaRPr lang="en-US" sz="2000" dirty="0">
              <a:latin typeface="Gill Sans MT" panose="020B0502020104020203" pitchFamily="34" charset="0"/>
            </a:endParaRPr>
          </a:p>
          <a:p>
            <a:pPr algn="l"/>
            <a:r>
              <a:rPr lang="en-US" sz="2000" dirty="0">
                <a:effectLst/>
                <a:latin typeface="Gill Sans MT" panose="020B0502020104020203" pitchFamily="34" charset="0"/>
              </a:rPr>
              <a:t>Attend a </a:t>
            </a:r>
            <a:r>
              <a:rPr lang="en-US" sz="2000" b="1" dirty="0">
                <a:effectLst/>
                <a:latin typeface="Gill Sans MT" panose="020B0502020104020203" pitchFamily="34" charset="0"/>
              </a:rPr>
              <a:t>drop-in </a:t>
            </a:r>
            <a:r>
              <a:rPr lang="en-US" sz="2000" dirty="0">
                <a:effectLst/>
                <a:latin typeface="Gill Sans MT" panose="020B0502020104020203" pitchFamily="34" charset="0"/>
              </a:rPr>
              <a:t>or </a:t>
            </a:r>
            <a:r>
              <a:rPr lang="en-US" sz="2000" b="1" dirty="0">
                <a:effectLst/>
                <a:latin typeface="Gill Sans MT" panose="020B0502020104020203" pitchFamily="34" charset="0"/>
              </a:rPr>
              <a:t>online session </a:t>
            </a:r>
            <a:r>
              <a:rPr lang="en-US" sz="2000" dirty="0">
                <a:effectLst/>
                <a:latin typeface="Gill Sans MT" panose="020B0502020104020203" pitchFamily="34" charset="0"/>
              </a:rPr>
              <a:t>– details on the </a:t>
            </a:r>
            <a:r>
              <a:rPr lang="en-US" sz="2000" b="1" dirty="0">
                <a:effectLst/>
                <a:latin typeface="Gill Sans MT" panose="020B0502020104020203" pitchFamily="34" charset="0"/>
                <a:hlinkClick r:id="rId4"/>
              </a:rPr>
              <a:t>Engage page</a:t>
            </a:r>
            <a:endParaRPr lang="en-US" sz="2000" b="1" dirty="0">
              <a:effectLst/>
              <a:latin typeface="Gill Sans MT" panose="020B0502020104020203" pitchFamily="34" charset="0"/>
            </a:endParaRPr>
          </a:p>
          <a:p>
            <a:pPr algn="l"/>
            <a:endParaRPr lang="en-US" sz="2000" i="1" dirty="0">
              <a:effectLst/>
              <a:latin typeface="Gill Sans MT" panose="020B0502020104020203" pitchFamily="34" charset="0"/>
            </a:endParaRPr>
          </a:p>
          <a:p>
            <a:endParaRPr lang="en-AU" sz="1600" dirty="0">
              <a:effectLst/>
              <a:latin typeface="Gill Sans MT" panose="020B0502020104020203" pitchFamily="34" charset="0"/>
              <a:ea typeface="Tahoma" panose="020B0604030504040204" pitchFamily="34" charset="0"/>
            </a:endParaRPr>
          </a:p>
        </p:txBody>
      </p:sp>
      <p:pic>
        <p:nvPicPr>
          <p:cNvPr id="2" name="Picture 1">
            <a:extLst>
              <a:ext uri="{FF2B5EF4-FFF2-40B4-BE49-F238E27FC236}">
                <a16:creationId xmlns:a16="http://schemas.microsoft.com/office/drawing/2014/main" id="{EEE70397-31C4-873B-46FC-17329542107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4">
            <a:extLst>
              <a:ext uri="{FF2B5EF4-FFF2-40B4-BE49-F238E27FC236}">
                <a16:creationId xmlns:a16="http://schemas.microsoft.com/office/drawing/2014/main" id="{E832EA41-7895-7694-0E86-714F52AE1394}"/>
              </a:ext>
            </a:extLst>
          </p:cNvPr>
          <p:cNvPicPr>
            <a:picLocks noChangeAspect="1"/>
          </p:cNvPicPr>
          <p:nvPr/>
        </p:nvPicPr>
        <p:blipFill>
          <a:blip r:embed="rId7"/>
          <a:stretch>
            <a:fillRect/>
          </a:stretch>
        </p:blipFill>
        <p:spPr>
          <a:xfrm>
            <a:off x="164123" y="1350174"/>
            <a:ext cx="5205046" cy="5205046"/>
          </a:xfrm>
          <a:prstGeom prst="rect">
            <a:avLst/>
          </a:prstGeom>
        </p:spPr>
      </p:pic>
    </p:spTree>
    <p:extLst>
      <p:ext uri="{BB962C8B-B14F-4D97-AF65-F5344CB8AC3E}">
        <p14:creationId xmlns:p14="http://schemas.microsoft.com/office/powerpoint/2010/main" val="402640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2CD6D-EF66-7016-8F16-E353502E857D}"/>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9A19BB71-2218-1664-0651-C21A1C8AC3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BC3CF781-4B2A-B404-6F84-252EC63A7618}"/>
              </a:ext>
            </a:extLst>
          </p:cNvPr>
          <p:cNvSpPr txBox="1">
            <a:spLocks noChangeArrowheads="1"/>
          </p:cNvSpPr>
          <p:nvPr/>
        </p:nvSpPr>
        <p:spPr bwMode="auto">
          <a:xfrm>
            <a:off x="755650" y="325957"/>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Why we acted</a:t>
            </a:r>
            <a:endParaRPr lang="en-AU" altLang="en-US" sz="35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C3AABA05-EEF5-110F-6B12-CF4CF851A8DB}"/>
              </a:ext>
            </a:extLst>
          </p:cNvPr>
          <p:cNvSpPr txBox="1"/>
          <p:nvPr/>
        </p:nvSpPr>
        <p:spPr>
          <a:xfrm>
            <a:off x="482119" y="1646487"/>
            <a:ext cx="8048695" cy="4297138"/>
          </a:xfrm>
          <a:prstGeom prst="rect">
            <a:avLst/>
          </a:prstGeom>
          <a:noFill/>
        </p:spPr>
        <p:txBody>
          <a:bodyPr wrap="square">
            <a:spAutoFit/>
          </a:bodyPr>
          <a:lstStyle/>
          <a:p>
            <a:pPr>
              <a:lnSpc>
                <a:spcPct val="115000"/>
              </a:lnSpc>
              <a:spcAft>
                <a:spcPts val="800"/>
              </a:spcAft>
            </a:pPr>
            <a:r>
              <a:rPr lang="en-AU" sz="2400" b="1" kern="0" dirty="0">
                <a:latin typeface="Gill Sans MT" panose="020B0502020104020203" pitchFamily="34" charset="0"/>
                <a:ea typeface="Gill Sans MT" panose="020B0502020104020203" pitchFamily="34" charset="0"/>
              </a:rPr>
              <a:t>Climate Emergency Declared </a:t>
            </a:r>
          </a:p>
          <a:p>
            <a:pPr marL="285750" indent="-285750">
              <a:lnSpc>
                <a:spcPct val="115000"/>
              </a:lnSpc>
              <a:spcAft>
                <a:spcPts val="800"/>
              </a:spcAft>
              <a:buFont typeface="Arial" panose="020B0604020202020204" pitchFamily="34" charset="0"/>
              <a:buChar char="•"/>
            </a:pPr>
            <a:r>
              <a:rPr lang="en-AU" sz="2400" kern="0" dirty="0">
                <a:effectLst/>
                <a:latin typeface="Gill Sans MT" panose="020B0502020104020203" pitchFamily="34" charset="0"/>
                <a:ea typeface="Gill Sans MT" panose="020B0502020104020203" pitchFamily="34" charset="0"/>
              </a:rPr>
              <a:t>In August 2019, Bass Coast Shire Council declared a Climate Emergency </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Recognised the urgent need for action to reduce emissions and prepare for climate impacts</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Bass Coast was one of the first regional councils in Victoria to do this</a:t>
            </a:r>
          </a:p>
          <a:p>
            <a:pPr marL="285750" indent="-285750">
              <a:lnSpc>
                <a:spcPct val="115000"/>
              </a:lnSpc>
              <a:spcAft>
                <a:spcPts val="800"/>
              </a:spcAft>
              <a:buFont typeface="Arial" panose="020B0604020202020204" pitchFamily="34" charset="0"/>
              <a:buChar char="•"/>
            </a:pPr>
            <a:r>
              <a:rPr lang="en-AU" sz="2400" kern="0" dirty="0">
                <a:effectLst/>
                <a:latin typeface="Gill Sans MT" panose="020B0502020104020203" pitchFamily="34" charset="0"/>
                <a:ea typeface="Gill Sans MT" panose="020B0502020104020203" pitchFamily="34" charset="0"/>
              </a:rPr>
              <a:t>The </a:t>
            </a:r>
            <a:r>
              <a:rPr lang="en-AU" sz="2400" kern="0" dirty="0">
                <a:latin typeface="Gill Sans MT" panose="020B0502020104020203" pitchFamily="34" charset="0"/>
                <a:ea typeface="Gill Sans MT" panose="020B0502020104020203" pitchFamily="34" charset="0"/>
              </a:rPr>
              <a:t>community played a big role in calling for strong action</a:t>
            </a:r>
            <a:endParaRPr lang="en-AU" kern="0" dirty="0">
              <a:latin typeface="Gill Sans MT" panose="020B0502020104020203" pitchFamily="34" charset="0"/>
            </a:endParaRPr>
          </a:p>
          <a:p>
            <a:pPr marL="285750" indent="-285750">
              <a:lnSpc>
                <a:spcPct val="115000"/>
              </a:lnSpc>
              <a:spcAft>
                <a:spcPts val="800"/>
              </a:spcAft>
              <a:buFont typeface="Arial" panose="020B0604020202020204" pitchFamily="34" charset="0"/>
              <a:buChar char="•"/>
            </a:pPr>
            <a:endParaRPr lang="en-AU" kern="0" dirty="0">
              <a:latin typeface="Gill Sans MT" panose="020B0502020104020203" pitchFamily="34" charset="0"/>
            </a:endParaRPr>
          </a:p>
        </p:txBody>
      </p:sp>
      <p:pic>
        <p:nvPicPr>
          <p:cNvPr id="2" name="Picture 1">
            <a:extLst>
              <a:ext uri="{FF2B5EF4-FFF2-40B4-BE49-F238E27FC236}">
                <a16:creationId xmlns:a16="http://schemas.microsoft.com/office/drawing/2014/main" id="{1F43A92F-DA05-B8E6-9E95-CB6A5CDCF4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23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1BAA-799E-EB39-2648-4EE0B24DECD0}"/>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8690BE7B-C0C4-360E-A94B-0209BC39E3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563E5C20-6131-ACEC-59DE-5F43A7A9DA32}"/>
              </a:ext>
            </a:extLst>
          </p:cNvPr>
          <p:cNvSpPr txBox="1">
            <a:spLocks noChangeArrowheads="1"/>
          </p:cNvSpPr>
          <p:nvPr/>
        </p:nvSpPr>
        <p:spPr bwMode="auto">
          <a:xfrm>
            <a:off x="755650" y="325957"/>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Climate Change Action Plan</a:t>
            </a:r>
            <a:endParaRPr lang="en-AU" altLang="en-US" sz="35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8310CF10-0B54-FF23-D9BB-1AF7D5328225}"/>
              </a:ext>
            </a:extLst>
          </p:cNvPr>
          <p:cNvSpPr txBox="1"/>
          <p:nvPr/>
        </p:nvSpPr>
        <p:spPr>
          <a:xfrm>
            <a:off x="482119" y="1646487"/>
            <a:ext cx="8048695" cy="4922438"/>
          </a:xfrm>
          <a:prstGeom prst="rect">
            <a:avLst/>
          </a:prstGeom>
          <a:noFill/>
        </p:spPr>
        <p:txBody>
          <a:bodyPr wrap="square">
            <a:spAutoFit/>
          </a:bodyPr>
          <a:lstStyle/>
          <a:p>
            <a:pPr>
              <a:lnSpc>
                <a:spcPct val="115000"/>
              </a:lnSpc>
              <a:spcAft>
                <a:spcPts val="800"/>
              </a:spcAft>
            </a:pPr>
            <a:r>
              <a:rPr lang="en-AU" sz="2400" b="1" kern="0" dirty="0">
                <a:latin typeface="Gill Sans MT" panose="020B0502020104020203" pitchFamily="34" charset="0"/>
                <a:ea typeface="Gill Sans MT" panose="020B0502020104020203" pitchFamily="34" charset="0"/>
              </a:rPr>
              <a:t>Climate Change Action Plan 2020 - 2030</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Created with help from the community, experts and Council staff</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Sets a path to net zero emissions for council and community emissions by 2030 </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Supports the community to reduce emissions and adapt</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rPr>
              <a:t>Focuses on energy, transport, waste, nature and more</a:t>
            </a:r>
          </a:p>
          <a:p>
            <a:pPr>
              <a:lnSpc>
                <a:spcPct val="115000"/>
              </a:lnSpc>
              <a:spcAft>
                <a:spcPts val="800"/>
              </a:spcAft>
            </a:pPr>
            <a:endParaRPr lang="en-AU" sz="2400" kern="0" dirty="0">
              <a:latin typeface="Gill Sans MT" panose="020B0502020104020203" pitchFamily="34" charset="0"/>
            </a:endParaRPr>
          </a:p>
          <a:p>
            <a:pPr>
              <a:lnSpc>
                <a:spcPct val="115000"/>
              </a:lnSpc>
              <a:spcAft>
                <a:spcPts val="800"/>
              </a:spcAft>
            </a:pPr>
            <a:r>
              <a:rPr lang="en-AU" sz="2400" kern="0" dirty="0">
                <a:latin typeface="Gill Sans MT" panose="020B0502020104020203" pitchFamily="34" charset="0"/>
              </a:rPr>
              <a:t>For more information on the plan see our </a:t>
            </a:r>
            <a:r>
              <a:rPr lang="en-AU" sz="2400" kern="0" dirty="0">
                <a:latin typeface="Gill Sans MT" panose="020B0502020104020203" pitchFamily="34" charset="0"/>
                <a:hlinkClick r:id="rId4"/>
              </a:rPr>
              <a:t>Taking Action Webpage </a:t>
            </a:r>
            <a:r>
              <a:rPr lang="en-AU" sz="2400" kern="0" dirty="0">
                <a:latin typeface="Gill Sans MT" panose="020B0502020104020203" pitchFamily="34" charset="0"/>
              </a:rPr>
              <a:t>and the </a:t>
            </a:r>
            <a:r>
              <a:rPr lang="en-AU" sz="2400" kern="0" dirty="0">
                <a:latin typeface="Gill Sans MT" panose="020B0502020104020203" pitchFamily="34" charset="0"/>
                <a:hlinkClick r:id="rId5"/>
              </a:rPr>
              <a:t>Community Action Portal</a:t>
            </a:r>
            <a:endParaRPr lang="en-AU" sz="2400" kern="0" dirty="0">
              <a:latin typeface="Gill Sans MT" panose="020B0502020104020203" pitchFamily="34" charset="0"/>
            </a:endParaRPr>
          </a:p>
        </p:txBody>
      </p:sp>
      <p:pic>
        <p:nvPicPr>
          <p:cNvPr id="2" name="Picture 1">
            <a:extLst>
              <a:ext uri="{FF2B5EF4-FFF2-40B4-BE49-F238E27FC236}">
                <a16:creationId xmlns:a16="http://schemas.microsoft.com/office/drawing/2014/main" id="{B64084B7-699F-F00C-B9F3-F6E37FCE94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08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01179-FFD4-6844-470F-9AAB92F0553D}"/>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334E6579-9582-06E2-4A08-23E9B286B5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4280652F-A62D-F218-F617-CB2D61456785}"/>
              </a:ext>
            </a:extLst>
          </p:cNvPr>
          <p:cNvSpPr txBox="1">
            <a:spLocks noChangeArrowheads="1"/>
          </p:cNvSpPr>
          <p:nvPr/>
        </p:nvSpPr>
        <p:spPr bwMode="auto">
          <a:xfrm>
            <a:off x="755650" y="325957"/>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Net zero pathway</a:t>
            </a:r>
            <a:endParaRPr lang="en-AU" altLang="en-US" sz="3500" dirty="0">
              <a:solidFill>
                <a:schemeClr val="bg1"/>
              </a:solidFill>
              <a:latin typeface="Gill Sans MT" panose="020B0502020104020203" pitchFamily="34" charset="0"/>
            </a:endParaRPr>
          </a:p>
        </p:txBody>
      </p:sp>
      <p:pic>
        <p:nvPicPr>
          <p:cNvPr id="2" name="Picture 1">
            <a:extLst>
              <a:ext uri="{FF2B5EF4-FFF2-40B4-BE49-F238E27FC236}">
                <a16:creationId xmlns:a16="http://schemas.microsoft.com/office/drawing/2014/main" id="{D941129A-3ED6-D66B-6105-A5D15BCE51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aph showing the emission of a gas source&#10;&#10;AI-generated content may be incorrect.">
            <a:extLst>
              <a:ext uri="{FF2B5EF4-FFF2-40B4-BE49-F238E27FC236}">
                <a16:creationId xmlns:a16="http://schemas.microsoft.com/office/drawing/2014/main" id="{0F2296EC-79FA-E2FD-0E8C-7FB93025B4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8" y="1712821"/>
            <a:ext cx="9284678" cy="4241706"/>
          </a:xfrm>
          <a:prstGeom prst="rect">
            <a:avLst/>
          </a:prstGeom>
        </p:spPr>
      </p:pic>
    </p:spTree>
    <p:extLst>
      <p:ext uri="{BB962C8B-B14F-4D97-AF65-F5344CB8AC3E}">
        <p14:creationId xmlns:p14="http://schemas.microsoft.com/office/powerpoint/2010/main" val="284844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EB44-2DC8-B8F4-6AB4-ECF61D01C250}"/>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AFA85BF6-230F-8282-47AB-14AA3BBBF4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ADAE413D-6AC1-CB63-95FE-F228A589E1D1}"/>
              </a:ext>
            </a:extLst>
          </p:cNvPr>
          <p:cNvSpPr txBox="1">
            <a:spLocks noChangeArrowheads="1"/>
          </p:cNvSpPr>
          <p:nvPr/>
        </p:nvSpPr>
        <p:spPr bwMode="auto">
          <a:xfrm>
            <a:off x="755650" y="325957"/>
            <a:ext cx="640570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What we have achieved so far</a:t>
            </a:r>
            <a:endParaRPr lang="en-AU" altLang="en-US" sz="35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7EF06857-0D31-8651-8EDB-C974CBF324B9}"/>
              </a:ext>
            </a:extLst>
          </p:cNvPr>
          <p:cNvSpPr txBox="1"/>
          <p:nvPr/>
        </p:nvSpPr>
        <p:spPr>
          <a:xfrm>
            <a:off x="247972" y="1408238"/>
            <a:ext cx="8556373" cy="5449762"/>
          </a:xfrm>
          <a:prstGeom prst="rect">
            <a:avLst/>
          </a:prstGeom>
          <a:noFill/>
        </p:spPr>
        <p:txBody>
          <a:bodyPr wrap="square">
            <a:spAutoFit/>
          </a:bodyPr>
          <a:lstStyle/>
          <a:p>
            <a:pPr>
              <a:lnSpc>
                <a:spcPct val="115000"/>
              </a:lnSpc>
              <a:spcAft>
                <a:spcPts val="800"/>
              </a:spcAft>
            </a:pPr>
            <a:r>
              <a:rPr lang="en-AU" sz="2400" b="1" kern="0" dirty="0">
                <a:latin typeface="Gill Sans MT" panose="020B0502020104020203" pitchFamily="34" charset="0"/>
                <a:ea typeface="Gill Sans MT" panose="020B0502020104020203" pitchFamily="34" charset="0"/>
              </a:rPr>
              <a:t>Progress since 2020</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Switched to 100% renewable energy for Council operations</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Supported community action through funding grants and </a:t>
            </a:r>
            <a:r>
              <a:rPr lang="en-AU" sz="2400" kern="0" dirty="0">
                <a:latin typeface="Gill Sans MT" panose="020B0502020104020203" pitchFamily="34" charset="0"/>
                <a:ea typeface="Gill Sans MT" panose="020B0502020104020203" pitchFamily="34" charset="0"/>
                <a:hlinkClick r:id="rId4"/>
              </a:rPr>
              <a:t>workshops</a:t>
            </a:r>
            <a:endParaRPr lang="en-AU" sz="2400" kern="0" dirty="0">
              <a:latin typeface="Gill Sans MT" panose="020B0502020104020203" pitchFamily="34" charset="0"/>
              <a:ea typeface="Gill Sans MT" panose="020B0502020104020203" pitchFamily="34" charset="0"/>
            </a:endParaRP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Installed solar panels on community buildings and supported establishment of resilience hubs with batteries </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Transition Council fleet to EV</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Developed the Urban Forest Strategy and implemented the Biodiversity </a:t>
            </a:r>
            <a:r>
              <a:rPr lang="en-AU" sz="2400" kern="0" dirty="0" err="1">
                <a:latin typeface="Gill Sans MT" panose="020B0502020104020203" pitchFamily="34" charset="0"/>
                <a:ea typeface="Gill Sans MT" panose="020B0502020104020203" pitchFamily="34" charset="0"/>
              </a:rPr>
              <a:t>Biolinks</a:t>
            </a:r>
            <a:r>
              <a:rPr lang="en-AU" sz="2400" kern="0" dirty="0">
                <a:latin typeface="Gill Sans MT" panose="020B0502020104020203" pitchFamily="34" charset="0"/>
                <a:ea typeface="Gill Sans MT" panose="020B0502020104020203" pitchFamily="34" charset="0"/>
              </a:rPr>
              <a:t> Plan</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Aligned Council policy and strategies with the climate emergency </a:t>
            </a:r>
          </a:p>
          <a:p>
            <a:pPr marL="285750" indent="-285750">
              <a:lnSpc>
                <a:spcPct val="115000"/>
              </a:lnSpc>
              <a:spcAft>
                <a:spcPts val="800"/>
              </a:spcAft>
              <a:buFont typeface="Arial" panose="020B0604020202020204" pitchFamily="34" charset="0"/>
              <a:buChar char="•"/>
            </a:pPr>
            <a:endParaRPr lang="en-AU" sz="2400" kern="0" dirty="0">
              <a:latin typeface="Gill Sans MT" panose="020B0502020104020203" pitchFamily="34" charset="0"/>
            </a:endParaRPr>
          </a:p>
        </p:txBody>
      </p:sp>
      <p:pic>
        <p:nvPicPr>
          <p:cNvPr id="2" name="Picture 1">
            <a:extLst>
              <a:ext uri="{FF2B5EF4-FFF2-40B4-BE49-F238E27FC236}">
                <a16:creationId xmlns:a16="http://schemas.microsoft.com/office/drawing/2014/main" id="{1B450F22-958A-2F7E-AD8F-72DC2CF516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73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B4CE6-5C99-030D-F303-AF5EF0CDE850}"/>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28425545-D4BB-E85B-32D4-FA700F629A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3049AF33-C986-BC06-DA42-2A41A9E5E863}"/>
              </a:ext>
            </a:extLst>
          </p:cNvPr>
          <p:cNvSpPr txBox="1">
            <a:spLocks noChangeArrowheads="1"/>
          </p:cNvSpPr>
          <p:nvPr/>
        </p:nvSpPr>
        <p:spPr bwMode="auto">
          <a:xfrm>
            <a:off x="261519" y="299159"/>
            <a:ext cx="723948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Net zero pathway – Council emissions</a:t>
            </a:r>
            <a:endParaRPr lang="en-AU" altLang="en-US" sz="3500" dirty="0">
              <a:solidFill>
                <a:schemeClr val="bg1"/>
              </a:solidFill>
              <a:latin typeface="Gill Sans MT" panose="020B0502020104020203" pitchFamily="34" charset="0"/>
            </a:endParaRPr>
          </a:p>
        </p:txBody>
      </p:sp>
      <p:pic>
        <p:nvPicPr>
          <p:cNvPr id="2" name="Picture 1">
            <a:extLst>
              <a:ext uri="{FF2B5EF4-FFF2-40B4-BE49-F238E27FC236}">
                <a16:creationId xmlns:a16="http://schemas.microsoft.com/office/drawing/2014/main" id="{DB3E1B93-F006-0AE6-A3F6-1D9FC050AC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screenshot of a graph&#10;&#10;AI-generated content may be incorrect.">
            <a:extLst>
              <a:ext uri="{FF2B5EF4-FFF2-40B4-BE49-F238E27FC236}">
                <a16:creationId xmlns:a16="http://schemas.microsoft.com/office/drawing/2014/main" id="{B3995CF5-6AE1-B848-14AA-615CAD13B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497" y="1265214"/>
            <a:ext cx="4993848" cy="5592786"/>
          </a:xfrm>
          <a:prstGeom prst="rect">
            <a:avLst/>
          </a:prstGeom>
        </p:spPr>
      </p:pic>
      <p:sp>
        <p:nvSpPr>
          <p:cNvPr id="6" name="TextBox 5">
            <a:extLst>
              <a:ext uri="{FF2B5EF4-FFF2-40B4-BE49-F238E27FC236}">
                <a16:creationId xmlns:a16="http://schemas.microsoft.com/office/drawing/2014/main" id="{57EA0179-3474-0082-931D-E09B6FAE91C7}"/>
              </a:ext>
            </a:extLst>
          </p:cNvPr>
          <p:cNvSpPr txBox="1"/>
          <p:nvPr/>
        </p:nvSpPr>
        <p:spPr>
          <a:xfrm>
            <a:off x="388335" y="1545347"/>
            <a:ext cx="2999634" cy="4497706"/>
          </a:xfrm>
          <a:prstGeom prst="rect">
            <a:avLst/>
          </a:prstGeom>
          <a:noFill/>
        </p:spPr>
        <p:txBody>
          <a:bodyPr wrap="square">
            <a:spAutoFit/>
          </a:bodyPr>
          <a:lstStyle/>
          <a:p>
            <a:pPr>
              <a:lnSpc>
                <a:spcPct val="115000"/>
              </a:lnSpc>
              <a:spcAft>
                <a:spcPts val="800"/>
              </a:spcAft>
            </a:pPr>
            <a:r>
              <a:rPr lang="en-AU" sz="2400" kern="0" dirty="0">
                <a:latin typeface="Gill Sans MT" panose="020B0502020104020203" pitchFamily="34" charset="0"/>
              </a:rPr>
              <a:t>Council emissions </a:t>
            </a:r>
          </a:p>
          <a:p>
            <a:pPr>
              <a:lnSpc>
                <a:spcPct val="115000"/>
              </a:lnSpc>
              <a:spcAft>
                <a:spcPts val="800"/>
              </a:spcAft>
            </a:pPr>
            <a:r>
              <a:rPr lang="en-AU" sz="2400" b="1" kern="0" dirty="0">
                <a:latin typeface="Gill Sans MT" panose="020B0502020104020203" pitchFamily="34" charset="0"/>
              </a:rPr>
              <a:t>FY</a:t>
            </a:r>
            <a:r>
              <a:rPr lang="en-AU" sz="2400" kern="0" dirty="0">
                <a:latin typeface="Gill Sans MT" panose="020B0502020104020203" pitchFamily="34" charset="0"/>
              </a:rPr>
              <a:t> </a:t>
            </a:r>
            <a:r>
              <a:rPr lang="en-AU" sz="2400" b="1" kern="0" dirty="0">
                <a:latin typeface="Gill Sans MT" panose="020B0502020104020203" pitchFamily="34" charset="0"/>
              </a:rPr>
              <a:t>2022/23</a:t>
            </a:r>
          </a:p>
          <a:p>
            <a:pPr>
              <a:lnSpc>
                <a:spcPct val="115000"/>
              </a:lnSpc>
              <a:spcAft>
                <a:spcPts val="800"/>
              </a:spcAft>
            </a:pPr>
            <a:endParaRPr lang="en-AU" sz="2400" kern="0" dirty="0">
              <a:latin typeface="Gill Sans MT" panose="020B0502020104020203" pitchFamily="34" charset="0"/>
            </a:endParaRPr>
          </a:p>
          <a:p>
            <a:pPr>
              <a:lnSpc>
                <a:spcPct val="115000"/>
              </a:lnSpc>
              <a:spcAft>
                <a:spcPts val="800"/>
              </a:spcAft>
            </a:pPr>
            <a:endParaRPr lang="en-AU" sz="2400" kern="0" dirty="0">
              <a:latin typeface="Gill Sans MT" panose="020B0502020104020203" pitchFamily="34" charset="0"/>
            </a:endParaRPr>
          </a:p>
          <a:p>
            <a:pPr>
              <a:lnSpc>
                <a:spcPct val="115000"/>
              </a:lnSpc>
              <a:spcAft>
                <a:spcPts val="800"/>
              </a:spcAft>
            </a:pPr>
            <a:endParaRPr lang="en-AU" sz="2400" kern="0" dirty="0">
              <a:latin typeface="Gill Sans MT" panose="020B0502020104020203" pitchFamily="34" charset="0"/>
            </a:endParaRPr>
          </a:p>
          <a:p>
            <a:pPr>
              <a:lnSpc>
                <a:spcPct val="115000"/>
              </a:lnSpc>
              <a:spcAft>
                <a:spcPts val="800"/>
              </a:spcAft>
            </a:pPr>
            <a:endParaRPr lang="en-AU" sz="2400" kern="0" dirty="0">
              <a:latin typeface="Gill Sans MT" panose="020B0502020104020203" pitchFamily="34" charset="0"/>
            </a:endParaRPr>
          </a:p>
          <a:p>
            <a:pPr>
              <a:lnSpc>
                <a:spcPct val="115000"/>
              </a:lnSpc>
              <a:spcAft>
                <a:spcPts val="800"/>
              </a:spcAft>
            </a:pPr>
            <a:r>
              <a:rPr lang="en-AU" sz="2400" kern="0" dirty="0">
                <a:latin typeface="Gill Sans MT" panose="020B0502020104020203" pitchFamily="34" charset="0"/>
              </a:rPr>
              <a:t>For more information see </a:t>
            </a:r>
            <a:r>
              <a:rPr lang="en-AU" sz="2400" kern="0" dirty="0">
                <a:latin typeface="Gill Sans MT" panose="020B0502020104020203" pitchFamily="34" charset="0"/>
                <a:hlinkClick r:id="rId6"/>
              </a:rPr>
              <a:t>Community Action Portal</a:t>
            </a:r>
            <a:endParaRPr lang="en-AU" sz="2400" kern="0" dirty="0">
              <a:latin typeface="Gill Sans MT" panose="020B0502020104020203" pitchFamily="34" charset="0"/>
            </a:endParaRPr>
          </a:p>
        </p:txBody>
      </p:sp>
    </p:spTree>
    <p:extLst>
      <p:ext uri="{BB962C8B-B14F-4D97-AF65-F5344CB8AC3E}">
        <p14:creationId xmlns:p14="http://schemas.microsoft.com/office/powerpoint/2010/main" val="87430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10780-BC2C-262E-4111-3868666E9742}"/>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6FC609D6-ABBE-D1A9-EF49-63740A803E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9DEF945F-66E4-D739-DC14-BCC799E464C9}"/>
              </a:ext>
            </a:extLst>
          </p:cNvPr>
          <p:cNvSpPr txBox="1">
            <a:spLocks noChangeArrowheads="1"/>
          </p:cNvSpPr>
          <p:nvPr/>
        </p:nvSpPr>
        <p:spPr bwMode="auto">
          <a:xfrm>
            <a:off x="755650" y="325957"/>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Why a mid-term review?</a:t>
            </a:r>
            <a:endParaRPr lang="en-AU" altLang="en-US" sz="35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BCAAFF34-8F48-F326-265D-D2F5AEC64983}"/>
              </a:ext>
            </a:extLst>
          </p:cNvPr>
          <p:cNvSpPr txBox="1"/>
          <p:nvPr/>
        </p:nvSpPr>
        <p:spPr>
          <a:xfrm>
            <a:off x="482119" y="1646487"/>
            <a:ext cx="8048695" cy="3340466"/>
          </a:xfrm>
          <a:prstGeom prst="rect">
            <a:avLst/>
          </a:prstGeom>
          <a:noFill/>
        </p:spPr>
        <p:txBody>
          <a:bodyPr wrap="square">
            <a:spAutoFit/>
          </a:bodyPr>
          <a:lstStyle/>
          <a:p>
            <a:pPr>
              <a:lnSpc>
                <a:spcPct val="115000"/>
              </a:lnSpc>
              <a:spcAft>
                <a:spcPts val="800"/>
              </a:spcAft>
            </a:pPr>
            <a:r>
              <a:rPr lang="en-AU" sz="2400" b="1" kern="0" dirty="0">
                <a:latin typeface="Gill Sans MT" panose="020B0502020104020203" pitchFamily="34" charset="0"/>
                <a:ea typeface="Gill Sans MT" panose="020B0502020104020203" pitchFamily="34" charset="0"/>
              </a:rPr>
              <a:t>Checking in at the halfway point </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We are halfway through the plan – its time to review and refresh</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ea typeface="Gill Sans MT" panose="020B0502020104020203" pitchFamily="34" charset="0"/>
              </a:rPr>
              <a:t>The world has changed: new science, new technology, new opportunities and learnings </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rPr>
              <a:t>Important to check if our actions are on track and effective and if they still align with community priorities</a:t>
            </a:r>
          </a:p>
        </p:txBody>
      </p:sp>
      <p:pic>
        <p:nvPicPr>
          <p:cNvPr id="2" name="Picture 1">
            <a:extLst>
              <a:ext uri="{FF2B5EF4-FFF2-40B4-BE49-F238E27FC236}">
                <a16:creationId xmlns:a16="http://schemas.microsoft.com/office/drawing/2014/main" id="{C803DC0A-83D0-E329-3CAA-A28047CC54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31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EA78C-D09E-2EEF-FAC1-95570E47E22B}"/>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997B4966-8453-E4A6-130F-8E5C1DA7AE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85BC23C2-DDD6-8A8A-5846-05CE2CE6784B}"/>
              </a:ext>
            </a:extLst>
          </p:cNvPr>
          <p:cNvSpPr txBox="1">
            <a:spLocks noChangeArrowheads="1"/>
          </p:cNvSpPr>
          <p:nvPr/>
        </p:nvSpPr>
        <p:spPr bwMode="auto">
          <a:xfrm>
            <a:off x="755650" y="325957"/>
            <a:ext cx="640570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What the review will look at</a:t>
            </a:r>
            <a:endParaRPr lang="en-AU" altLang="en-US" sz="35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BF3CACBF-D5CD-6A16-E9FC-9D859ED529FD}"/>
              </a:ext>
            </a:extLst>
          </p:cNvPr>
          <p:cNvSpPr txBox="1"/>
          <p:nvPr/>
        </p:nvSpPr>
        <p:spPr>
          <a:xfrm>
            <a:off x="317996" y="1658210"/>
            <a:ext cx="8048695" cy="4072974"/>
          </a:xfrm>
          <a:prstGeom prst="rect">
            <a:avLst/>
          </a:prstGeom>
          <a:noFill/>
        </p:spPr>
        <p:txBody>
          <a:bodyPr wrap="square">
            <a:spAutoFit/>
          </a:bodyPr>
          <a:lstStyle/>
          <a:p>
            <a:pPr>
              <a:lnSpc>
                <a:spcPct val="115000"/>
              </a:lnSpc>
              <a:spcAft>
                <a:spcPts val="800"/>
              </a:spcAft>
            </a:pPr>
            <a:r>
              <a:rPr lang="en-AU" sz="2400" b="1" kern="0" dirty="0">
                <a:latin typeface="Gill Sans MT" panose="020B0502020104020203" pitchFamily="34" charset="0"/>
                <a:ea typeface="Gill Sans MT" panose="020B0502020104020203" pitchFamily="34" charset="0"/>
              </a:rPr>
              <a:t>Mid-Term review focus areas </a:t>
            </a:r>
          </a:p>
          <a:p>
            <a:pPr marL="342900" indent="-342900">
              <a:lnSpc>
                <a:spcPct val="115000"/>
              </a:lnSpc>
              <a:spcAft>
                <a:spcPts val="800"/>
              </a:spcAft>
              <a:buFont typeface="Arial" panose="020B0604020202020204" pitchFamily="34" charset="0"/>
              <a:buChar char="•"/>
            </a:pPr>
            <a:r>
              <a:rPr lang="en-AU" sz="2400" kern="0" dirty="0">
                <a:latin typeface="Gill Sans MT" panose="020B0502020104020203" pitchFamily="34" charset="0"/>
              </a:rPr>
              <a:t>Updated community emissions data – how are we doing?</a:t>
            </a:r>
          </a:p>
          <a:p>
            <a:pPr marL="342900" indent="-342900">
              <a:lnSpc>
                <a:spcPct val="115000"/>
              </a:lnSpc>
              <a:spcAft>
                <a:spcPts val="800"/>
              </a:spcAft>
              <a:buFont typeface="Arial" panose="020B0604020202020204" pitchFamily="34" charset="0"/>
              <a:buChar char="•"/>
            </a:pPr>
            <a:r>
              <a:rPr lang="en-AU" sz="2400" kern="0" dirty="0">
                <a:latin typeface="Gill Sans MT" panose="020B0502020104020203" pitchFamily="34" charset="0"/>
              </a:rPr>
              <a:t>Ask community – what are your climate priorities now?</a:t>
            </a:r>
          </a:p>
          <a:p>
            <a:pPr marL="342900" indent="-342900">
              <a:lnSpc>
                <a:spcPct val="115000"/>
              </a:lnSpc>
              <a:spcAft>
                <a:spcPts val="800"/>
              </a:spcAft>
              <a:buFont typeface="Arial" panose="020B0604020202020204" pitchFamily="34" charset="0"/>
              <a:buChar char="•"/>
            </a:pPr>
            <a:r>
              <a:rPr lang="en-AU" sz="2400" kern="0" dirty="0">
                <a:latin typeface="Gill Sans MT" panose="020B0502020104020203" pitchFamily="34" charset="0"/>
              </a:rPr>
              <a:t>Audit of Council policies and progress – </a:t>
            </a:r>
          </a:p>
          <a:p>
            <a:pPr marL="800100" lvl="1" indent="-342900">
              <a:lnSpc>
                <a:spcPct val="115000"/>
              </a:lnSpc>
              <a:spcAft>
                <a:spcPts val="800"/>
              </a:spcAft>
              <a:buFont typeface="Arial" panose="020B0604020202020204" pitchFamily="34" charset="0"/>
              <a:buChar char="•"/>
            </a:pPr>
            <a:r>
              <a:rPr lang="en-AU" sz="2400" kern="0" dirty="0">
                <a:latin typeface="Gill Sans MT" panose="020B0502020104020203" pitchFamily="34" charset="0"/>
              </a:rPr>
              <a:t>are we living up to our climate commitments? </a:t>
            </a:r>
          </a:p>
          <a:p>
            <a:pPr marL="800100" lvl="1" indent="-342900">
              <a:lnSpc>
                <a:spcPct val="115000"/>
              </a:lnSpc>
              <a:spcAft>
                <a:spcPts val="800"/>
              </a:spcAft>
              <a:buFont typeface="Arial" panose="020B0604020202020204" pitchFamily="34" charset="0"/>
              <a:buChar char="•"/>
            </a:pPr>
            <a:r>
              <a:rPr lang="en-AU" sz="2400" kern="0" dirty="0">
                <a:latin typeface="Gill Sans MT" panose="020B0502020104020203" pitchFamily="34" charset="0"/>
              </a:rPr>
              <a:t>What actions are having the greatest impact?</a:t>
            </a:r>
          </a:p>
          <a:p>
            <a:pPr marL="342900" indent="-342900">
              <a:lnSpc>
                <a:spcPct val="115000"/>
              </a:lnSpc>
              <a:spcAft>
                <a:spcPts val="800"/>
              </a:spcAft>
              <a:buFont typeface="Arial" panose="020B0604020202020204" pitchFamily="34" charset="0"/>
              <a:buChar char="•"/>
            </a:pPr>
            <a:r>
              <a:rPr lang="en-AU" sz="2400" kern="0" dirty="0">
                <a:latin typeface="Gill Sans MT" panose="020B0502020104020203" pitchFamily="34" charset="0"/>
              </a:rPr>
              <a:t>Consider new climate science, policies, learnings and technology</a:t>
            </a:r>
          </a:p>
        </p:txBody>
      </p:sp>
      <p:pic>
        <p:nvPicPr>
          <p:cNvPr id="2" name="Picture 1">
            <a:extLst>
              <a:ext uri="{FF2B5EF4-FFF2-40B4-BE49-F238E27FC236}">
                <a16:creationId xmlns:a16="http://schemas.microsoft.com/office/drawing/2014/main" id="{A46224A9-439F-75F4-486E-41CDEB0113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86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10780-BC2C-262E-4111-3868666E9742}"/>
            </a:ext>
          </a:extLst>
        </p:cNvPr>
        <p:cNvGrpSpPr/>
        <p:nvPr/>
      </p:nvGrpSpPr>
      <p:grpSpPr>
        <a:xfrm>
          <a:off x="0" y="0"/>
          <a:ext cx="0" cy="0"/>
          <a:chOff x="0" y="0"/>
          <a:chExt cx="0" cy="0"/>
        </a:xfrm>
      </p:grpSpPr>
      <p:pic>
        <p:nvPicPr>
          <p:cNvPr id="6146" name="Picture 1">
            <a:extLst>
              <a:ext uri="{FF2B5EF4-FFF2-40B4-BE49-F238E27FC236}">
                <a16:creationId xmlns:a16="http://schemas.microsoft.com/office/drawing/2014/main" id="{6FC609D6-ABBE-D1A9-EF49-63740A803E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9DEF945F-66E4-D739-DC14-BCC799E464C9}"/>
              </a:ext>
            </a:extLst>
          </p:cNvPr>
          <p:cNvSpPr txBox="1">
            <a:spLocks noChangeArrowheads="1"/>
          </p:cNvSpPr>
          <p:nvPr/>
        </p:nvSpPr>
        <p:spPr bwMode="auto">
          <a:xfrm>
            <a:off x="755650" y="325957"/>
            <a:ext cx="53195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500" dirty="0">
                <a:solidFill>
                  <a:schemeClr val="bg1"/>
                </a:solidFill>
                <a:latin typeface="Gill Sans MT" panose="020B0502020104020203" pitchFamily="34" charset="0"/>
              </a:rPr>
              <a:t>What’s next?</a:t>
            </a:r>
            <a:endParaRPr lang="en-AU" altLang="en-US" sz="35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BCAAFF34-8F48-F326-265D-D2F5AEC64983}"/>
              </a:ext>
            </a:extLst>
          </p:cNvPr>
          <p:cNvSpPr txBox="1"/>
          <p:nvPr/>
        </p:nvSpPr>
        <p:spPr>
          <a:xfrm>
            <a:off x="482119" y="1646487"/>
            <a:ext cx="8048695" cy="5127622"/>
          </a:xfrm>
          <a:prstGeom prst="rect">
            <a:avLst/>
          </a:prstGeom>
          <a:noFill/>
        </p:spPr>
        <p:txBody>
          <a:bodyPr wrap="square">
            <a:spAutoFit/>
          </a:bodyPr>
          <a:lstStyle/>
          <a:p>
            <a:pPr>
              <a:lnSpc>
                <a:spcPct val="115000"/>
              </a:lnSpc>
              <a:spcAft>
                <a:spcPts val="800"/>
              </a:spcAft>
            </a:pPr>
            <a:r>
              <a:rPr lang="en-AU" sz="2400" b="1" kern="0" dirty="0">
                <a:latin typeface="Gill Sans MT" panose="020B0502020104020203" pitchFamily="34" charset="0"/>
                <a:ea typeface="Gill Sans MT" panose="020B0502020104020203" pitchFamily="34" charset="0"/>
              </a:rPr>
              <a:t>Approximate Timeline</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rPr>
              <a:t>Currently reviewing Council actions in the plan</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rPr>
              <a:t>Community engagement planned for July 2025 – Oct 2025</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rPr>
              <a:t>Evaluation of findings Nov 2025 – Jan 2026</a:t>
            </a:r>
          </a:p>
          <a:p>
            <a:pPr marL="285750" indent="-285750">
              <a:lnSpc>
                <a:spcPct val="115000"/>
              </a:lnSpc>
              <a:spcAft>
                <a:spcPts val="800"/>
              </a:spcAft>
              <a:buFont typeface="Arial" panose="020B0604020202020204" pitchFamily="34" charset="0"/>
              <a:buChar char="•"/>
            </a:pPr>
            <a:r>
              <a:rPr lang="en-AU" sz="2400" kern="0" dirty="0">
                <a:latin typeface="Gill Sans MT" panose="020B0502020104020203" pitchFamily="34" charset="0"/>
              </a:rPr>
              <a:t>Finalise report and present to Council Feb – March 2026</a:t>
            </a:r>
          </a:p>
          <a:p>
            <a:pPr marL="285750" indent="-285750">
              <a:lnSpc>
                <a:spcPct val="115000"/>
              </a:lnSpc>
              <a:spcAft>
                <a:spcPts val="800"/>
              </a:spcAft>
              <a:buFont typeface="Arial" panose="020B0604020202020204" pitchFamily="34" charset="0"/>
              <a:buChar char="•"/>
            </a:pPr>
            <a:endParaRPr lang="en-AU" sz="2400" kern="0" dirty="0">
              <a:latin typeface="Gill Sans MT" panose="020B0502020104020203" pitchFamily="34" charset="0"/>
            </a:endParaRPr>
          </a:p>
          <a:p>
            <a:pPr>
              <a:lnSpc>
                <a:spcPct val="115000"/>
              </a:lnSpc>
              <a:spcAft>
                <a:spcPts val="800"/>
              </a:spcAft>
            </a:pPr>
            <a:r>
              <a:rPr lang="en-AU" sz="2400" b="1" kern="0" dirty="0">
                <a:latin typeface="Gill Sans MT" panose="020B0502020104020203" pitchFamily="34" charset="0"/>
              </a:rPr>
              <a:t>How to get involved</a:t>
            </a:r>
          </a:p>
          <a:p>
            <a:pPr marL="342900" indent="-342900">
              <a:lnSpc>
                <a:spcPct val="115000"/>
              </a:lnSpc>
              <a:spcAft>
                <a:spcPts val="800"/>
              </a:spcAft>
              <a:buFont typeface="Arial" panose="020B0604020202020204" pitchFamily="34" charset="0"/>
              <a:buChar char="•"/>
            </a:pPr>
            <a:r>
              <a:rPr lang="en-AU" sz="2400" kern="0" dirty="0">
                <a:latin typeface="Gill Sans MT" panose="020B0502020104020203" pitchFamily="34" charset="0"/>
              </a:rPr>
              <a:t>Register interest for </a:t>
            </a:r>
            <a:r>
              <a:rPr lang="en-AU" sz="2400" b="1" kern="0" dirty="0">
                <a:latin typeface="Gill Sans MT" panose="020B0502020104020203" pitchFamily="34" charset="0"/>
              </a:rPr>
              <a:t>Environment &amp; Sustainability</a:t>
            </a:r>
            <a:r>
              <a:rPr lang="en-AU" sz="2400" kern="0" dirty="0">
                <a:latin typeface="Gill Sans MT" panose="020B0502020104020203" pitchFamily="34" charset="0"/>
              </a:rPr>
              <a:t> through our </a:t>
            </a:r>
            <a:r>
              <a:rPr lang="en-AU" sz="2400" kern="0" dirty="0">
                <a:latin typeface="Gill Sans MT" panose="020B0502020104020203" pitchFamily="34" charset="0"/>
                <a:hlinkClick r:id="rId4"/>
              </a:rPr>
              <a:t>Engage Page</a:t>
            </a:r>
            <a:endParaRPr lang="en-AU" sz="2400" kern="0" dirty="0">
              <a:latin typeface="Gill Sans MT" panose="020B0502020104020203" pitchFamily="34" charset="0"/>
            </a:endParaRPr>
          </a:p>
          <a:p>
            <a:pPr marL="285750" indent="-285750">
              <a:lnSpc>
                <a:spcPct val="115000"/>
              </a:lnSpc>
              <a:spcAft>
                <a:spcPts val="800"/>
              </a:spcAft>
              <a:buFont typeface="Arial" panose="020B0604020202020204" pitchFamily="34" charset="0"/>
              <a:buChar char="•"/>
            </a:pPr>
            <a:endParaRPr lang="en-AU" sz="2400" kern="0" dirty="0">
              <a:latin typeface="Gill Sans MT" panose="020B0502020104020203" pitchFamily="34" charset="0"/>
            </a:endParaRPr>
          </a:p>
        </p:txBody>
      </p:sp>
      <p:pic>
        <p:nvPicPr>
          <p:cNvPr id="2" name="Picture 1">
            <a:extLst>
              <a:ext uri="{FF2B5EF4-FFF2-40B4-BE49-F238E27FC236}">
                <a16:creationId xmlns:a16="http://schemas.microsoft.com/office/drawing/2014/main" id="{C803DC0A-83D0-E329-3CAA-A28047CC54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7501007" y="318185"/>
            <a:ext cx="1303338"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11715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05F0CC5BBC0445BFB8B47D2AE1B78D" ma:contentTypeVersion="12" ma:contentTypeDescription="Create a new document." ma:contentTypeScope="" ma:versionID="d325e99876ba8c73904ff7f21c8e29ae">
  <xsd:schema xmlns:xsd="http://www.w3.org/2001/XMLSchema" xmlns:xs="http://www.w3.org/2001/XMLSchema" xmlns:p="http://schemas.microsoft.com/office/2006/metadata/properties" xmlns:ns2="d778689b-62ab-402d-bf9c-13bb23c778e1" xmlns:ns3="42616b71-3ba5-47b2-911a-cb7db169b0c6" targetNamespace="http://schemas.microsoft.com/office/2006/metadata/properties" ma:root="true" ma:fieldsID="f9f5c99833c880e42777d4b333ac8c1e" ns2:_="" ns3:_="">
    <xsd:import namespace="d778689b-62ab-402d-bf9c-13bb23c778e1"/>
    <xsd:import namespace="42616b71-3ba5-47b2-911a-cb7db169b0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78689b-62ab-402d-bf9c-13bb23c77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b5466e1-cdc6-4663-b3ca-3dbd40d0222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616b71-3ba5-47b2-911a-cb7db169b0c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56e0204-a838-4c25-8b26-987878f482a1}" ma:internalName="TaxCatchAll" ma:showField="CatchAllData" ma:web="42616b71-3ba5-47b2-911a-cb7db169b0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78689b-62ab-402d-bf9c-13bb23c778e1">
      <Terms xmlns="http://schemas.microsoft.com/office/infopath/2007/PartnerControls"/>
    </lcf76f155ced4ddcb4097134ff3c332f>
    <TaxCatchAll xmlns="42616b71-3ba5-47b2-911a-cb7db169b0c6" xsi:nil="true"/>
  </documentManagement>
</p:properties>
</file>

<file path=customXml/itemProps1.xml><?xml version="1.0" encoding="utf-8"?>
<ds:datastoreItem xmlns:ds="http://schemas.openxmlformats.org/officeDocument/2006/customXml" ds:itemID="{0C2ADB58-3AB5-4742-98F0-FAC4CEA59E5D}">
  <ds:schemaRefs>
    <ds:schemaRef ds:uri="http://schemas.microsoft.com/sharepoint/v3/contenttype/forms"/>
  </ds:schemaRefs>
</ds:datastoreItem>
</file>

<file path=customXml/itemProps2.xml><?xml version="1.0" encoding="utf-8"?>
<ds:datastoreItem xmlns:ds="http://schemas.openxmlformats.org/officeDocument/2006/customXml" ds:itemID="{85BC688E-F97D-4BE8-BB0B-716F415721D2}">
  <ds:schemaRefs>
    <ds:schemaRef ds:uri="42616b71-3ba5-47b2-911a-cb7db169b0c6"/>
    <ds:schemaRef ds:uri="d778689b-62ab-402d-bf9c-13bb23c778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A40728-3C99-49BB-AABC-B836883BACE6}">
  <ds:schemaRefs>
    <ds:schemaRef ds:uri="42616b71-3ba5-47b2-911a-cb7db169b0c6"/>
    <ds:schemaRef ds:uri="d778689b-62ab-402d-bf9c-13bb23c778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698</TotalTime>
  <Words>1947</Words>
  <Application>Microsoft Office PowerPoint</Application>
  <PresentationFormat>On-screen Show (4:3)</PresentationFormat>
  <Paragraphs>214</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Gill Sans MT</vt:lpstr>
      <vt:lpstr>Gill Sans Nova</vt:lpstr>
      <vt:lpstr>HelveticaNeue LT 67 MdCn</vt:lpstr>
      <vt:lpstr>Symbol</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Meg Humphrys</cp:lastModifiedBy>
  <cp:revision>3</cp:revision>
  <cp:lastPrinted>2020-12-01T22:01:38Z</cp:lastPrinted>
  <dcterms:created xsi:type="dcterms:W3CDTF">2010-06-10T11:44:19Z</dcterms:created>
  <dcterms:modified xsi:type="dcterms:W3CDTF">2025-05-13T00:53:35Z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0x0101002C05F0CC5BBC0445BFB8B47D2AE1B78D</vt:lpwstr>
  </property>
  <property fmtid="{D5CDD505-2E9C-101B-9397-08002B2CF9AE}" pid="3" name="MediaServiceImageTags">
    <vt:lpwstr/>
  </property>
</Properties>
</file>