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9"/>
  </p:notesMasterIdLst>
  <p:sldIdLst>
    <p:sldId id="256" r:id="rId2"/>
    <p:sldId id="276" r:id="rId3"/>
    <p:sldId id="258" r:id="rId4"/>
    <p:sldId id="275" r:id="rId5"/>
    <p:sldId id="454" r:id="rId6"/>
    <p:sldId id="278" r:id="rId7"/>
    <p:sldId id="281" r:id="rId8"/>
    <p:sldId id="286" r:id="rId9"/>
    <p:sldId id="280" r:id="rId10"/>
    <p:sldId id="279" r:id="rId11"/>
    <p:sldId id="282" r:id="rId12"/>
    <p:sldId id="283" r:id="rId13"/>
    <p:sldId id="456" r:id="rId14"/>
    <p:sldId id="289" r:id="rId15"/>
    <p:sldId id="291" r:id="rId16"/>
    <p:sldId id="297" r:id="rId17"/>
    <p:sldId id="284" r:id="rId18"/>
    <p:sldId id="287" r:id="rId19"/>
    <p:sldId id="288" r:id="rId20"/>
    <p:sldId id="458" r:id="rId21"/>
    <p:sldId id="455" r:id="rId22"/>
    <p:sldId id="285" r:id="rId23"/>
    <p:sldId id="457" r:id="rId24"/>
    <p:sldId id="459" r:id="rId25"/>
    <p:sldId id="465" r:id="rId26"/>
    <p:sldId id="466" r:id="rId27"/>
    <p:sldId id="468" r:id="rId28"/>
    <p:sldId id="290" r:id="rId29"/>
    <p:sldId id="259" r:id="rId30"/>
    <p:sldId id="294" r:id="rId31"/>
    <p:sldId id="293" r:id="rId32"/>
    <p:sldId id="292" r:id="rId33"/>
    <p:sldId id="295" r:id="rId34"/>
    <p:sldId id="277" r:id="rId35"/>
    <p:sldId id="350" r:id="rId36"/>
    <p:sldId id="261" r:id="rId37"/>
    <p:sldId id="262" r:id="rId38"/>
    <p:sldId id="451" r:id="rId39"/>
    <p:sldId id="263" r:id="rId40"/>
    <p:sldId id="462" r:id="rId41"/>
    <p:sldId id="460" r:id="rId42"/>
    <p:sldId id="461" r:id="rId43"/>
    <p:sldId id="264" r:id="rId44"/>
    <p:sldId id="452" r:id="rId45"/>
    <p:sldId id="265" r:id="rId46"/>
    <p:sldId id="260" r:id="rId47"/>
    <p:sldId id="298" r:id="rId48"/>
    <p:sldId id="446" r:id="rId49"/>
    <p:sldId id="448" r:id="rId50"/>
    <p:sldId id="449" r:id="rId51"/>
    <p:sldId id="299" r:id="rId52"/>
    <p:sldId id="296" r:id="rId53"/>
    <p:sldId id="450" r:id="rId54"/>
    <p:sldId id="335" r:id="rId55"/>
    <p:sldId id="463" r:id="rId56"/>
    <p:sldId id="464" r:id="rId57"/>
    <p:sldId id="301" r:id="rId58"/>
    <p:sldId id="453" r:id="rId59"/>
    <p:sldId id="467" r:id="rId60"/>
    <p:sldId id="269" r:id="rId61"/>
    <p:sldId id="266" r:id="rId62"/>
    <p:sldId id="268" r:id="rId63"/>
    <p:sldId id="270" r:id="rId64"/>
    <p:sldId id="271" r:id="rId65"/>
    <p:sldId id="272" r:id="rId66"/>
    <p:sldId id="273" r:id="rId67"/>
    <p:sldId id="274"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78"/>
    <p:restoredTop sz="94779"/>
  </p:normalViewPr>
  <p:slideViewPr>
    <p:cSldViewPr snapToGrid="0">
      <p:cViewPr varScale="1">
        <p:scale>
          <a:sx n="178" d="100"/>
          <a:sy n="178" d="100"/>
        </p:scale>
        <p:origin x="184" y="8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5T00:42:48.13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48,'39'-3,"-5"1,-21 2,1 0,12-1,25 0,-4 0,5-1,-24 2,-17-1,2 1,14-4,8 1,9-3,-11 4,-15 0,-10 2,15 0,4-1,19-1,-7 0,-3 1,-8-2,-6 2,-2 0,4 0,6 0,1 1,0 0,-10 0,-3 0,0 0,1 0,-2 0,-1 0,-1 0,-2 0,5 0,-3 0,2 0,-4 1,4-1,1 1,10 1,0 0,-3 1,-10-2,-4-1,5 0,8 0,-4 0,-4 0,-2-1,4 1,-3-1,6 1,-8-1,3 0,9-1,-1 1,5 0,-7 1,-7 0,-1 0,-1 0,4 0,-1 0,0-1,-3 1,8 0,-4 0,2-1,-5 1,1 0,-1 0,2-1,2 0,-62-1,36 1,-47 0,49 1,0 0,2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5T00:44:21.23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6021 134,'-64'-14,"2"2,-1 6,-2-1,3 2,-3-3,-9 2,-1 2,-21 1,28 3,-3 0,2 1,-1 0,-11 1,-1-1,4 1,3 0,10 0,3 0,4 0,4-1,-34 2,21-1,-8 0,-21-1,22-1,-4 1,8 1,0-1,-11 0,4-1,22 2,5-1,-25-1,15 0,2 3,-32 1,37-1,-2 0,-4 0,-1 0,-3-1,1-1,10 0,3 1,-49-2,2-1,46 0,-2-1,-11 0,0-2,4 1,1 0,-12-1,1-1,8-1,2 1,4 1,1 0,-39-5,36 5,15 0,8 1,-11 0,-19-4,-9 1,-9-2,27 4,15 2,18 1,6 0,-7 0,-12-1,-14-2,-1 1,4-1,15 0,12 2,4 1,-3 0,-11 1,-16 0,-6 0,-7 1,16-1,4 0,4 1,0-1,-6 1,7 0,0 1,8 1,0 0,-1 0,7-1,2 0,-1-1,-1 0,-3 0,-21 0,10-1,-8-1,14 1,12 0,0 0,-4 0,6-1,-7 1,8 0,-4-1,-2 0,4 0,-4-1,2 2,2-1,-5 0,5 0,-2 1,0-1,1-1,-1-1,1-1,1 1,-4 0,6 2,-5 1,2 0,57-3,-17 3,66 0,-45 1,-3 2,-23-2,-12-1,15 0,13 1,17 1,34 1,-4 0,5-1,-23 0,-20-1,-4 0,7 0,30 2,-24 0,4 1,2-1,1 0,8 1,-2-1,-11-1,-3-1,2 0,-1-1,42 0,-43 0,0-1,46 0,-7-1,-5 0,-18 1,-6 0,-5 1,0 1,1 0,0 2,2 0,-17 0,-5 0,-8-3,-6 0,8 0,3 0,15 0,7 0,1-1,4-1,-9 0,-2 1,6 0,-7 1,8 0,-1 0,8 0,2-1,-3 1,1-2,-8 1,6-1,14 1,20 0,-33 1,2 0,-3 0,1 0,9 0,-2 1,-19-1,-4 0,39 1,-12 0,9 2,-34-3,2 1,2 1,-3-1,24-1,-31 0,-29 0,-2 0,14 2,20 2,3 0,9-1,-17-1,-12-1,-7-1,-6 0,2 1,4 0,4 0,-3 0,-4 0,-8-1,14 1,-7 0,13 1,-16-1,-6 0,13-1,17 2,25 3,-12-2,-13 1,-20-5,4 1,23-1,5 1,11 0,-25-1,-10 1,-13-1,8 1,6 0,1 0,-6 0,-15 0,-62 0,18-1,-47-1,39 0,10 1,7 0,10 1,3 0,-12 0,6 1,-20-1,6 0,1-1,1 0,6-2,-11-1,-22-5,-32-1,35 5,-2 1,4 1,1 0,-2 2,2 0,-17 0,1 1,13-1,-10 0,-30-3,39 2,-5 1,-22-2,-3 1,11 1,2 0,9-1,5 1,-16 0,43 0,3 1,-8-1,-15 1,-11 1,4 0,6 1,20-2,7 0,7 1,-5-1,-8 2,-10-1,-13 1,4-2,3 0,7 2,8-1,-7 1,-9-1,-22 1,-23 0,7-1,-4 1,35 0,6 0,-1 2,-5-1,-22-1,-7-1,27-2,-1 0,5-1,1-1,1 0,-1 0,0 0,2 0,-23 0,-15 1,-4 1,-7-1,41 0,2 1,-34-1,14 1,33 1,13 0,5 1,3 0,2 0,3-1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5T00:44:25.46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5460 139,'-41'1,"5"-1,25 0,-8-1,-22-5,-28-5,-27-7,34 7,-4 1,2-1,1 2,9 0,2 2,-37-4,43 7,5 1,-6 0,-22 0,-24-1,-6 0,2 0,31 0,17 2,20 1,-1 1,-7-1,-18 1,-10-1,-2 1,14 0,11 0,18-1,0 1,-12 0,-9 0,-13 2,-1 0,4 0,9 1,6-1,-4 3,-5 2,-7-1,-4 2,12-4,3-1,10 0,-5 1,-2 2,1 1,-6-1,8-2,-6-2,-8-1,-2 0,-1 1,5-2,-3 0,-3-2,-8-1,-30 0,44 1,-2 1,-5-2,0 1,-40-1,34 1,28 1,19 1,4 0,-2 1,-9 1,-23 0,-17 0,-18-1,9 0,6-1,14 0,-5 0,-32 3,37 1,-3 0,-3 0,0 2,6 0,4 0,-10 2,30-3,20-3,-5 1,-5-1,-4 0,-1 0,8 0,1-1,0 1,-10-1,2 0,-7-1,12-1,5 1,-3-1,-2 0,-7-1,-4-2,5 2,3-1,8 2,-9-1,-4-2,-28-5,2-1,9 1,12 4,20 4,2 1,-23 0,-3 0,-9 1,13 0,16 1,8-1,0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5T00:42:58.16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74,'45'15,"-7"-3,-17-9,-1 1,2-1,2 0,10 1,27 0,18 0,3 0,-2-3,-14 1,-8-2,6-2,0-3,16 1,-29 2,4 0,15 1,5 1,9-2,0 0,-7 0,-2 0,0-2,-7 0,10-1,-9 0,-16 3,-1-1,19 1,9 0,-2 0,-7-2,-27 1,-12-2,-4 2,9 0,25-2,20 0,-4-1,-10 2,-26 3,-12 1,-3 0,1 1,-3-1,2 1,-3-1,1-1,0-2,-1 1,4-1,-4-1,3 1,1-2,13 0,4 1,2 0,0 0,-12 2,-9 0,-10 1,-6 1,17 1,-5 2,16 2,-16 0,1 1,-8-2,-1-1,6 1,-2 1,11 3,-4 0,-2-2,-9-1,1 0,0 4,11 4,-2 1,2-1,-12-7,-1-2,7-1,-9-2,12 0,-10 1,10 3,-2 1,-4-1,2-8,-10-2,7-7,-52 0,18 3,-35-1,35 7,7 1,-6-1,5 1,-8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5T00:43:08.4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1,'42'0,"-9"0,-22 0,-2 0,28 2,-8 0,21 3,-21-2,-3-1,-8-2,-1 1,0-1,7 0,12 0,21-1,11 1,11-1,-14 0,-5 1,-31 0,-9 0,-13 0,26 0,-3 0,16 0,-21 0,-12 0,10 0,21 0,19 1,28 0,-12 0,-22-1,-20 0,-23-1,5 1,3-1,-2 1,-2 0,1 1,11 1,16 1,-5 0,-8-2,-16 0,-5-1,1 0,6 0,0-1,-6 0,-53 0,28 0,-39 1,47 0,1 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5T00:43:12.70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70 0,'43'4,"-6"-2,-32-1,-54-4,31 3,-41-2,48 2,2 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5T00:43:20.34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247 1,'-36'3,"7"-1,24-2,-8 0,-6 0,0 0,0 0,5 0,2 0,-7 0,5 0,0 0,-3 0,1-1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5T00:43:36.26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187 2255,'3'-52,"0"9,-6 17,0 3,-1 2,0 0,0 0,1 3,1-2,1 2,-2-1,2 3,-2-3,2 7,8-6,-2 4,3-3,-1-2,-3 1,2-4,-1 3,-4 4,-2-3,-1 2,-1-2,1 4,4-3,0 4,-60 8,14 4,-24 8,39 0,40-4,29-7,-20 3,18-6,-35 7,5-22,0 3,3-15,-3 11,-1 2,-2 10,-1-6,3-5,2 1,5-8,-2 7,-4 3,-4-6,-5 5,1 0,-1 5,2 2,-1-10,-2 1,0-5,0 9,1 7,1-10,0 4,0-9,2-2,0-2,1-3,1-3,-2 3,-1-5,-1 5,2-4,1 2,0-2,-1-4,-1 7,-1 1,1 5,1 7,2-2,-1 6,2-5,-2 6,1-1,0 2,-1 0,2-3,-2-3,2 0,-1 0,-1 3,0 3,1-1,0 0,1 0,-2-2,1 3,-1 0,1-2,-1 4,-1-4,-2 2,1-1,-1-2,-1 3,-1-1,-1-5,1 6,-1-2,2 3,-1 1,0-4,-1 2,-2-1,0 1,-2 1,-4-4,3 5,-2-1,-3 7,7 39,-3-21,9 35,3-28,-1 4,1 0,-1-3,-2-5,-1 3,-1-1,0 0,-1 4,0-8,-1 10,1-9,-1 14,2-8,0 3,0-5,0-4,-3 9,0-2,-1 9,3-10,0 0,0-6,-1 3,-1-1,1 2,0 2,1 2,-1 8,1-3,-1 3,1-4,1 0,2 0,1 1,1 0,2-3,-2-3,0 2,0-7,-2 1,1 2,-1-3,0 3,0 1,1-1,-1 9,0 6,-1 5,-1 6,0-13,0-6,2-13,0 1,0 15,0 4,0 9,0-14,0-10,10-68,-7 23,10-53,-10 39,0-5,1 6,-2 1,-1 12,1 0,-1 1,-1-8,0-2,0-1,1 1,-1 10,1 2,-1 1,0 1,-1-9,1-2,-1-8,1 7,0 2,0 5,0 7,0-5,0 4,0-5,1 2,-1 1,0 3,0 3,0 0,0-2,1 1,0-1,1 4,-2 1,1 0,-2-1,1-1,-1-1,1 6,-1-2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5T00:43:41.5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2,'53'0,"-1"-1,-2 1,1 1,0 0,-2 0,20 3,-23 0,-24-3,-3 0,7 1,15 0,15 1,1 1,-11-2,-20 0,-10-1,0 0,11 4,11 2,17 2,-11-3,-8-1,-19-4,-10-1,15-1,5 1,15-1,-6 1,-6-1,-8 0,-1 1,3-1,9 1,8 0,-3 0,-10 0,-12 0,-7 0,8 1,-3-1,6 0,11 2,13 4,2 0,-5 2,-28-5,-10-3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5T00:44:07.36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8,'45'-2,"-2"-1,-2 3,1-1,1 1,-10 0,-19 0,1 0,4 0,8 0,7 0,2 0,-3-1,-7 1,-4-1,-3 1,-7 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5T00:44:12.89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0,'49'2,"-9"-1,-18 0,-4-1,1 0,3 0,2 0,8 0,5 0,5 0,-7 0,-5-1,-8 1,-2-1,6 0,8 0,1 1,4 0,-8 0,-5 0,-7 0,-2 0,7 0,7 1,17 0,13 1,12-1,3-2,-6 1,-1-1,-3 1,7 3,20-1,-1 1,-9-3,-20 0,-29 0,-12 1,-4-1,8 0,5 0,5 0,-5 0,-10 0,-10 0,8 0,-4 0,12 0,-4 0,0 0,-3 1,-2-1,1 1,0-1,1 1,0 0,6 0,12 2,11-1,5 4,-19-4,-10 1,-8-2,6 1,3 0,-1 1,-4-3,10 1,51 2,-30-3,2 1,9 0,-2 1,18-2,-37 0,-37 0,11-2,18 0,9 0,2 0,-20 2,-13-1,-1 1,13 0,10-1,12 1,-8-1,-10 1,-11 0,3 0,20-1,24 0,7-1,12 0,-30 1,-2 1,-2 0,28 0,-25 0,4 1,12 0,0 0,-11 0,-3 0,32 0,-33-1,-11 0,18 1,2 0,17 0,-14 1,-8 0,-11 0,-6 1,6-1,7 2,-1-2,3 2,2-1,6-1,12 1,13 0,-5 1,3-1,-15-2,0 0,8 2,11 0,-3 2,5-1,-19-1,-14-2,-21-1,-16 0,-13-1,6 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47633F-7113-7E45-9AC9-A663AB986CBA}" type="datetimeFigureOut">
              <a:rPr lang="en-US" smtClean="0"/>
              <a:t>5/6/25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A8CE7-73A4-044D-8458-BE25FD1ED0C8}" type="slidenum">
              <a:rPr lang="en-US" smtClean="0"/>
              <a:t>‹#›</a:t>
            </a:fld>
            <a:endParaRPr lang="en-US"/>
          </a:p>
        </p:txBody>
      </p:sp>
    </p:spTree>
    <p:extLst>
      <p:ext uri="{BB962C8B-B14F-4D97-AF65-F5344CB8AC3E}">
        <p14:creationId xmlns:p14="http://schemas.microsoft.com/office/powerpoint/2010/main" val="827202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A8CE7-73A4-044D-8458-BE25FD1ED0C8}" type="slidenum">
              <a:rPr lang="en-US" smtClean="0"/>
              <a:t>2</a:t>
            </a:fld>
            <a:endParaRPr lang="en-US"/>
          </a:p>
        </p:txBody>
      </p:sp>
    </p:spTree>
    <p:extLst>
      <p:ext uri="{BB962C8B-B14F-4D97-AF65-F5344CB8AC3E}">
        <p14:creationId xmlns:p14="http://schemas.microsoft.com/office/powerpoint/2010/main" val="329211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A8CE7-73A4-044D-8458-BE25FD1ED0C8}" type="slidenum">
              <a:rPr lang="en-US" smtClean="0"/>
              <a:t>65</a:t>
            </a:fld>
            <a:endParaRPr lang="en-US"/>
          </a:p>
        </p:txBody>
      </p:sp>
    </p:spTree>
    <p:extLst>
      <p:ext uri="{BB962C8B-B14F-4D97-AF65-F5344CB8AC3E}">
        <p14:creationId xmlns:p14="http://schemas.microsoft.com/office/powerpoint/2010/main" val="2523383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A8CE7-73A4-044D-8458-BE25FD1ED0C8}" type="slidenum">
              <a:rPr lang="en-US" smtClean="0"/>
              <a:t>5</a:t>
            </a:fld>
            <a:endParaRPr lang="en-US"/>
          </a:p>
        </p:txBody>
      </p:sp>
    </p:spTree>
    <p:extLst>
      <p:ext uri="{BB962C8B-B14F-4D97-AF65-F5344CB8AC3E}">
        <p14:creationId xmlns:p14="http://schemas.microsoft.com/office/powerpoint/2010/main" val="14212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A8CE7-73A4-044D-8458-BE25FD1ED0C8}" type="slidenum">
              <a:rPr lang="en-US" smtClean="0"/>
              <a:t>6</a:t>
            </a:fld>
            <a:endParaRPr lang="en-US"/>
          </a:p>
        </p:txBody>
      </p:sp>
    </p:spTree>
    <p:extLst>
      <p:ext uri="{BB962C8B-B14F-4D97-AF65-F5344CB8AC3E}">
        <p14:creationId xmlns:p14="http://schemas.microsoft.com/office/powerpoint/2010/main" val="175759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A8CE7-73A4-044D-8458-BE25FD1ED0C8}" type="slidenum">
              <a:rPr lang="en-US" smtClean="0"/>
              <a:t>19</a:t>
            </a:fld>
            <a:endParaRPr lang="en-US"/>
          </a:p>
        </p:txBody>
      </p:sp>
    </p:spTree>
    <p:extLst>
      <p:ext uri="{BB962C8B-B14F-4D97-AF65-F5344CB8AC3E}">
        <p14:creationId xmlns:p14="http://schemas.microsoft.com/office/powerpoint/2010/main" val="1781100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A8CE7-73A4-044D-8458-BE25FD1ED0C8}" type="slidenum">
              <a:rPr lang="en-US" smtClean="0"/>
              <a:t>25</a:t>
            </a:fld>
            <a:endParaRPr lang="en-US"/>
          </a:p>
        </p:txBody>
      </p:sp>
    </p:spTree>
    <p:extLst>
      <p:ext uri="{BB962C8B-B14F-4D97-AF65-F5344CB8AC3E}">
        <p14:creationId xmlns:p14="http://schemas.microsoft.com/office/powerpoint/2010/main" val="237751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A8CE7-73A4-044D-8458-BE25FD1ED0C8}" type="slidenum">
              <a:rPr lang="en-US" smtClean="0"/>
              <a:t>39</a:t>
            </a:fld>
            <a:endParaRPr lang="en-US"/>
          </a:p>
        </p:txBody>
      </p:sp>
    </p:spTree>
    <p:extLst>
      <p:ext uri="{BB962C8B-B14F-4D97-AF65-F5344CB8AC3E}">
        <p14:creationId xmlns:p14="http://schemas.microsoft.com/office/powerpoint/2010/main" val="52779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A8CE7-73A4-044D-8458-BE25FD1ED0C8}" type="slidenum">
              <a:rPr lang="en-US" smtClean="0"/>
              <a:t>40</a:t>
            </a:fld>
            <a:endParaRPr lang="en-US"/>
          </a:p>
        </p:txBody>
      </p:sp>
    </p:spTree>
    <p:extLst>
      <p:ext uri="{BB962C8B-B14F-4D97-AF65-F5344CB8AC3E}">
        <p14:creationId xmlns:p14="http://schemas.microsoft.com/office/powerpoint/2010/main" val="2973063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A8CE7-73A4-044D-8458-BE25FD1ED0C8}" type="slidenum">
              <a:rPr lang="en-US" smtClean="0"/>
              <a:t>45</a:t>
            </a:fld>
            <a:endParaRPr lang="en-US"/>
          </a:p>
        </p:txBody>
      </p:sp>
    </p:spTree>
    <p:extLst>
      <p:ext uri="{BB962C8B-B14F-4D97-AF65-F5344CB8AC3E}">
        <p14:creationId xmlns:p14="http://schemas.microsoft.com/office/powerpoint/2010/main" val="2263577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150B5-A711-BC4F-9045-3A71914B15C5}" type="slidenum">
              <a:rPr lang="en-US" smtClean="0"/>
              <a:t>50</a:t>
            </a:fld>
            <a:endParaRPr lang="en-US"/>
          </a:p>
        </p:txBody>
      </p:sp>
    </p:spTree>
    <p:extLst>
      <p:ext uri="{BB962C8B-B14F-4D97-AF65-F5344CB8AC3E}">
        <p14:creationId xmlns:p14="http://schemas.microsoft.com/office/powerpoint/2010/main" val="21378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GB"/>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5/6/25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GB"/>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GB"/>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GB"/>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5/6/25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5/6/25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5/6/25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5/6/25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5/6/25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5/6/25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5/6/25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5/6/25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5/6/25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5/6/25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ourworldindata.org/ghg-emissions-by-sector" TargetMode="External"/><Relationship Id="rId4" Type="http://schemas.openxmlformats.org/officeDocument/2006/relationships/hyperlink" Target="https://ourworldindata.org/team/hannah-ritchie"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customXml" Target="../ink/ink6.xml"/><Relationship Id="rId18" Type="http://schemas.openxmlformats.org/officeDocument/2006/relationships/image" Target="../media/image470.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440.png"/><Relationship Id="rId17" Type="http://schemas.openxmlformats.org/officeDocument/2006/relationships/customXml" Target="../ink/ink8.xml"/><Relationship Id="rId2" Type="http://schemas.openxmlformats.org/officeDocument/2006/relationships/image" Target="../media/image48.png"/><Relationship Id="rId16" Type="http://schemas.openxmlformats.org/officeDocument/2006/relationships/image" Target="../media/image460.png"/><Relationship Id="rId20" Type="http://schemas.openxmlformats.org/officeDocument/2006/relationships/image" Target="../media/image480.png"/><Relationship Id="rId1" Type="http://schemas.openxmlformats.org/officeDocument/2006/relationships/slideLayout" Target="../slideLayouts/slideLayout7.xml"/><Relationship Id="rId6" Type="http://schemas.openxmlformats.org/officeDocument/2006/relationships/image" Target="../media/image410.png"/><Relationship Id="rId11" Type="http://schemas.openxmlformats.org/officeDocument/2006/relationships/customXml" Target="../ink/ink5.xml"/><Relationship Id="rId24" Type="http://schemas.openxmlformats.org/officeDocument/2006/relationships/image" Target="../media/image50.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10" Type="http://schemas.openxmlformats.org/officeDocument/2006/relationships/image" Target="../media/image430.png"/><Relationship Id="rId19" Type="http://schemas.openxmlformats.org/officeDocument/2006/relationships/customXml" Target="../ink/ink9.xml"/><Relationship Id="rId4" Type="http://schemas.openxmlformats.org/officeDocument/2006/relationships/image" Target="../media/image400.png"/><Relationship Id="rId9" Type="http://schemas.openxmlformats.org/officeDocument/2006/relationships/customXml" Target="../ink/ink4.xml"/><Relationship Id="rId14" Type="http://schemas.openxmlformats.org/officeDocument/2006/relationships/image" Target="../media/image450.png"/><Relationship Id="rId22"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electrify2515.or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totallyrenewableyack.org.au/"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youtu.be/K0BVH9GPTo8?si=ImK0mo9M4X0VY9U8" TargetMode="External"/><Relationship Id="rId2" Type="http://schemas.openxmlformats.org/officeDocument/2006/relationships/hyperlink" Target="https://youtu.be/rn32DV-bOIc?si=oI116v4YnAtRmuNQ" TargetMode="External"/><Relationship Id="rId1" Type="http://schemas.openxmlformats.org/officeDocument/2006/relationships/slideLayout" Target="../slideLayouts/slideLayout7.xml"/><Relationship Id="rId4" Type="http://schemas.openxmlformats.org/officeDocument/2006/relationships/hyperlink" Target="https://youtu.be/cWUNAL-7MSM?si=InBVoHMmUW46ZQ_a"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365D98-9022-3880-7B17-80762AF0EFC7}"/>
              </a:ext>
            </a:extLst>
          </p:cNvPr>
          <p:cNvSpPr txBox="1"/>
          <p:nvPr/>
        </p:nvSpPr>
        <p:spPr>
          <a:xfrm>
            <a:off x="1866765" y="1259175"/>
            <a:ext cx="8458469" cy="4339650"/>
          </a:xfrm>
          <a:prstGeom prst="rect">
            <a:avLst/>
          </a:prstGeom>
          <a:noFill/>
        </p:spPr>
        <p:txBody>
          <a:bodyPr wrap="none" rtlCol="0">
            <a:spAutoFit/>
          </a:bodyPr>
          <a:lstStyle/>
          <a:p>
            <a:r>
              <a:rPr lang="en-US" sz="8800" b="1" dirty="0">
                <a:latin typeface="Calibri" panose="020F0502020204030204" pitchFamily="34" charset="0"/>
                <a:cs typeface="Calibri" panose="020F0502020204030204" pitchFamily="34" charset="0"/>
              </a:rPr>
              <a:t>Stationary Energy</a:t>
            </a:r>
          </a:p>
          <a:p>
            <a:r>
              <a:rPr lang="en-US" sz="6000" dirty="0">
                <a:latin typeface="Calibri" panose="020F0502020204030204" pitchFamily="34" charset="0"/>
                <a:cs typeface="Calibri" panose="020F0502020204030204" pitchFamily="34" charset="0"/>
              </a:rPr>
              <a:t>The Biggest Source of CO2</a:t>
            </a:r>
          </a:p>
          <a:p>
            <a:endParaRPr lang="en-US" sz="32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Coal, Oil &amp; Gas – the main drivers</a:t>
            </a:r>
          </a:p>
          <a:p>
            <a:pPr marL="742950" lvl="1"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A Gas Led Recovery Versus Electrification</a:t>
            </a:r>
          </a:p>
          <a:p>
            <a:pPr marL="742950" lvl="1"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Renewables Versus Nuclear</a:t>
            </a:r>
          </a:p>
        </p:txBody>
      </p:sp>
      <p:sp>
        <p:nvSpPr>
          <p:cNvPr id="2" name="TextBox 1">
            <a:extLst>
              <a:ext uri="{FF2B5EF4-FFF2-40B4-BE49-F238E27FC236}">
                <a16:creationId xmlns:a16="http://schemas.microsoft.com/office/drawing/2014/main" id="{52C532E5-5D62-6745-DF6B-051B45FFE222}"/>
              </a:ext>
            </a:extLst>
          </p:cNvPr>
          <p:cNvSpPr txBox="1"/>
          <p:nvPr/>
        </p:nvSpPr>
        <p:spPr>
          <a:xfrm>
            <a:off x="9279731" y="5529262"/>
            <a:ext cx="2722925" cy="1261884"/>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Werner Theinert</a:t>
            </a:r>
          </a:p>
          <a:p>
            <a:r>
              <a:rPr lang="en-US" sz="2400" dirty="0">
                <a:latin typeface="Calibri" panose="020F0502020204030204" pitchFamily="34" charset="0"/>
                <a:cs typeface="Calibri" panose="020F0502020204030204" pitchFamily="34" charset="0"/>
              </a:rPr>
              <a:t>0427 955 188</a:t>
            </a:r>
          </a:p>
          <a:p>
            <a:r>
              <a:rPr lang="en-US" sz="2400" dirty="0" err="1">
                <a:latin typeface="Calibri" panose="020F0502020204030204" pitchFamily="34" charset="0"/>
                <a:cs typeface="Calibri" panose="020F0502020204030204" pitchFamily="34" charset="0"/>
              </a:rPr>
              <a:t>wersula@gmail.com</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3434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031615-4E70-4AA1-B27C-F56E2537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386D96-DF72-4275-B766-E00CBBFB0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659B7C12-ACE4-1255-DE75-51749F7D6568}"/>
              </a:ext>
            </a:extLst>
          </p:cNvPr>
          <p:cNvSpPr txBox="1"/>
          <p:nvPr/>
        </p:nvSpPr>
        <p:spPr>
          <a:xfrm>
            <a:off x="2165461" y="1720840"/>
            <a:ext cx="7861078" cy="3416320"/>
          </a:xfrm>
          <a:prstGeom prst="rect">
            <a:avLst/>
          </a:prstGeom>
          <a:noFill/>
        </p:spPr>
        <p:txBody>
          <a:bodyPr wrap="square" rtlCol="0">
            <a:spAutoFit/>
          </a:bodyPr>
          <a:lstStyle/>
          <a:p>
            <a:pPr algn="ctr"/>
            <a:r>
              <a:rPr lang="en-US" sz="7200" b="1" dirty="0">
                <a:latin typeface="Calibri" panose="020F0502020204030204" pitchFamily="34" charset="0"/>
                <a:cs typeface="Calibri" panose="020F0502020204030204" pitchFamily="34" charset="0"/>
              </a:rPr>
              <a:t>Can we decarbonize</a:t>
            </a:r>
          </a:p>
          <a:p>
            <a:pPr algn="ctr"/>
            <a:r>
              <a:rPr lang="en-US" sz="7200" b="1" dirty="0">
                <a:latin typeface="Calibri" panose="020F0502020204030204" pitchFamily="34" charset="0"/>
                <a:cs typeface="Calibri" panose="020F0502020204030204" pitchFamily="34" charset="0"/>
              </a:rPr>
              <a:t>Stationary Energy </a:t>
            </a:r>
          </a:p>
          <a:p>
            <a:pPr algn="ctr"/>
            <a:r>
              <a:rPr lang="en-US" sz="7200" b="1" dirty="0">
                <a:latin typeface="Calibri" panose="020F0502020204030204" pitchFamily="34" charset="0"/>
                <a:cs typeface="Calibri" panose="020F0502020204030204" pitchFamily="34" charset="0"/>
              </a:rPr>
              <a:t>in Time?</a:t>
            </a:r>
          </a:p>
        </p:txBody>
      </p:sp>
    </p:spTree>
    <p:extLst>
      <p:ext uri="{BB962C8B-B14F-4D97-AF65-F5344CB8AC3E}">
        <p14:creationId xmlns:p14="http://schemas.microsoft.com/office/powerpoint/2010/main" val="3803412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CDD5B4D-40A8-BBCD-4728-67B71D48700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2386" y="0"/>
            <a:ext cx="122943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726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moke coming out of a factory&#10;&#10;AI-generated content may be incorrect.">
            <a:extLst>
              <a:ext uri="{FF2B5EF4-FFF2-40B4-BE49-F238E27FC236}">
                <a16:creationId xmlns:a16="http://schemas.microsoft.com/office/drawing/2014/main" id="{6D202946-1085-37CB-D219-E4B255430AF4}"/>
              </a:ext>
            </a:extLst>
          </p:cNvPr>
          <p:cNvPicPr>
            <a:picLocks noChangeAspect="1"/>
          </p:cNvPicPr>
          <p:nvPr/>
        </p:nvPicPr>
        <p:blipFill>
          <a:blip r:embed="rId2" cstate="email">
            <a:extLst>
              <a:ext uri="{28A0092B-C50C-407E-A947-70E740481C1C}">
                <a14:useLocalDpi xmlns:a14="http://schemas.microsoft.com/office/drawing/2010/main"/>
              </a:ext>
            </a:extLst>
          </a:blip>
          <a:srcRect b="-1"/>
          <a:stretch/>
        </p:blipFill>
        <p:spPr>
          <a:xfrm>
            <a:off x="0" y="0"/>
            <a:ext cx="12192000" cy="6839263"/>
          </a:xfrm>
          <a:prstGeom prst="rect">
            <a:avLst/>
          </a:prstGeom>
        </p:spPr>
      </p:pic>
    </p:spTree>
    <p:extLst>
      <p:ext uri="{BB962C8B-B14F-4D97-AF65-F5344CB8AC3E}">
        <p14:creationId xmlns:p14="http://schemas.microsoft.com/office/powerpoint/2010/main" val="103706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CA3268-3AE2-E324-6128-609E33D96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9528" y="4269441"/>
            <a:ext cx="3931988" cy="2588559"/>
          </a:xfrm>
          <a:prstGeom prst="rect">
            <a:avLst/>
          </a:prstGeom>
        </p:spPr>
      </p:pic>
      <p:pic>
        <p:nvPicPr>
          <p:cNvPr id="3" name="Picture 2">
            <a:extLst>
              <a:ext uri="{FF2B5EF4-FFF2-40B4-BE49-F238E27FC236}">
                <a16:creationId xmlns:a16="http://schemas.microsoft.com/office/drawing/2014/main" id="{CE249BEF-D3F1-47FF-4843-CA1059757E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7433" y="0"/>
            <a:ext cx="6364567" cy="4238122"/>
          </a:xfrm>
          <a:prstGeom prst="rect">
            <a:avLst/>
          </a:prstGeom>
        </p:spPr>
      </p:pic>
      <p:pic>
        <p:nvPicPr>
          <p:cNvPr id="5" name="Picture 4">
            <a:extLst>
              <a:ext uri="{FF2B5EF4-FFF2-40B4-BE49-F238E27FC236}">
                <a16:creationId xmlns:a16="http://schemas.microsoft.com/office/drawing/2014/main" id="{1EA0CD0D-6158-0979-184D-1D5AE49634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76" y="2682688"/>
            <a:ext cx="7422776" cy="4175312"/>
          </a:xfrm>
          <a:prstGeom prst="rect">
            <a:avLst/>
          </a:prstGeom>
        </p:spPr>
      </p:pic>
      <p:pic>
        <p:nvPicPr>
          <p:cNvPr id="7" name="Picture 6">
            <a:extLst>
              <a:ext uri="{FF2B5EF4-FFF2-40B4-BE49-F238E27FC236}">
                <a16:creationId xmlns:a16="http://schemas.microsoft.com/office/drawing/2014/main" id="{B506B747-1C61-A87E-4126-ADD644037E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4064000" cy="3962400"/>
          </a:xfrm>
          <a:prstGeom prst="rect">
            <a:avLst/>
          </a:prstGeom>
        </p:spPr>
      </p:pic>
    </p:spTree>
    <p:extLst>
      <p:ext uri="{BB962C8B-B14F-4D97-AF65-F5344CB8AC3E}">
        <p14:creationId xmlns:p14="http://schemas.microsoft.com/office/powerpoint/2010/main" val="2795480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736112-8B83-C1A7-1CDB-FEB56D30FC7B}"/>
              </a:ext>
            </a:extLst>
          </p:cNvPr>
          <p:cNvSpPr txBox="1"/>
          <p:nvPr/>
        </p:nvSpPr>
        <p:spPr>
          <a:xfrm>
            <a:off x="940358" y="2921168"/>
            <a:ext cx="10311284" cy="1015663"/>
          </a:xfrm>
          <a:prstGeom prst="rect">
            <a:avLst/>
          </a:prstGeom>
          <a:noFill/>
        </p:spPr>
        <p:txBody>
          <a:bodyPr wrap="none" rtlCol="0">
            <a:spAutoFit/>
          </a:bodyPr>
          <a:lstStyle/>
          <a:p>
            <a:r>
              <a:rPr lang="en-US" sz="6000" b="1" dirty="0">
                <a:latin typeface="Calibri" panose="020F0502020204030204" pitchFamily="34" charset="0"/>
                <a:cs typeface="Calibri" panose="020F0502020204030204" pitchFamily="34" charset="0"/>
              </a:rPr>
              <a:t>We need to stop burning Fossils</a:t>
            </a:r>
          </a:p>
        </p:txBody>
      </p:sp>
    </p:spTree>
    <p:extLst>
      <p:ext uri="{BB962C8B-B14F-4D97-AF65-F5344CB8AC3E}">
        <p14:creationId xmlns:p14="http://schemas.microsoft.com/office/powerpoint/2010/main" val="525880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30AD50-03B5-6903-96C9-E1A784F9CA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41627" y="0"/>
            <a:ext cx="7050374" cy="4688498"/>
          </a:xfrm>
          <a:prstGeom prst="rect">
            <a:avLst/>
          </a:prstGeom>
        </p:spPr>
      </p:pic>
      <p:pic>
        <p:nvPicPr>
          <p:cNvPr id="3" name="Picture 2">
            <a:extLst>
              <a:ext uri="{FF2B5EF4-FFF2-40B4-BE49-F238E27FC236}">
                <a16:creationId xmlns:a16="http://schemas.microsoft.com/office/drawing/2014/main" id="{39BFA7B9-1C76-48DF-954C-80A71386DC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422311"/>
            <a:ext cx="5158571" cy="3435689"/>
          </a:xfrm>
          <a:prstGeom prst="rect">
            <a:avLst/>
          </a:prstGeom>
        </p:spPr>
      </p:pic>
      <p:pic>
        <p:nvPicPr>
          <p:cNvPr id="4" name="Picture 3">
            <a:extLst>
              <a:ext uri="{FF2B5EF4-FFF2-40B4-BE49-F238E27FC236}">
                <a16:creationId xmlns:a16="http://schemas.microsoft.com/office/drawing/2014/main" id="{22AA89B5-88C5-4115-F3F2-E91289DF3A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0952" y="4688498"/>
            <a:ext cx="3929664" cy="2169502"/>
          </a:xfrm>
          <a:prstGeom prst="rect">
            <a:avLst/>
          </a:prstGeom>
        </p:spPr>
      </p:pic>
      <p:pic>
        <p:nvPicPr>
          <p:cNvPr id="5" name="Picture 4">
            <a:extLst>
              <a:ext uri="{FF2B5EF4-FFF2-40B4-BE49-F238E27FC236}">
                <a16:creationId xmlns:a16="http://schemas.microsoft.com/office/drawing/2014/main" id="{E86BF4A9-018A-4C44-ADF3-44E3F39FAF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0"/>
            <a:ext cx="5158573" cy="3439048"/>
          </a:xfrm>
          <a:prstGeom prst="rect">
            <a:avLst/>
          </a:prstGeom>
        </p:spPr>
      </p:pic>
    </p:spTree>
    <p:extLst>
      <p:ext uri="{BB962C8B-B14F-4D97-AF65-F5344CB8AC3E}">
        <p14:creationId xmlns:p14="http://schemas.microsoft.com/office/powerpoint/2010/main" val="2808360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 person filling a car with a gas pump&#10;&#10;AI-generated content may be incorrect.">
            <a:extLst>
              <a:ext uri="{FF2B5EF4-FFF2-40B4-BE49-F238E27FC236}">
                <a16:creationId xmlns:a16="http://schemas.microsoft.com/office/drawing/2014/main" id="{BC4D3751-39F1-F706-D2EB-A046382CBA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9633" y="0"/>
            <a:ext cx="6912367" cy="6858000"/>
          </a:xfrm>
          <a:prstGeom prst="rect">
            <a:avLst/>
          </a:prstGeom>
        </p:spPr>
      </p:pic>
      <p:pic>
        <p:nvPicPr>
          <p:cNvPr id="5" name="Picture 4" descr="A yellow cover with black text and two hands holding wine glasses&#10;&#10;AI-generated content may be incorrect.">
            <a:extLst>
              <a:ext uri="{FF2B5EF4-FFF2-40B4-BE49-F238E27FC236}">
                <a16:creationId xmlns:a16="http://schemas.microsoft.com/office/drawing/2014/main" id="{6A4FBEF4-96F2-F42F-DAA5-4DFCC70DED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90361" cy="6858000"/>
          </a:xfrm>
          <a:prstGeom prst="rect">
            <a:avLst/>
          </a:prstGeom>
        </p:spPr>
      </p:pic>
    </p:spTree>
    <p:extLst>
      <p:ext uri="{BB962C8B-B14F-4D97-AF65-F5344CB8AC3E}">
        <p14:creationId xmlns:p14="http://schemas.microsoft.com/office/powerpoint/2010/main" val="1765150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olar panels on a green field&#10;&#10;AI-generated content may be incorrect.">
            <a:extLst>
              <a:ext uri="{FF2B5EF4-FFF2-40B4-BE49-F238E27FC236}">
                <a16:creationId xmlns:a16="http://schemas.microsoft.com/office/drawing/2014/main" id="{97984155-F098-7406-D553-004A34D207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271416" cy="6848485"/>
          </a:xfrm>
          <a:prstGeom prst="rect">
            <a:avLst/>
          </a:prstGeom>
        </p:spPr>
      </p:pic>
    </p:spTree>
    <p:extLst>
      <p:ext uri="{BB962C8B-B14F-4D97-AF65-F5344CB8AC3E}">
        <p14:creationId xmlns:p14="http://schemas.microsoft.com/office/powerpoint/2010/main" val="2433804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CFCE54-3B4A-28CE-FC39-19D2E71746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8111" y="-3"/>
            <a:ext cx="6973890" cy="4644611"/>
          </a:xfrm>
          <a:prstGeom prst="rect">
            <a:avLst/>
          </a:prstGeom>
        </p:spPr>
      </p:pic>
      <p:pic>
        <p:nvPicPr>
          <p:cNvPr id="4" name="Picture 3">
            <a:extLst>
              <a:ext uri="{FF2B5EF4-FFF2-40B4-BE49-F238E27FC236}">
                <a16:creationId xmlns:a16="http://schemas.microsoft.com/office/drawing/2014/main" id="{6FE87DEE-9892-33D4-2199-590CB2BAAD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624467"/>
            <a:ext cx="7082852" cy="2213391"/>
          </a:xfrm>
          <a:prstGeom prst="rect">
            <a:avLst/>
          </a:prstGeom>
        </p:spPr>
      </p:pic>
      <p:pic>
        <p:nvPicPr>
          <p:cNvPr id="5" name="Picture 4">
            <a:extLst>
              <a:ext uri="{FF2B5EF4-FFF2-40B4-BE49-F238E27FC236}">
                <a16:creationId xmlns:a16="http://schemas.microsoft.com/office/drawing/2014/main" id="{E90CA1A9-BDE0-3E0B-95F1-5392F91562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54831"/>
            <a:ext cx="7294422" cy="4114802"/>
          </a:xfrm>
          <a:prstGeom prst="rect">
            <a:avLst/>
          </a:prstGeom>
        </p:spPr>
      </p:pic>
    </p:spTree>
    <p:extLst>
      <p:ext uri="{BB962C8B-B14F-4D97-AF65-F5344CB8AC3E}">
        <p14:creationId xmlns:p14="http://schemas.microsoft.com/office/powerpoint/2010/main" val="604607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405743-EC34-0006-CC3E-C21302A3E7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1764" y="2079104"/>
            <a:ext cx="7260236" cy="4816372"/>
          </a:xfrm>
          <a:prstGeom prst="rect">
            <a:avLst/>
          </a:prstGeom>
        </p:spPr>
      </p:pic>
      <p:pic>
        <p:nvPicPr>
          <p:cNvPr id="4" name="Picture 3">
            <a:extLst>
              <a:ext uri="{FF2B5EF4-FFF2-40B4-BE49-F238E27FC236}">
                <a16:creationId xmlns:a16="http://schemas.microsoft.com/office/drawing/2014/main" id="{82E18666-A3C6-498D-A85F-D8B7160E5B6B}"/>
              </a:ext>
            </a:extLst>
          </p:cNvPr>
          <p:cNvPicPr>
            <a:picLocks noChangeAspect="1"/>
          </p:cNvPicPr>
          <p:nvPr/>
        </p:nvPicPr>
        <p:blipFill>
          <a:blip r:embed="rId4"/>
          <a:stretch>
            <a:fillRect/>
          </a:stretch>
        </p:blipFill>
        <p:spPr>
          <a:xfrm>
            <a:off x="-1" y="-1"/>
            <a:ext cx="7033105" cy="3957403"/>
          </a:xfrm>
          <a:prstGeom prst="rect">
            <a:avLst/>
          </a:prstGeom>
        </p:spPr>
      </p:pic>
    </p:spTree>
    <p:extLst>
      <p:ext uri="{BB962C8B-B14F-4D97-AF65-F5344CB8AC3E}">
        <p14:creationId xmlns:p14="http://schemas.microsoft.com/office/powerpoint/2010/main" val="844993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1910C7-2CB5-81B8-3E68-F980EDD21F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4341" y="0"/>
            <a:ext cx="7247659" cy="6858000"/>
          </a:xfrm>
          <a:prstGeom prst="rect">
            <a:avLst/>
          </a:prstGeom>
        </p:spPr>
      </p:pic>
      <p:sp>
        <p:nvSpPr>
          <p:cNvPr id="4" name="TextBox 3">
            <a:extLst>
              <a:ext uri="{FF2B5EF4-FFF2-40B4-BE49-F238E27FC236}">
                <a16:creationId xmlns:a16="http://schemas.microsoft.com/office/drawing/2014/main" id="{824EA6DF-85A3-E8FA-C576-680841BD17A1}"/>
              </a:ext>
            </a:extLst>
          </p:cNvPr>
          <p:cNvSpPr txBox="1"/>
          <p:nvPr/>
        </p:nvSpPr>
        <p:spPr>
          <a:xfrm>
            <a:off x="0" y="0"/>
            <a:ext cx="4944341" cy="5186035"/>
          </a:xfrm>
          <a:prstGeom prst="rect">
            <a:avLst/>
          </a:prstGeom>
          <a:noFill/>
        </p:spPr>
        <p:txBody>
          <a:bodyPr wrap="square">
            <a:spAutoFit/>
          </a:bodyPr>
          <a:lstStyle/>
          <a:p>
            <a:pPr algn="ctr">
              <a:spcAft>
                <a:spcPts val="1800"/>
              </a:spcAft>
              <a:buNone/>
            </a:pPr>
            <a:r>
              <a:rPr lang="en-AU" sz="4000" b="1" i="0" u="none" strike="noStrike" dirty="0">
                <a:effectLst/>
                <a:latin typeface="Calibri" panose="020F0502020204030204" pitchFamily="34" charset="0"/>
                <a:cs typeface="Calibri" panose="020F0502020204030204" pitchFamily="34" charset="0"/>
              </a:rPr>
              <a:t>Sector by sector: where do global greenhouse gas emissions come from?</a:t>
            </a:r>
          </a:p>
          <a:p>
            <a:pPr algn="ctr">
              <a:buNone/>
            </a:pPr>
            <a:r>
              <a:rPr lang="en-AU" sz="2400" b="0" i="0" u="none" strike="noStrike" dirty="0">
                <a:effectLst/>
                <a:latin typeface="Calibri" panose="020F0502020204030204" pitchFamily="34" charset="0"/>
                <a:cs typeface="Calibri" panose="020F0502020204030204" pitchFamily="34" charset="0"/>
              </a:rPr>
              <a:t>Globally, we emit around 50 billion tonnes of greenhouse gases yearly. Where do these emissions come from? We take a look, sector-by-sector.</a:t>
            </a:r>
          </a:p>
          <a:p>
            <a:pPr algn="ctr">
              <a:buNone/>
            </a:pPr>
            <a:r>
              <a:rPr lang="en-AU" b="0" i="0" u="none" strike="noStrike" dirty="0">
                <a:effectLst/>
                <a:latin typeface="Calibri" panose="020F0502020204030204" pitchFamily="34" charset="0"/>
                <a:cs typeface="Calibri" panose="020F0502020204030204" pitchFamily="34" charset="0"/>
              </a:rPr>
              <a:t>By: </a:t>
            </a:r>
            <a:r>
              <a:rPr lang="en-AU" b="0" i="0" u="sng" strike="noStrike" dirty="0">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Hannah Ritchie</a:t>
            </a:r>
            <a:endParaRPr lang="en-AU" b="0" i="0" u="none" strike="noStrike" dirty="0">
              <a:effectLst/>
              <a:latin typeface="Calibri" panose="020F0502020204030204" pitchFamily="34" charset="0"/>
              <a:cs typeface="Calibri" panose="020F0502020204030204" pitchFamily="34" charset="0"/>
            </a:endParaRPr>
          </a:p>
          <a:p>
            <a:pPr algn="ctr"/>
            <a:r>
              <a:rPr lang="en-AU" b="0" i="1" u="none" strike="noStrike" dirty="0">
                <a:effectLst/>
                <a:latin typeface="Calibri" panose="020F0502020204030204" pitchFamily="34" charset="0"/>
                <a:cs typeface="Calibri" panose="020F0502020204030204" pitchFamily="34" charset="0"/>
              </a:rPr>
              <a:t>September 18, 2020</a:t>
            </a:r>
          </a:p>
        </p:txBody>
      </p:sp>
      <p:sp>
        <p:nvSpPr>
          <p:cNvPr id="5" name="TextBox 4">
            <a:extLst>
              <a:ext uri="{FF2B5EF4-FFF2-40B4-BE49-F238E27FC236}">
                <a16:creationId xmlns:a16="http://schemas.microsoft.com/office/drawing/2014/main" id="{BB394912-BD1A-FDD5-AC2C-8CAB7112E5E1}"/>
              </a:ext>
            </a:extLst>
          </p:cNvPr>
          <p:cNvSpPr txBox="1"/>
          <p:nvPr/>
        </p:nvSpPr>
        <p:spPr>
          <a:xfrm>
            <a:off x="575211" y="5698852"/>
            <a:ext cx="3793918" cy="707886"/>
          </a:xfrm>
          <a:prstGeom prst="rect">
            <a:avLst/>
          </a:prstGeom>
          <a:noFill/>
        </p:spPr>
        <p:txBody>
          <a:bodyPr wrap="square" rtlCol="0">
            <a:spAutoFit/>
          </a:bodyPr>
          <a:lstStyle/>
          <a:p>
            <a:r>
              <a:rPr lang="en-US" sz="2000" dirty="0">
                <a:hlinkClick r:id="rId5"/>
              </a:rPr>
              <a:t>https://ourworldindata.org/ghg-emissions-by-sector</a:t>
            </a:r>
            <a:endParaRPr lang="en-US" sz="2000" dirty="0"/>
          </a:p>
        </p:txBody>
      </p:sp>
    </p:spTree>
    <p:extLst>
      <p:ext uri="{BB962C8B-B14F-4D97-AF65-F5344CB8AC3E}">
        <p14:creationId xmlns:p14="http://schemas.microsoft.com/office/powerpoint/2010/main" val="413030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7AB8D1-E1C1-1810-8DEF-9131B3FF8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7143" y="0"/>
            <a:ext cx="7772400" cy="6800850"/>
          </a:xfrm>
          <a:prstGeom prst="rect">
            <a:avLst/>
          </a:prstGeom>
        </p:spPr>
      </p:pic>
    </p:spTree>
    <p:extLst>
      <p:ext uri="{BB962C8B-B14F-4D97-AF65-F5344CB8AC3E}">
        <p14:creationId xmlns:p14="http://schemas.microsoft.com/office/powerpoint/2010/main" val="1971532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C7BF3A-945D-0B7A-D410-092BD17066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600" y="0"/>
            <a:ext cx="7772400" cy="4371975"/>
          </a:xfrm>
          <a:prstGeom prst="rect">
            <a:avLst/>
          </a:prstGeom>
        </p:spPr>
      </p:pic>
      <p:pic>
        <p:nvPicPr>
          <p:cNvPr id="6" name="Picture 5">
            <a:extLst>
              <a:ext uri="{FF2B5EF4-FFF2-40B4-BE49-F238E27FC236}">
                <a16:creationId xmlns:a16="http://schemas.microsoft.com/office/drawing/2014/main" id="{833328D5-A665-8D83-7298-A8BDC76754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486025"/>
            <a:ext cx="7772400" cy="4371975"/>
          </a:xfrm>
          <a:prstGeom prst="rect">
            <a:avLst/>
          </a:prstGeom>
        </p:spPr>
      </p:pic>
      <p:pic>
        <p:nvPicPr>
          <p:cNvPr id="10" name="Picture 9">
            <a:extLst>
              <a:ext uri="{FF2B5EF4-FFF2-40B4-BE49-F238E27FC236}">
                <a16:creationId xmlns:a16="http://schemas.microsoft.com/office/drawing/2014/main" id="{844ECBB8-C5FA-2F9B-3801-658A17A02ABC}"/>
              </a:ext>
            </a:extLst>
          </p:cNvPr>
          <p:cNvPicPr>
            <a:picLocks noChangeAspect="1"/>
          </p:cNvPicPr>
          <p:nvPr/>
        </p:nvPicPr>
        <p:blipFill>
          <a:blip r:embed="rId4"/>
          <a:stretch>
            <a:fillRect/>
          </a:stretch>
        </p:blipFill>
        <p:spPr>
          <a:xfrm>
            <a:off x="202826" y="274170"/>
            <a:ext cx="3924406" cy="1901265"/>
          </a:xfrm>
          <a:prstGeom prst="rect">
            <a:avLst/>
          </a:prstGeom>
        </p:spPr>
      </p:pic>
      <p:pic>
        <p:nvPicPr>
          <p:cNvPr id="11" name="Picture 10">
            <a:extLst>
              <a:ext uri="{FF2B5EF4-FFF2-40B4-BE49-F238E27FC236}">
                <a16:creationId xmlns:a16="http://schemas.microsoft.com/office/drawing/2014/main" id="{1EE2DF5D-CCD7-7731-82E2-66E2DA8741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57236" y="4612340"/>
            <a:ext cx="1955800" cy="1955800"/>
          </a:xfrm>
          <a:prstGeom prst="rect">
            <a:avLst/>
          </a:prstGeom>
        </p:spPr>
      </p:pic>
    </p:spTree>
    <p:extLst>
      <p:ext uri="{BB962C8B-B14F-4D97-AF65-F5344CB8AC3E}">
        <p14:creationId xmlns:p14="http://schemas.microsoft.com/office/powerpoint/2010/main" val="2045603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lar panels on a hillside&#10;&#10;AI-generated content may be incorrect.">
            <a:extLst>
              <a:ext uri="{FF2B5EF4-FFF2-40B4-BE49-F238E27FC236}">
                <a16:creationId xmlns:a16="http://schemas.microsoft.com/office/drawing/2014/main" id="{926903C1-1A04-6744-688C-B769B32F60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86764"/>
            <a:ext cx="7772400" cy="5171236"/>
          </a:xfrm>
          <a:prstGeom prst="rect">
            <a:avLst/>
          </a:prstGeom>
        </p:spPr>
      </p:pic>
      <p:pic>
        <p:nvPicPr>
          <p:cNvPr id="5" name="Picture 4" descr="People working on a tea plantation&#10;&#10;AI-generated content may be incorrect.">
            <a:extLst>
              <a:ext uri="{FF2B5EF4-FFF2-40B4-BE49-F238E27FC236}">
                <a16:creationId xmlns:a16="http://schemas.microsoft.com/office/drawing/2014/main" id="{BC0C1C99-35ED-6712-E73B-1E6C727B23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9600" y="0"/>
            <a:ext cx="7772400" cy="5544312"/>
          </a:xfrm>
          <a:prstGeom prst="rect">
            <a:avLst/>
          </a:prstGeom>
        </p:spPr>
      </p:pic>
    </p:spTree>
    <p:extLst>
      <p:ext uri="{BB962C8B-B14F-4D97-AF65-F5344CB8AC3E}">
        <p14:creationId xmlns:p14="http://schemas.microsoft.com/office/powerpoint/2010/main" val="256974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heep lying in a field under solar panels&#10;&#10;AI-generated content may be incorrect.">
            <a:extLst>
              <a:ext uri="{FF2B5EF4-FFF2-40B4-BE49-F238E27FC236}">
                <a16:creationId xmlns:a16="http://schemas.microsoft.com/office/drawing/2014/main" id="{423ADA8F-990C-F364-294F-4D4A01A319A8}"/>
              </a:ext>
            </a:extLst>
          </p:cNvPr>
          <p:cNvPicPr>
            <a:picLocks noChangeAspect="1"/>
          </p:cNvPicPr>
          <p:nvPr/>
        </p:nvPicPr>
        <p:blipFill>
          <a:blip r:embed="rId2"/>
          <a:stretch>
            <a:fillRect/>
          </a:stretch>
        </p:blipFill>
        <p:spPr>
          <a:xfrm>
            <a:off x="895349" y="0"/>
            <a:ext cx="10401301" cy="6858000"/>
          </a:xfrm>
          <a:prstGeom prst="rect">
            <a:avLst/>
          </a:prstGeom>
        </p:spPr>
      </p:pic>
    </p:spTree>
    <p:extLst>
      <p:ext uri="{BB962C8B-B14F-4D97-AF65-F5344CB8AC3E}">
        <p14:creationId xmlns:p14="http://schemas.microsoft.com/office/powerpoint/2010/main" val="3427737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164FCE-A6E7-56EB-69D1-208A8E492B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7143" y="0"/>
            <a:ext cx="7772400" cy="6800850"/>
          </a:xfrm>
          <a:prstGeom prst="rect">
            <a:avLst/>
          </a:prstGeom>
        </p:spPr>
      </p:pic>
    </p:spTree>
    <p:extLst>
      <p:ext uri="{BB962C8B-B14F-4D97-AF65-F5344CB8AC3E}">
        <p14:creationId xmlns:p14="http://schemas.microsoft.com/office/powerpoint/2010/main" val="1578123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8E007E-5EF9-DAA3-B48F-83C96CA7A312}"/>
              </a:ext>
            </a:extLst>
          </p:cNvPr>
          <p:cNvPicPr>
            <a:picLocks noChangeAspect="1"/>
          </p:cNvPicPr>
          <p:nvPr/>
        </p:nvPicPr>
        <p:blipFill>
          <a:blip r:embed="rId4"/>
          <a:srcRect/>
          <a:stretch/>
        </p:blipFill>
        <p:spPr>
          <a:xfrm>
            <a:off x="20" y="10"/>
            <a:ext cx="12191980" cy="6857990"/>
          </a:xfrm>
          <a:prstGeom prst="rect">
            <a:avLst/>
          </a:prstGeom>
        </p:spPr>
      </p:pic>
    </p:spTree>
    <p:extLst>
      <p:ext uri="{BB962C8B-B14F-4D97-AF65-F5344CB8AC3E}">
        <p14:creationId xmlns:p14="http://schemas.microsoft.com/office/powerpoint/2010/main" val="3135010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A3B677-D0D6-740E-53AF-7D0E0640362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3325906"/>
            <a:ext cx="6726899" cy="3532094"/>
          </a:xfrm>
          <a:prstGeom prst="rect">
            <a:avLst/>
          </a:prstGeom>
        </p:spPr>
      </p:pic>
      <p:pic>
        <p:nvPicPr>
          <p:cNvPr id="5" name="Picture 4">
            <a:extLst>
              <a:ext uri="{FF2B5EF4-FFF2-40B4-BE49-F238E27FC236}">
                <a16:creationId xmlns:a16="http://schemas.microsoft.com/office/drawing/2014/main" id="{FF9EC0B3-70EF-6CAF-AF7B-37498B2FA0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6456" y="0"/>
            <a:ext cx="7375544" cy="5020235"/>
          </a:xfrm>
          <a:prstGeom prst="rect">
            <a:avLst/>
          </a:prstGeom>
        </p:spPr>
      </p:pic>
    </p:spTree>
    <p:extLst>
      <p:ext uri="{BB962C8B-B14F-4D97-AF65-F5344CB8AC3E}">
        <p14:creationId xmlns:p14="http://schemas.microsoft.com/office/powerpoint/2010/main" val="4170157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BC32C6-8B0D-99DB-787D-6D97ECFDBF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8588" y="244662"/>
            <a:ext cx="4064000" cy="4064000"/>
          </a:xfrm>
          <a:prstGeom prst="rect">
            <a:avLst/>
          </a:prstGeom>
        </p:spPr>
      </p:pic>
      <p:pic>
        <p:nvPicPr>
          <p:cNvPr id="3" name="Picture 2">
            <a:extLst>
              <a:ext uri="{FF2B5EF4-FFF2-40B4-BE49-F238E27FC236}">
                <a16:creationId xmlns:a16="http://schemas.microsoft.com/office/drawing/2014/main" id="{BD6EE2E0-F14A-EA9B-CCFC-0574CE6E3144}"/>
              </a:ext>
            </a:extLst>
          </p:cNvPr>
          <p:cNvPicPr>
            <a:picLocks noChangeAspect="1"/>
          </p:cNvPicPr>
          <p:nvPr/>
        </p:nvPicPr>
        <p:blipFill>
          <a:blip r:embed="rId3"/>
          <a:stretch>
            <a:fillRect/>
          </a:stretch>
        </p:blipFill>
        <p:spPr>
          <a:xfrm>
            <a:off x="4810312" y="1795183"/>
            <a:ext cx="7023100" cy="4686300"/>
          </a:xfrm>
          <a:prstGeom prst="rect">
            <a:avLst/>
          </a:prstGeom>
        </p:spPr>
      </p:pic>
    </p:spTree>
    <p:extLst>
      <p:ext uri="{BB962C8B-B14F-4D97-AF65-F5344CB8AC3E}">
        <p14:creationId xmlns:p14="http://schemas.microsoft.com/office/powerpoint/2010/main" val="3577945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D33BE8-11CA-DD1B-76DC-4AB1C0CEC8D6}"/>
              </a:ext>
            </a:extLst>
          </p:cNvPr>
          <p:cNvSpPr txBox="1"/>
          <p:nvPr/>
        </p:nvSpPr>
        <p:spPr>
          <a:xfrm>
            <a:off x="1111879" y="2551837"/>
            <a:ext cx="9968242" cy="1754326"/>
          </a:xfrm>
          <a:prstGeom prst="rect">
            <a:avLst/>
          </a:prstGeom>
          <a:noFill/>
        </p:spPr>
        <p:txBody>
          <a:bodyPr wrap="none" rtlCol="0">
            <a:spAutoFit/>
          </a:bodyPr>
          <a:lstStyle/>
          <a:p>
            <a:pPr algn="ctr"/>
            <a:r>
              <a:rPr lang="en-US" sz="5400" b="1" dirty="0">
                <a:latin typeface="Calibri" panose="020F0502020204030204" pitchFamily="34" charset="0"/>
                <a:cs typeface="Calibri" panose="020F0502020204030204" pitchFamily="34" charset="0"/>
              </a:rPr>
              <a:t>“The Energy Sector is the Problem</a:t>
            </a:r>
          </a:p>
          <a:p>
            <a:pPr algn="ctr"/>
            <a:r>
              <a:rPr lang="en-US" sz="5400" b="1" dirty="0">
                <a:latin typeface="Calibri" panose="020F0502020204030204" pitchFamily="34" charset="0"/>
                <a:cs typeface="Calibri" panose="020F0502020204030204" pitchFamily="34" charset="0"/>
              </a:rPr>
              <a:t> and the Solution” : IPCC</a:t>
            </a:r>
          </a:p>
        </p:txBody>
      </p:sp>
    </p:spTree>
    <p:extLst>
      <p:ext uri="{BB962C8B-B14F-4D97-AF65-F5344CB8AC3E}">
        <p14:creationId xmlns:p14="http://schemas.microsoft.com/office/powerpoint/2010/main" val="2422898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F3BEA7-166E-803B-C202-53218DEF1379}"/>
              </a:ext>
            </a:extLst>
          </p:cNvPr>
          <p:cNvSpPr txBox="1"/>
          <p:nvPr/>
        </p:nvSpPr>
        <p:spPr>
          <a:xfrm>
            <a:off x="614029" y="558983"/>
            <a:ext cx="10963941" cy="5740033"/>
          </a:xfrm>
          <a:prstGeom prst="rect">
            <a:avLst/>
          </a:prstGeom>
          <a:noFill/>
        </p:spPr>
        <p:txBody>
          <a:bodyPr wrap="square">
            <a:spAutoFit/>
          </a:bodyPr>
          <a:lstStyle/>
          <a:p>
            <a:pPr algn="l">
              <a:buNone/>
            </a:pPr>
            <a:r>
              <a:rPr lang="en-AU" sz="4400" b="1" i="0" u="none" strike="noStrike" dirty="0">
                <a:solidFill>
                  <a:srgbClr val="F8FAFF"/>
                </a:solidFill>
                <a:effectLst/>
                <a:latin typeface="Calibri" panose="020F0502020204030204" pitchFamily="34" charset="0"/>
                <a:cs typeface="Calibri" panose="020F0502020204030204" pitchFamily="34" charset="0"/>
              </a:rPr>
              <a:t>Australia’s Energy Mix – Fossil Fuels Dominate</a:t>
            </a:r>
          </a:p>
          <a:p>
            <a:pPr algn="l">
              <a:spcAft>
                <a:spcPts val="300"/>
              </a:spcAft>
            </a:pPr>
            <a:endParaRPr lang="en-AU" sz="2000" b="0" u="none" strike="noStrike" dirty="0">
              <a:solidFill>
                <a:srgbClr val="F8FAFF"/>
              </a:solidFill>
              <a:effectLst/>
              <a:latin typeface="Calibri" panose="020F0502020204030204" pitchFamily="34" charset="0"/>
              <a:cs typeface="Calibri" panose="020F0502020204030204" pitchFamily="34" charset="0"/>
            </a:endParaRPr>
          </a:p>
          <a:p>
            <a:pPr lvl="1">
              <a:spcBef>
                <a:spcPts val="300"/>
              </a:spcBef>
              <a:buFont typeface="Arial" panose="020B0604020202020204" pitchFamily="34" charset="0"/>
              <a:buChar char="•"/>
            </a:pPr>
            <a:r>
              <a:rPr lang="en-AU" sz="4000" b="0" u="none" strike="noStrike" dirty="0">
                <a:solidFill>
                  <a:srgbClr val="F8FAFF"/>
                </a:solidFill>
                <a:effectLst/>
                <a:latin typeface="Calibri" panose="020F0502020204030204" pitchFamily="34" charset="0"/>
                <a:cs typeface="Calibri" panose="020F0502020204030204" pitchFamily="34" charset="0"/>
              </a:rPr>
              <a:t> Even with renewables growth, coal supplies half our electricity.  But the Coal Fired stations are all shutting down within the next 10 years</a:t>
            </a:r>
          </a:p>
          <a:p>
            <a:pPr algn="l">
              <a:spcBef>
                <a:spcPts val="300"/>
              </a:spcBef>
              <a:buFont typeface="Arial" panose="020B0604020202020204" pitchFamily="34" charset="0"/>
              <a:buChar char="•"/>
            </a:pPr>
            <a:endParaRPr lang="en-AU" sz="2000" b="0" u="none" strike="noStrike" dirty="0">
              <a:solidFill>
                <a:srgbClr val="F8FAFF"/>
              </a:solidFill>
              <a:effectLst/>
              <a:latin typeface="Calibri" panose="020F0502020204030204" pitchFamily="34" charset="0"/>
              <a:cs typeface="Calibri" panose="020F0502020204030204" pitchFamily="34" charset="0"/>
            </a:endParaRPr>
          </a:p>
          <a:p>
            <a:pPr lvl="1">
              <a:spcBef>
                <a:spcPts val="300"/>
              </a:spcBef>
              <a:buFont typeface="Arial" panose="020B0604020202020204" pitchFamily="34" charset="0"/>
              <a:buChar char="•"/>
            </a:pPr>
            <a:r>
              <a:rPr lang="en-AU" sz="4000" b="1" dirty="0">
                <a:solidFill>
                  <a:srgbClr val="F8FAFF"/>
                </a:solidFill>
                <a:latin typeface="Calibri" panose="020F0502020204030204" pitchFamily="34" charset="0"/>
                <a:cs typeface="Calibri" panose="020F0502020204030204" pitchFamily="34" charset="0"/>
              </a:rPr>
              <a:t> </a:t>
            </a:r>
            <a:r>
              <a:rPr lang="en-AU" sz="4000" b="0" u="none" strike="noStrike" dirty="0">
                <a:solidFill>
                  <a:srgbClr val="F8FAFF"/>
                </a:solidFill>
                <a:effectLst/>
                <a:latin typeface="Calibri" panose="020F0502020204030204" pitchFamily="34" charset="0"/>
                <a:cs typeface="Calibri" panose="020F0502020204030204" pitchFamily="34" charset="0"/>
              </a:rPr>
              <a:t>Victoria’s Loy Yang A closes 2035 — will       renewables fill the gap?</a:t>
            </a:r>
          </a:p>
          <a:p>
            <a:pPr lvl="1">
              <a:spcBef>
                <a:spcPts val="300"/>
              </a:spcBef>
              <a:buFont typeface="Arial" panose="020B0604020202020204" pitchFamily="34" charset="0"/>
              <a:buChar char="•"/>
            </a:pPr>
            <a:endParaRPr lang="en-AU" sz="2000" dirty="0">
              <a:solidFill>
                <a:srgbClr val="F8FAFF"/>
              </a:solidFill>
              <a:latin typeface="Calibri" panose="020F0502020204030204" pitchFamily="34" charset="0"/>
              <a:cs typeface="Calibri" panose="020F0502020204030204" pitchFamily="34" charset="0"/>
            </a:endParaRPr>
          </a:p>
          <a:p>
            <a:pPr lvl="1">
              <a:spcBef>
                <a:spcPts val="300"/>
              </a:spcBef>
              <a:buFont typeface="Arial" panose="020B0604020202020204" pitchFamily="34" charset="0"/>
              <a:buChar char="•"/>
            </a:pPr>
            <a:r>
              <a:rPr lang="en-AU" sz="4000" b="0" u="none" strike="noStrike" dirty="0">
                <a:solidFill>
                  <a:srgbClr val="F8FAFF"/>
                </a:solidFill>
                <a:effectLst/>
                <a:latin typeface="Calibri" panose="020F0502020204030204" pitchFamily="34" charset="0"/>
                <a:cs typeface="Calibri" panose="020F0502020204030204" pitchFamily="34" charset="0"/>
              </a:rPr>
              <a:t>The race is on!</a:t>
            </a:r>
          </a:p>
        </p:txBody>
      </p:sp>
    </p:spTree>
    <p:extLst>
      <p:ext uri="{BB962C8B-B14F-4D97-AF65-F5344CB8AC3E}">
        <p14:creationId xmlns:p14="http://schemas.microsoft.com/office/powerpoint/2010/main" val="1067930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C62149-9D8F-FAC7-1754-8FE420FC17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11536516"/>
          </a:xfrm>
          <a:prstGeom prst="rect">
            <a:avLst/>
          </a:prstGeom>
        </p:spPr>
      </p:pic>
    </p:spTree>
    <p:extLst>
      <p:ext uri="{BB962C8B-B14F-4D97-AF65-F5344CB8AC3E}">
        <p14:creationId xmlns:p14="http://schemas.microsoft.com/office/powerpoint/2010/main" val="2930431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9DBA44F6-E595-6BEE-6F88-B2D5BF9BA2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8680" y="0"/>
            <a:ext cx="8514640" cy="6858000"/>
          </a:xfrm>
          <a:prstGeom prst="rect">
            <a:avLst/>
          </a:prstGeom>
        </p:spPr>
      </p:pic>
    </p:spTree>
    <p:extLst>
      <p:ext uri="{BB962C8B-B14F-4D97-AF65-F5344CB8AC3E}">
        <p14:creationId xmlns:p14="http://schemas.microsoft.com/office/powerpoint/2010/main" val="3301706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B328BECD-4C1B-871F-B3A2-6CC1179518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5450" y="0"/>
            <a:ext cx="9381100" cy="6858000"/>
          </a:xfrm>
          <a:prstGeom prst="rect">
            <a:avLst/>
          </a:prstGeom>
        </p:spPr>
      </p:pic>
    </p:spTree>
    <p:extLst>
      <p:ext uri="{BB962C8B-B14F-4D97-AF65-F5344CB8AC3E}">
        <p14:creationId xmlns:p14="http://schemas.microsoft.com/office/powerpoint/2010/main" val="4113510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01691209-2280-88E7-E815-10EC4D2FCD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1113" y="0"/>
            <a:ext cx="10049774" cy="6858000"/>
          </a:xfrm>
          <a:prstGeom prst="rect">
            <a:avLst/>
          </a:prstGeom>
        </p:spPr>
      </p:pic>
    </p:spTree>
    <p:extLst>
      <p:ext uri="{BB962C8B-B14F-4D97-AF65-F5344CB8AC3E}">
        <p14:creationId xmlns:p14="http://schemas.microsoft.com/office/powerpoint/2010/main" val="3618071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AI-generated content may be incorrect.">
            <a:extLst>
              <a:ext uri="{FF2B5EF4-FFF2-40B4-BE49-F238E27FC236}">
                <a16:creationId xmlns:a16="http://schemas.microsoft.com/office/drawing/2014/main" id="{B04D57F7-6E00-D42B-E74F-1550A4815A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27" y="0"/>
            <a:ext cx="12207527" cy="5396459"/>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7C1DC24-42F7-F153-EC47-69BA93DFBC4D}"/>
                  </a:ext>
                </a:extLst>
              </p14:cNvPr>
              <p14:cNvContentPartPr/>
              <p14:nvPr/>
            </p14:nvContentPartPr>
            <p14:xfrm>
              <a:off x="2697663" y="3503113"/>
              <a:ext cx="613080" cy="17280"/>
            </p14:xfrm>
          </p:contentPart>
        </mc:Choice>
        <mc:Fallback xmlns="">
          <p:pic>
            <p:nvPicPr>
              <p:cNvPr id="4" name="Ink 3">
                <a:extLst>
                  <a:ext uri="{FF2B5EF4-FFF2-40B4-BE49-F238E27FC236}">
                    <a16:creationId xmlns:a16="http://schemas.microsoft.com/office/drawing/2014/main" id="{A7C1DC24-42F7-F153-EC47-69BA93DFBC4D}"/>
                  </a:ext>
                </a:extLst>
              </p:cNvPr>
              <p:cNvPicPr/>
              <p:nvPr/>
            </p:nvPicPr>
            <p:blipFill>
              <a:blip r:embed="rId4"/>
              <a:stretch>
                <a:fillRect/>
              </a:stretch>
            </p:blipFill>
            <p:spPr>
              <a:xfrm>
                <a:off x="2643663" y="3395473"/>
                <a:ext cx="72072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BF2F247-6ABD-1151-9677-51F07C75831D}"/>
                  </a:ext>
                </a:extLst>
              </p14:cNvPr>
              <p14:cNvContentPartPr/>
              <p14:nvPr/>
            </p14:nvContentPartPr>
            <p14:xfrm>
              <a:off x="4493703" y="3449833"/>
              <a:ext cx="1361520" cy="54360"/>
            </p14:xfrm>
          </p:contentPart>
        </mc:Choice>
        <mc:Fallback xmlns="">
          <p:pic>
            <p:nvPicPr>
              <p:cNvPr id="5" name="Ink 4">
                <a:extLst>
                  <a:ext uri="{FF2B5EF4-FFF2-40B4-BE49-F238E27FC236}">
                    <a16:creationId xmlns:a16="http://schemas.microsoft.com/office/drawing/2014/main" id="{9BF2F247-6ABD-1151-9677-51F07C75831D}"/>
                  </a:ext>
                </a:extLst>
              </p:cNvPr>
              <p:cNvPicPr/>
              <p:nvPr/>
            </p:nvPicPr>
            <p:blipFill>
              <a:blip r:embed="rId6"/>
              <a:stretch>
                <a:fillRect/>
              </a:stretch>
            </p:blipFill>
            <p:spPr>
              <a:xfrm>
                <a:off x="4440063" y="3341833"/>
                <a:ext cx="146916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C5BEF08C-9863-A4F5-687D-CA24A8F39C7E}"/>
                  </a:ext>
                </a:extLst>
              </p14:cNvPr>
              <p14:cNvContentPartPr/>
              <p14:nvPr/>
            </p14:nvContentPartPr>
            <p14:xfrm>
              <a:off x="6875463" y="3430033"/>
              <a:ext cx="597600" cy="9000"/>
            </p14:xfrm>
          </p:contentPart>
        </mc:Choice>
        <mc:Fallback xmlns="">
          <p:pic>
            <p:nvPicPr>
              <p:cNvPr id="6" name="Ink 5">
                <a:extLst>
                  <a:ext uri="{FF2B5EF4-FFF2-40B4-BE49-F238E27FC236}">
                    <a16:creationId xmlns:a16="http://schemas.microsoft.com/office/drawing/2014/main" id="{C5BEF08C-9863-A4F5-687D-CA24A8F39C7E}"/>
                  </a:ext>
                </a:extLst>
              </p:cNvPr>
              <p:cNvPicPr/>
              <p:nvPr/>
            </p:nvPicPr>
            <p:blipFill>
              <a:blip r:embed="rId8"/>
              <a:stretch>
                <a:fillRect/>
              </a:stretch>
            </p:blipFill>
            <p:spPr>
              <a:xfrm>
                <a:off x="6821463" y="3322393"/>
                <a:ext cx="70524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130ECE1E-765C-B32F-A983-EFAFEF7BDCC3}"/>
                  </a:ext>
                </a:extLst>
              </p14:cNvPr>
              <p14:cNvContentPartPr/>
              <p14:nvPr/>
            </p14:nvContentPartPr>
            <p14:xfrm>
              <a:off x="7781583" y="3465313"/>
              <a:ext cx="56160" cy="2520"/>
            </p14:xfrm>
          </p:contentPart>
        </mc:Choice>
        <mc:Fallback xmlns="">
          <p:pic>
            <p:nvPicPr>
              <p:cNvPr id="7" name="Ink 6">
                <a:extLst>
                  <a:ext uri="{FF2B5EF4-FFF2-40B4-BE49-F238E27FC236}">
                    <a16:creationId xmlns:a16="http://schemas.microsoft.com/office/drawing/2014/main" id="{130ECE1E-765C-B32F-A983-EFAFEF7BDCC3}"/>
                  </a:ext>
                </a:extLst>
              </p:cNvPr>
              <p:cNvPicPr/>
              <p:nvPr/>
            </p:nvPicPr>
            <p:blipFill>
              <a:blip r:embed="rId10"/>
              <a:stretch>
                <a:fillRect/>
              </a:stretch>
            </p:blipFill>
            <p:spPr>
              <a:xfrm>
                <a:off x="7727583" y="3357313"/>
                <a:ext cx="16380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ED485DFB-AEF9-FEBA-6910-E7A8D74A99DE}"/>
                  </a:ext>
                </a:extLst>
              </p14:cNvPr>
              <p14:cNvContentPartPr/>
              <p14:nvPr/>
            </p14:nvContentPartPr>
            <p14:xfrm>
              <a:off x="2025903" y="3390433"/>
              <a:ext cx="88920" cy="2520"/>
            </p14:xfrm>
          </p:contentPart>
        </mc:Choice>
        <mc:Fallback xmlns="">
          <p:pic>
            <p:nvPicPr>
              <p:cNvPr id="8" name="Ink 7">
                <a:extLst>
                  <a:ext uri="{FF2B5EF4-FFF2-40B4-BE49-F238E27FC236}">
                    <a16:creationId xmlns:a16="http://schemas.microsoft.com/office/drawing/2014/main" id="{ED485DFB-AEF9-FEBA-6910-E7A8D74A99DE}"/>
                  </a:ext>
                </a:extLst>
              </p:cNvPr>
              <p:cNvPicPr/>
              <p:nvPr/>
            </p:nvPicPr>
            <p:blipFill>
              <a:blip r:embed="rId12"/>
              <a:stretch>
                <a:fillRect/>
              </a:stretch>
            </p:blipFill>
            <p:spPr>
              <a:xfrm>
                <a:off x="1972263" y="3282793"/>
                <a:ext cx="19656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E3C4CD6E-8D1A-9530-48DA-946976E9E2D8}"/>
                  </a:ext>
                </a:extLst>
              </p14:cNvPr>
              <p14:cNvContentPartPr/>
              <p14:nvPr/>
            </p14:nvContentPartPr>
            <p14:xfrm>
              <a:off x="265143" y="2502313"/>
              <a:ext cx="115200" cy="811800"/>
            </p14:xfrm>
          </p:contentPart>
        </mc:Choice>
        <mc:Fallback xmlns="">
          <p:pic>
            <p:nvPicPr>
              <p:cNvPr id="9" name="Ink 8">
                <a:extLst>
                  <a:ext uri="{FF2B5EF4-FFF2-40B4-BE49-F238E27FC236}">
                    <a16:creationId xmlns:a16="http://schemas.microsoft.com/office/drawing/2014/main" id="{E3C4CD6E-8D1A-9530-48DA-946976E9E2D8}"/>
                  </a:ext>
                </a:extLst>
              </p:cNvPr>
              <p:cNvPicPr/>
              <p:nvPr/>
            </p:nvPicPr>
            <p:blipFill>
              <a:blip r:embed="rId14"/>
              <a:stretch>
                <a:fillRect/>
              </a:stretch>
            </p:blipFill>
            <p:spPr>
              <a:xfrm>
                <a:off x="211503" y="2394673"/>
                <a:ext cx="222840" cy="1027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1714B020-B23C-98C3-6287-CC940B639E97}"/>
                  </a:ext>
                </a:extLst>
              </p14:cNvPr>
              <p14:cNvContentPartPr/>
              <p14:nvPr/>
            </p14:nvContentPartPr>
            <p14:xfrm>
              <a:off x="555663" y="2052673"/>
              <a:ext cx="572040" cy="30600"/>
            </p14:xfrm>
          </p:contentPart>
        </mc:Choice>
        <mc:Fallback xmlns="">
          <p:pic>
            <p:nvPicPr>
              <p:cNvPr id="10" name="Ink 9">
                <a:extLst>
                  <a:ext uri="{FF2B5EF4-FFF2-40B4-BE49-F238E27FC236}">
                    <a16:creationId xmlns:a16="http://schemas.microsoft.com/office/drawing/2014/main" id="{1714B020-B23C-98C3-6287-CC940B639E97}"/>
                  </a:ext>
                </a:extLst>
              </p:cNvPr>
              <p:cNvPicPr/>
              <p:nvPr/>
            </p:nvPicPr>
            <p:blipFill>
              <a:blip r:embed="rId16"/>
              <a:stretch>
                <a:fillRect/>
              </a:stretch>
            </p:blipFill>
            <p:spPr>
              <a:xfrm>
                <a:off x="501663" y="1945033"/>
                <a:ext cx="67968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6286ECA1-07FD-4DA9-9D40-9E34607CF109}"/>
                  </a:ext>
                </a:extLst>
              </p14:cNvPr>
              <p14:cNvContentPartPr/>
              <p14:nvPr/>
            </p14:nvContentPartPr>
            <p14:xfrm>
              <a:off x="3085743" y="6155233"/>
              <a:ext cx="185400" cy="3240"/>
            </p14:xfrm>
          </p:contentPart>
        </mc:Choice>
        <mc:Fallback xmlns="">
          <p:pic>
            <p:nvPicPr>
              <p:cNvPr id="11" name="Ink 10">
                <a:extLst>
                  <a:ext uri="{FF2B5EF4-FFF2-40B4-BE49-F238E27FC236}">
                    <a16:creationId xmlns:a16="http://schemas.microsoft.com/office/drawing/2014/main" id="{6286ECA1-07FD-4DA9-9D40-9E34607CF109}"/>
                  </a:ext>
                </a:extLst>
              </p:cNvPr>
              <p:cNvPicPr/>
              <p:nvPr/>
            </p:nvPicPr>
            <p:blipFill>
              <a:blip r:embed="rId18"/>
              <a:stretch>
                <a:fillRect/>
              </a:stretch>
            </p:blipFill>
            <p:spPr>
              <a:xfrm>
                <a:off x="3031743" y="6047233"/>
                <a:ext cx="29304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D44430F6-0436-E7A9-D9FA-8062DC21B905}"/>
                  </a:ext>
                </a:extLst>
              </p14:cNvPr>
              <p14:cNvContentPartPr/>
              <p14:nvPr/>
            </p14:nvContentPartPr>
            <p14:xfrm>
              <a:off x="3141183" y="6169273"/>
              <a:ext cx="2170080" cy="36360"/>
            </p14:xfrm>
          </p:contentPart>
        </mc:Choice>
        <mc:Fallback xmlns="">
          <p:pic>
            <p:nvPicPr>
              <p:cNvPr id="12" name="Ink 11">
                <a:extLst>
                  <a:ext uri="{FF2B5EF4-FFF2-40B4-BE49-F238E27FC236}">
                    <a16:creationId xmlns:a16="http://schemas.microsoft.com/office/drawing/2014/main" id="{D44430F6-0436-E7A9-D9FA-8062DC21B905}"/>
                  </a:ext>
                </a:extLst>
              </p:cNvPr>
              <p:cNvPicPr/>
              <p:nvPr/>
            </p:nvPicPr>
            <p:blipFill>
              <a:blip r:embed="rId20"/>
              <a:stretch>
                <a:fillRect/>
              </a:stretch>
            </p:blipFill>
            <p:spPr>
              <a:xfrm>
                <a:off x="3087183" y="6061273"/>
                <a:ext cx="227772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358559F2-BF60-D9E8-903A-68541F60C4D2}"/>
                  </a:ext>
                </a:extLst>
              </p14:cNvPr>
              <p14:cNvContentPartPr/>
              <p14:nvPr/>
            </p14:nvContentPartPr>
            <p14:xfrm>
              <a:off x="3133983" y="6146233"/>
              <a:ext cx="2179440" cy="48240"/>
            </p14:xfrm>
          </p:contentPart>
        </mc:Choice>
        <mc:Fallback xmlns="">
          <p:pic>
            <p:nvPicPr>
              <p:cNvPr id="13" name="Ink 12">
                <a:extLst>
                  <a:ext uri="{FF2B5EF4-FFF2-40B4-BE49-F238E27FC236}">
                    <a16:creationId xmlns:a16="http://schemas.microsoft.com/office/drawing/2014/main" id="{358559F2-BF60-D9E8-903A-68541F60C4D2}"/>
                  </a:ext>
                </a:extLst>
              </p:cNvPr>
              <p:cNvPicPr/>
              <p:nvPr/>
            </p:nvPicPr>
            <p:blipFill>
              <a:blip r:embed="rId22"/>
              <a:stretch>
                <a:fillRect/>
              </a:stretch>
            </p:blipFill>
            <p:spPr>
              <a:xfrm>
                <a:off x="3079983" y="6038593"/>
                <a:ext cx="228708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79DA7399-BD53-12F1-704A-4DD0BFCAAABF}"/>
                  </a:ext>
                </a:extLst>
              </p14:cNvPr>
              <p14:cNvContentPartPr/>
              <p14:nvPr/>
            </p14:nvContentPartPr>
            <p14:xfrm>
              <a:off x="3332703" y="6140833"/>
              <a:ext cx="1965600" cy="50760"/>
            </p14:xfrm>
          </p:contentPart>
        </mc:Choice>
        <mc:Fallback xmlns="">
          <p:pic>
            <p:nvPicPr>
              <p:cNvPr id="14" name="Ink 13">
                <a:extLst>
                  <a:ext uri="{FF2B5EF4-FFF2-40B4-BE49-F238E27FC236}">
                    <a16:creationId xmlns:a16="http://schemas.microsoft.com/office/drawing/2014/main" id="{79DA7399-BD53-12F1-704A-4DD0BFCAAABF}"/>
                  </a:ext>
                </a:extLst>
              </p:cNvPr>
              <p:cNvPicPr/>
              <p:nvPr/>
            </p:nvPicPr>
            <p:blipFill>
              <a:blip r:embed="rId24"/>
              <a:stretch>
                <a:fillRect/>
              </a:stretch>
            </p:blipFill>
            <p:spPr>
              <a:xfrm>
                <a:off x="3279063" y="6033193"/>
                <a:ext cx="2073240" cy="266400"/>
              </a:xfrm>
              <a:prstGeom prst="rect">
                <a:avLst/>
              </a:prstGeom>
            </p:spPr>
          </p:pic>
        </mc:Fallback>
      </mc:AlternateContent>
      <p:sp>
        <p:nvSpPr>
          <p:cNvPr id="15" name="TextBox 14">
            <a:extLst>
              <a:ext uri="{FF2B5EF4-FFF2-40B4-BE49-F238E27FC236}">
                <a16:creationId xmlns:a16="http://schemas.microsoft.com/office/drawing/2014/main" id="{B5A357EC-6C6B-C05D-5161-5F0093BCBB2E}"/>
              </a:ext>
            </a:extLst>
          </p:cNvPr>
          <p:cNvSpPr txBox="1"/>
          <p:nvPr/>
        </p:nvSpPr>
        <p:spPr>
          <a:xfrm>
            <a:off x="5298303" y="6002787"/>
            <a:ext cx="3454792" cy="369332"/>
          </a:xfrm>
          <a:prstGeom prst="rect">
            <a:avLst/>
          </a:prstGeom>
          <a:noFill/>
        </p:spPr>
        <p:txBody>
          <a:bodyPr wrap="none" rtlCol="0">
            <a:spAutoFit/>
          </a:bodyPr>
          <a:lstStyle/>
          <a:p>
            <a:r>
              <a:rPr lang="en-US" dirty="0"/>
              <a:t>Price of Electricity below Zero</a:t>
            </a:r>
          </a:p>
        </p:txBody>
      </p:sp>
    </p:spTree>
    <p:extLst>
      <p:ext uri="{BB962C8B-B14F-4D97-AF65-F5344CB8AC3E}">
        <p14:creationId xmlns:p14="http://schemas.microsoft.com/office/powerpoint/2010/main" val="2605775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F46411-A6DE-9CC4-FDBE-F2FBA1F9C6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4490" y="0"/>
            <a:ext cx="10783020" cy="6858000"/>
          </a:xfrm>
          <a:prstGeom prst="rect">
            <a:avLst/>
          </a:prstGeom>
        </p:spPr>
      </p:pic>
    </p:spTree>
    <p:extLst>
      <p:ext uri="{BB962C8B-B14F-4D97-AF65-F5344CB8AC3E}">
        <p14:creationId xmlns:p14="http://schemas.microsoft.com/office/powerpoint/2010/main" val="586396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5B7712-B64F-EC28-7BBE-98BDF02EA4E8}"/>
              </a:ext>
            </a:extLst>
          </p:cNvPr>
          <p:cNvSpPr txBox="1"/>
          <p:nvPr/>
        </p:nvSpPr>
        <p:spPr>
          <a:xfrm>
            <a:off x="9809047" y="448471"/>
            <a:ext cx="1105495" cy="1221296"/>
          </a:xfrm>
          <a:prstGeom prst="rect">
            <a:avLst/>
          </a:prstGeom>
          <a:noFill/>
          <a:ln w="25400">
            <a:solidFill>
              <a:schemeClr val="tx1"/>
            </a:solidFill>
          </a:ln>
        </p:spPr>
        <p:txBody>
          <a:bodyPr wrap="none" rtlCol="0">
            <a:spAutoFit/>
          </a:bodyPr>
          <a:lstStyle/>
          <a:p>
            <a:pPr algn="ctr" defTabSz="402336">
              <a:spcAft>
                <a:spcPts val="600"/>
              </a:spcAft>
            </a:pPr>
            <a:r>
              <a:rPr lang="en-US" sz="2112" kern="1200" err="1">
                <a:solidFill>
                  <a:schemeClr val="tx1"/>
                </a:solidFill>
                <a:latin typeface="Calibri" panose="020F0502020204030204" pitchFamily="34" charset="0"/>
                <a:ea typeface="+mn-ea"/>
                <a:cs typeface="Calibri" panose="020F0502020204030204" pitchFamily="34" charset="0"/>
              </a:rPr>
              <a:t>Morwell</a:t>
            </a:r>
            <a:endParaRPr lang="en-US" sz="2112" kern="1200">
              <a:solidFill>
                <a:schemeClr val="tx1"/>
              </a:solidFill>
              <a:latin typeface="Calibri" panose="020F0502020204030204" pitchFamily="34" charset="0"/>
              <a:ea typeface="+mn-ea"/>
              <a:cs typeface="Calibri" panose="020F0502020204030204" pitchFamily="34" charset="0"/>
            </a:endParaRPr>
          </a:p>
          <a:p>
            <a:pPr algn="ctr" defTabSz="402336">
              <a:spcAft>
                <a:spcPts val="600"/>
              </a:spcAft>
            </a:pPr>
            <a:r>
              <a:rPr lang="en-US" sz="2112" kern="1200">
                <a:solidFill>
                  <a:schemeClr val="tx1"/>
                </a:solidFill>
                <a:latin typeface="Calibri" panose="020F0502020204030204" pitchFamily="34" charset="0"/>
                <a:ea typeface="+mn-ea"/>
                <a:cs typeface="Calibri" panose="020F0502020204030204" pitchFamily="34" charset="0"/>
              </a:rPr>
              <a:t>Switch</a:t>
            </a:r>
          </a:p>
          <a:p>
            <a:pPr algn="ctr" defTabSz="402336">
              <a:spcAft>
                <a:spcPts val="600"/>
              </a:spcAft>
            </a:pPr>
            <a:r>
              <a:rPr lang="en-US" sz="2112" kern="1200">
                <a:solidFill>
                  <a:schemeClr val="tx1"/>
                </a:solidFill>
                <a:latin typeface="Calibri" panose="020F0502020204030204" pitchFamily="34" charset="0"/>
                <a:ea typeface="+mn-ea"/>
                <a:cs typeface="Calibri" panose="020F0502020204030204" pitchFamily="34" charset="0"/>
              </a:rPr>
              <a:t>Yard</a:t>
            </a:r>
            <a:endParaRPr lang="en-US" sz="240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69A155D-8496-BE5A-39F6-203F748C3AAD}"/>
              </a:ext>
            </a:extLst>
          </p:cNvPr>
          <p:cNvSpPr txBox="1"/>
          <p:nvPr/>
        </p:nvSpPr>
        <p:spPr>
          <a:xfrm>
            <a:off x="8439974" y="1877126"/>
            <a:ext cx="1000595" cy="819327"/>
          </a:xfrm>
          <a:prstGeom prst="rect">
            <a:avLst/>
          </a:prstGeom>
          <a:noFill/>
          <a:ln w="25400">
            <a:solidFill>
              <a:schemeClr val="tx1"/>
            </a:solidFill>
          </a:ln>
        </p:spPr>
        <p:txBody>
          <a:bodyPr wrap="none" rtlCol="0">
            <a:spAutoFit/>
          </a:bodyPr>
          <a:lstStyle/>
          <a:p>
            <a:pPr algn="ctr" defTabSz="402336">
              <a:spcAft>
                <a:spcPts val="600"/>
              </a:spcAft>
            </a:pPr>
            <a:r>
              <a:rPr lang="en-US" sz="2112" kern="1200" err="1">
                <a:solidFill>
                  <a:schemeClr val="tx1"/>
                </a:solidFill>
                <a:latin typeface="Calibri" panose="020F0502020204030204" pitchFamily="34" charset="0"/>
                <a:ea typeface="+mn-ea"/>
                <a:cs typeface="Calibri" panose="020F0502020204030204" pitchFamily="34" charset="0"/>
              </a:rPr>
              <a:t>Mirboo</a:t>
            </a:r>
            <a:endParaRPr lang="en-US" sz="2112" kern="1200">
              <a:solidFill>
                <a:schemeClr val="tx1"/>
              </a:solidFill>
              <a:latin typeface="Calibri" panose="020F0502020204030204" pitchFamily="34" charset="0"/>
              <a:ea typeface="+mn-ea"/>
              <a:cs typeface="Calibri" panose="020F0502020204030204" pitchFamily="34" charset="0"/>
            </a:endParaRPr>
          </a:p>
          <a:p>
            <a:pPr algn="ctr" defTabSz="402336">
              <a:spcAft>
                <a:spcPts val="600"/>
              </a:spcAft>
            </a:pPr>
            <a:r>
              <a:rPr lang="en-US" sz="2112" kern="1200">
                <a:solidFill>
                  <a:schemeClr val="tx1"/>
                </a:solidFill>
                <a:latin typeface="Calibri" panose="020F0502020204030204" pitchFamily="34" charset="0"/>
                <a:ea typeface="+mn-ea"/>
                <a:cs typeface="Calibri" panose="020F0502020204030204" pitchFamily="34" charset="0"/>
              </a:rPr>
              <a:t>North</a:t>
            </a:r>
            <a:endParaRPr lang="en-US" sz="240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29F9EE3-BEF6-ECC5-FE95-4B82FD1A223A}"/>
              </a:ext>
            </a:extLst>
          </p:cNvPr>
          <p:cNvSpPr txBox="1"/>
          <p:nvPr/>
        </p:nvSpPr>
        <p:spPr>
          <a:xfrm>
            <a:off x="6985968" y="2858210"/>
            <a:ext cx="1332929" cy="417358"/>
          </a:xfrm>
          <a:prstGeom prst="rect">
            <a:avLst/>
          </a:prstGeom>
          <a:noFill/>
          <a:ln w="25400">
            <a:solidFill>
              <a:schemeClr val="tx1"/>
            </a:solidFill>
          </a:ln>
        </p:spPr>
        <p:txBody>
          <a:bodyPr wrap="none" rtlCol="0">
            <a:spAutoFit/>
          </a:bodyPr>
          <a:lstStyle/>
          <a:p>
            <a:pPr algn="ctr" defTabSz="402336">
              <a:spcAft>
                <a:spcPts val="600"/>
              </a:spcAft>
            </a:pPr>
            <a:r>
              <a:rPr lang="en-US" sz="2112" kern="1200">
                <a:solidFill>
                  <a:schemeClr val="tx1"/>
                </a:solidFill>
                <a:latin typeface="Calibri" panose="020F0502020204030204" pitchFamily="34" charset="0"/>
                <a:ea typeface="+mn-ea"/>
                <a:cs typeface="Calibri" panose="020F0502020204030204" pitchFamily="34" charset="0"/>
              </a:rPr>
              <a:t>Leongatha</a:t>
            </a:r>
            <a:endParaRPr lang="en-US" sz="24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6499329-2DB4-FB0F-CB4C-23A314A08838}"/>
              </a:ext>
            </a:extLst>
          </p:cNvPr>
          <p:cNvSpPr txBox="1"/>
          <p:nvPr/>
        </p:nvSpPr>
        <p:spPr>
          <a:xfrm>
            <a:off x="4752952" y="4497014"/>
            <a:ext cx="1381981" cy="417358"/>
          </a:xfrm>
          <a:prstGeom prst="rect">
            <a:avLst/>
          </a:prstGeom>
          <a:noFill/>
          <a:ln w="25400">
            <a:solidFill>
              <a:schemeClr val="tx1"/>
            </a:solidFill>
          </a:ln>
        </p:spPr>
        <p:txBody>
          <a:bodyPr wrap="none" rtlCol="0">
            <a:spAutoFit/>
          </a:bodyPr>
          <a:lstStyle/>
          <a:p>
            <a:pPr algn="ctr" defTabSz="402336">
              <a:spcAft>
                <a:spcPts val="600"/>
              </a:spcAft>
            </a:pPr>
            <a:r>
              <a:rPr lang="en-US" sz="2112" kern="1200">
                <a:solidFill>
                  <a:schemeClr val="tx1"/>
                </a:solidFill>
                <a:latin typeface="Calibri" panose="020F0502020204030204" pitchFamily="34" charset="0"/>
                <a:ea typeface="+mn-ea"/>
                <a:cs typeface="Calibri" panose="020F0502020204030204" pitchFamily="34" charset="0"/>
              </a:rPr>
              <a:t>Wonthaggi</a:t>
            </a:r>
            <a:endParaRPr lang="en-US" sz="240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A48CF42-AE6B-BD4C-AB2A-E362C80161CD}"/>
              </a:ext>
            </a:extLst>
          </p:cNvPr>
          <p:cNvSpPr txBox="1"/>
          <p:nvPr/>
        </p:nvSpPr>
        <p:spPr>
          <a:xfrm>
            <a:off x="1276325" y="4346938"/>
            <a:ext cx="859531" cy="819327"/>
          </a:xfrm>
          <a:prstGeom prst="rect">
            <a:avLst/>
          </a:prstGeom>
          <a:noFill/>
          <a:ln w="25400">
            <a:solidFill>
              <a:schemeClr val="tx1"/>
            </a:solidFill>
          </a:ln>
        </p:spPr>
        <p:txBody>
          <a:bodyPr wrap="none" rtlCol="0">
            <a:spAutoFit/>
          </a:bodyPr>
          <a:lstStyle/>
          <a:p>
            <a:pPr algn="ctr" defTabSz="402336">
              <a:spcAft>
                <a:spcPts val="600"/>
              </a:spcAft>
            </a:pPr>
            <a:r>
              <a:rPr lang="en-US" sz="2112" kern="1200">
                <a:solidFill>
                  <a:schemeClr val="tx1"/>
                </a:solidFill>
                <a:latin typeface="Calibri" panose="020F0502020204030204" pitchFamily="34" charset="0"/>
                <a:ea typeface="+mn-ea"/>
                <a:cs typeface="Calibri" panose="020F0502020204030204" pitchFamily="34" charset="0"/>
              </a:rPr>
              <a:t>Phillip</a:t>
            </a:r>
          </a:p>
          <a:p>
            <a:pPr algn="ctr" defTabSz="402336">
              <a:spcAft>
                <a:spcPts val="600"/>
              </a:spcAft>
            </a:pPr>
            <a:r>
              <a:rPr lang="en-US" sz="2112" kern="1200">
                <a:solidFill>
                  <a:schemeClr val="tx1"/>
                </a:solidFill>
                <a:latin typeface="Calibri" panose="020F0502020204030204" pitchFamily="34" charset="0"/>
                <a:ea typeface="+mn-ea"/>
                <a:cs typeface="Calibri" panose="020F0502020204030204" pitchFamily="34" charset="0"/>
              </a:rPr>
              <a:t>Island</a:t>
            </a:r>
            <a:endParaRPr lang="en-US" sz="24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97C2BAF-EBC0-495C-04F4-FEFE822DC4EF}"/>
              </a:ext>
            </a:extLst>
          </p:cNvPr>
          <p:cNvSpPr txBox="1"/>
          <p:nvPr/>
        </p:nvSpPr>
        <p:spPr>
          <a:xfrm>
            <a:off x="3033900" y="4333800"/>
            <a:ext cx="821122" cy="819327"/>
          </a:xfrm>
          <a:prstGeom prst="rect">
            <a:avLst/>
          </a:prstGeom>
          <a:noFill/>
          <a:ln w="25400">
            <a:solidFill>
              <a:schemeClr val="tx1"/>
            </a:solidFill>
          </a:ln>
        </p:spPr>
        <p:txBody>
          <a:bodyPr wrap="none" rtlCol="0">
            <a:spAutoFit/>
          </a:bodyPr>
          <a:lstStyle/>
          <a:p>
            <a:pPr algn="ctr" defTabSz="402336">
              <a:spcAft>
                <a:spcPts val="600"/>
              </a:spcAft>
            </a:pPr>
            <a:r>
              <a:rPr lang="en-US" sz="2112" kern="1200">
                <a:solidFill>
                  <a:schemeClr val="tx1"/>
                </a:solidFill>
                <a:latin typeface="Calibri" panose="020F0502020204030204" pitchFamily="34" charset="0"/>
                <a:ea typeface="+mn-ea"/>
                <a:cs typeface="Calibri" panose="020F0502020204030204" pitchFamily="34" charset="0"/>
              </a:rPr>
              <a:t>San</a:t>
            </a:r>
          </a:p>
          <a:p>
            <a:pPr algn="ctr" defTabSz="402336">
              <a:spcAft>
                <a:spcPts val="600"/>
              </a:spcAft>
            </a:pPr>
            <a:r>
              <a:rPr lang="en-US" sz="2112" kern="1200">
                <a:solidFill>
                  <a:schemeClr val="tx1"/>
                </a:solidFill>
                <a:latin typeface="Calibri" panose="020F0502020204030204" pitchFamily="34" charset="0"/>
                <a:ea typeface="+mn-ea"/>
                <a:cs typeface="Calibri" panose="020F0502020204030204" pitchFamily="34" charset="0"/>
              </a:rPr>
              <a:t>Remo</a:t>
            </a:r>
            <a:endParaRPr lang="en-US" sz="240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98141EA-83FE-196B-F7BD-B9B8ACDA592B}"/>
              </a:ext>
            </a:extLst>
          </p:cNvPr>
          <p:cNvSpPr txBox="1"/>
          <p:nvPr/>
        </p:nvSpPr>
        <p:spPr>
          <a:xfrm>
            <a:off x="10028209" y="4715039"/>
            <a:ext cx="667170" cy="819327"/>
          </a:xfrm>
          <a:prstGeom prst="rect">
            <a:avLst/>
          </a:prstGeom>
          <a:noFill/>
          <a:ln w="25400">
            <a:solidFill>
              <a:schemeClr val="tx1"/>
            </a:solidFill>
          </a:ln>
        </p:spPr>
        <p:txBody>
          <a:bodyPr wrap="none" rtlCol="0">
            <a:spAutoFit/>
          </a:bodyPr>
          <a:lstStyle/>
          <a:p>
            <a:pPr algn="ctr" defTabSz="402336">
              <a:spcAft>
                <a:spcPts val="600"/>
              </a:spcAft>
            </a:pPr>
            <a:r>
              <a:rPr lang="en-US" sz="2112" kern="1200">
                <a:solidFill>
                  <a:schemeClr val="tx1"/>
                </a:solidFill>
                <a:latin typeface="Calibri" panose="020F0502020204030204" pitchFamily="34" charset="0"/>
                <a:ea typeface="+mn-ea"/>
                <a:cs typeface="Calibri" panose="020F0502020204030204" pitchFamily="34" charset="0"/>
              </a:rPr>
              <a:t>Bald</a:t>
            </a:r>
          </a:p>
          <a:p>
            <a:pPr algn="ctr" defTabSz="402336">
              <a:spcAft>
                <a:spcPts val="600"/>
              </a:spcAft>
            </a:pPr>
            <a:r>
              <a:rPr lang="en-US" sz="2112" kern="1200">
                <a:solidFill>
                  <a:schemeClr val="tx1"/>
                </a:solidFill>
                <a:latin typeface="Calibri" panose="020F0502020204030204" pitchFamily="34" charset="0"/>
                <a:ea typeface="+mn-ea"/>
                <a:cs typeface="Calibri" panose="020F0502020204030204" pitchFamily="34" charset="0"/>
              </a:rPr>
              <a:t>Hills</a:t>
            </a:r>
            <a:endParaRPr lang="en-US" sz="240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12ECF67-96C9-4508-D46D-C50D3FE7C57B}"/>
              </a:ext>
            </a:extLst>
          </p:cNvPr>
          <p:cNvSpPr txBox="1"/>
          <p:nvPr/>
        </p:nvSpPr>
        <p:spPr>
          <a:xfrm>
            <a:off x="7203552" y="3637321"/>
            <a:ext cx="908454" cy="819327"/>
          </a:xfrm>
          <a:prstGeom prst="rect">
            <a:avLst/>
          </a:prstGeom>
          <a:noFill/>
          <a:ln w="25400">
            <a:solidFill>
              <a:schemeClr val="tx1"/>
            </a:solidFill>
          </a:ln>
        </p:spPr>
        <p:txBody>
          <a:bodyPr wrap="none" rtlCol="0">
            <a:spAutoFit/>
          </a:bodyPr>
          <a:lstStyle/>
          <a:p>
            <a:pPr algn="ctr" defTabSz="402336">
              <a:spcAft>
                <a:spcPts val="600"/>
              </a:spcAft>
            </a:pPr>
            <a:r>
              <a:rPr lang="en-US" sz="2112" kern="1200">
                <a:solidFill>
                  <a:schemeClr val="tx1"/>
                </a:solidFill>
                <a:latin typeface="Calibri" panose="020F0502020204030204" pitchFamily="34" charset="0"/>
                <a:ea typeface="+mn-ea"/>
                <a:cs typeface="Calibri" panose="020F0502020204030204" pitchFamily="34" charset="0"/>
              </a:rPr>
              <a:t>Switch</a:t>
            </a:r>
          </a:p>
          <a:p>
            <a:pPr algn="ctr" defTabSz="402336">
              <a:spcAft>
                <a:spcPts val="600"/>
              </a:spcAft>
            </a:pPr>
            <a:r>
              <a:rPr lang="en-US" sz="2112" kern="1200">
                <a:solidFill>
                  <a:schemeClr val="tx1"/>
                </a:solidFill>
                <a:latin typeface="Calibri" panose="020F0502020204030204" pitchFamily="34" charset="0"/>
                <a:ea typeface="+mn-ea"/>
                <a:cs typeface="Calibri" panose="020F0502020204030204" pitchFamily="34" charset="0"/>
              </a:rPr>
              <a:t>Yard</a:t>
            </a:r>
            <a:endParaRPr lang="en-US" sz="2400">
              <a:latin typeface="Calibri" panose="020F0502020204030204" pitchFamily="34" charset="0"/>
              <a:cs typeface="Calibri" panose="020F0502020204030204" pitchFamily="34" charset="0"/>
            </a:endParaRPr>
          </a:p>
        </p:txBody>
      </p:sp>
      <p:cxnSp>
        <p:nvCxnSpPr>
          <p:cNvPr id="12" name="Elbow Connector 11">
            <a:extLst>
              <a:ext uri="{FF2B5EF4-FFF2-40B4-BE49-F238E27FC236}">
                <a16:creationId xmlns:a16="http://schemas.microsoft.com/office/drawing/2014/main" id="{8EF57CA0-AC2B-1C92-2637-5E3214B80022}"/>
              </a:ext>
            </a:extLst>
          </p:cNvPr>
          <p:cNvCxnSpPr>
            <a:cxnSpLocks/>
            <a:stCxn id="9" idx="1"/>
            <a:endCxn id="10" idx="3"/>
          </p:cNvCxnSpPr>
          <p:nvPr/>
        </p:nvCxnSpPr>
        <p:spPr>
          <a:xfrm rot="10800000">
            <a:off x="8101011" y="4004228"/>
            <a:ext cx="1937900" cy="1077718"/>
          </a:xfrm>
          <a:prstGeom prst="bentConnector3">
            <a:avLst>
              <a:gd name="adj1" fmla="val 50000"/>
            </a:avLst>
          </a:prstGeom>
          <a:ln w="25400">
            <a:solidFill>
              <a:schemeClr val="accent3">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2BB358A5-A23F-DBEC-C7B3-56F8CCCEC6E5}"/>
              </a:ext>
            </a:extLst>
          </p:cNvPr>
          <p:cNvCxnSpPr>
            <a:cxnSpLocks/>
            <a:stCxn id="10" idx="2"/>
            <a:endCxn id="6" idx="3"/>
          </p:cNvCxnSpPr>
          <p:nvPr/>
        </p:nvCxnSpPr>
        <p:spPr>
          <a:xfrm rot="5400000">
            <a:off x="6771834" y="3819747"/>
            <a:ext cx="249045" cy="1522846"/>
          </a:xfrm>
          <a:prstGeom prst="bentConnector2">
            <a:avLst/>
          </a:prstGeom>
          <a:ln w="25400">
            <a:solidFill>
              <a:schemeClr val="accent3">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0F10D555-1324-076B-6AE9-FB9D2FA84709}"/>
              </a:ext>
            </a:extLst>
          </p:cNvPr>
          <p:cNvCxnSpPr>
            <a:cxnSpLocks/>
            <a:stCxn id="4" idx="2"/>
            <a:endCxn id="5" idx="3"/>
          </p:cNvCxnSpPr>
          <p:nvPr/>
        </p:nvCxnSpPr>
        <p:spPr>
          <a:xfrm rot="5400000">
            <a:off x="8444367" y="2570984"/>
            <a:ext cx="370436" cy="621375"/>
          </a:xfrm>
          <a:prstGeom prst="bentConnector2">
            <a:avLst/>
          </a:prstGeom>
          <a:ln w="25400">
            <a:solidFill>
              <a:schemeClr val="accent3">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FF456BBC-A3FD-8A1C-FA4B-39602BBECEF8}"/>
              </a:ext>
            </a:extLst>
          </p:cNvPr>
          <p:cNvCxnSpPr>
            <a:cxnSpLocks/>
            <a:stCxn id="3" idx="2"/>
            <a:endCxn id="4" idx="3"/>
          </p:cNvCxnSpPr>
          <p:nvPr/>
        </p:nvCxnSpPr>
        <p:spPr>
          <a:xfrm rot="5400000">
            <a:off x="9592671" y="1517665"/>
            <a:ext cx="617023" cy="921226"/>
          </a:xfrm>
          <a:prstGeom prst="bentConnector2">
            <a:avLst/>
          </a:prstGeom>
          <a:ln w="25400">
            <a:solidFill>
              <a:schemeClr val="accent3">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FF46FB16-AE17-126A-62B2-48462579FDF4}"/>
              </a:ext>
            </a:extLst>
          </p:cNvPr>
          <p:cNvCxnSpPr>
            <a:cxnSpLocks/>
            <a:stCxn id="6" idx="2"/>
            <a:endCxn id="34" idx="0"/>
          </p:cNvCxnSpPr>
          <p:nvPr/>
        </p:nvCxnSpPr>
        <p:spPr>
          <a:xfrm rot="16200000" flipH="1">
            <a:off x="5974242" y="4384072"/>
            <a:ext cx="520292" cy="1580891"/>
          </a:xfrm>
          <a:prstGeom prst="bentConnector3">
            <a:avLst>
              <a:gd name="adj1" fmla="val 50000"/>
            </a:avLst>
          </a:prstGeom>
          <a:ln w="25400">
            <a:solidFill>
              <a:schemeClr val="accent3">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EB334A9D-77D8-CE0F-E486-01F13F1628CE}"/>
              </a:ext>
            </a:extLst>
          </p:cNvPr>
          <p:cNvCxnSpPr>
            <a:cxnSpLocks/>
            <a:stCxn id="6" idx="1"/>
            <a:endCxn id="8" idx="3"/>
          </p:cNvCxnSpPr>
          <p:nvPr/>
        </p:nvCxnSpPr>
        <p:spPr>
          <a:xfrm rot="10800000">
            <a:off x="3844943" y="4700708"/>
            <a:ext cx="918749" cy="144"/>
          </a:xfrm>
          <a:prstGeom prst="bentConnector3">
            <a:avLst>
              <a:gd name="adj1" fmla="val 50000"/>
            </a:avLst>
          </a:prstGeom>
          <a:ln w="25400">
            <a:solidFill>
              <a:schemeClr val="accent3">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A801E725-3394-3D79-1965-BE97B388BBF2}"/>
              </a:ext>
            </a:extLst>
          </p:cNvPr>
          <p:cNvCxnSpPr>
            <a:cxnSpLocks/>
            <a:stCxn id="8" idx="0"/>
            <a:endCxn id="7" idx="0"/>
          </p:cNvCxnSpPr>
          <p:nvPr/>
        </p:nvCxnSpPr>
        <p:spPr>
          <a:xfrm rot="16200000" flipH="1" flipV="1">
            <a:off x="2568707" y="3471184"/>
            <a:ext cx="13138" cy="1738371"/>
          </a:xfrm>
          <a:prstGeom prst="bentConnector3">
            <a:avLst>
              <a:gd name="adj1" fmla="val -1739991"/>
            </a:avLst>
          </a:prstGeom>
          <a:ln w="25400">
            <a:solidFill>
              <a:schemeClr val="accent3">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42A00FC-4343-5DD5-103C-DDCEA4445E38}"/>
              </a:ext>
            </a:extLst>
          </p:cNvPr>
          <p:cNvSpPr txBox="1"/>
          <p:nvPr/>
        </p:nvSpPr>
        <p:spPr>
          <a:xfrm>
            <a:off x="6570542" y="5434664"/>
            <a:ext cx="908583" cy="656846"/>
          </a:xfrm>
          <a:prstGeom prst="rect">
            <a:avLst/>
          </a:prstGeom>
          <a:noFill/>
          <a:ln w="25400">
            <a:solidFill>
              <a:schemeClr val="tx1"/>
            </a:solidFill>
          </a:ln>
        </p:spPr>
        <p:txBody>
          <a:bodyPr wrap="none" rtlCol="0">
            <a:spAutoFit/>
          </a:bodyPr>
          <a:lstStyle/>
          <a:p>
            <a:pPr algn="ctr" defTabSz="402336">
              <a:spcAft>
                <a:spcPts val="600"/>
              </a:spcAft>
            </a:pPr>
            <a:r>
              <a:rPr lang="en-US" sz="1584" kern="1200">
                <a:solidFill>
                  <a:schemeClr val="tx1"/>
                </a:solidFill>
                <a:latin typeface="Calibri" panose="020F0502020204030204" pitchFamily="34" charset="0"/>
                <a:ea typeface="+mn-ea"/>
                <a:cs typeface="Calibri" panose="020F0502020204030204" pitchFamily="34" charset="0"/>
              </a:rPr>
              <a:t>Cape</a:t>
            </a:r>
          </a:p>
          <a:p>
            <a:pPr algn="ctr" defTabSz="402336">
              <a:spcAft>
                <a:spcPts val="600"/>
              </a:spcAft>
            </a:pPr>
            <a:r>
              <a:rPr lang="en-US" sz="1584" kern="1200">
                <a:solidFill>
                  <a:schemeClr val="tx1"/>
                </a:solidFill>
                <a:latin typeface="Calibri" panose="020F0502020204030204" pitchFamily="34" charset="0"/>
                <a:ea typeface="+mn-ea"/>
                <a:cs typeface="Calibri" panose="020F0502020204030204" pitchFamily="34" charset="0"/>
              </a:rPr>
              <a:t>Paterson</a:t>
            </a:r>
            <a:endParaRPr lang="en-US">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B561B91B-3E78-8297-2A92-928572A1F17A}"/>
              </a:ext>
            </a:extLst>
          </p:cNvPr>
          <p:cNvSpPr txBox="1"/>
          <p:nvPr/>
        </p:nvSpPr>
        <p:spPr>
          <a:xfrm>
            <a:off x="5007823" y="5434663"/>
            <a:ext cx="889731" cy="656846"/>
          </a:xfrm>
          <a:prstGeom prst="rect">
            <a:avLst/>
          </a:prstGeom>
          <a:noFill/>
          <a:ln w="25400">
            <a:solidFill>
              <a:schemeClr val="tx1"/>
            </a:solidFill>
          </a:ln>
        </p:spPr>
        <p:txBody>
          <a:bodyPr wrap="none" rtlCol="0">
            <a:spAutoFit/>
          </a:bodyPr>
          <a:lstStyle/>
          <a:p>
            <a:pPr algn="ctr" defTabSz="402336">
              <a:spcAft>
                <a:spcPts val="600"/>
              </a:spcAft>
            </a:pPr>
            <a:r>
              <a:rPr lang="en-US" sz="1584" kern="1200">
                <a:solidFill>
                  <a:schemeClr val="tx1"/>
                </a:solidFill>
                <a:latin typeface="Calibri" panose="020F0502020204030204" pitchFamily="34" charset="0"/>
                <a:ea typeface="+mn-ea"/>
                <a:cs typeface="Calibri" panose="020F0502020204030204" pitchFamily="34" charset="0"/>
              </a:rPr>
              <a:t>Harmers</a:t>
            </a:r>
          </a:p>
          <a:p>
            <a:pPr algn="ctr" defTabSz="402336">
              <a:spcAft>
                <a:spcPts val="600"/>
              </a:spcAft>
            </a:pPr>
            <a:r>
              <a:rPr lang="en-US" sz="1584" kern="1200">
                <a:solidFill>
                  <a:schemeClr val="tx1"/>
                </a:solidFill>
                <a:latin typeface="Calibri" panose="020F0502020204030204" pitchFamily="34" charset="0"/>
                <a:ea typeface="+mn-ea"/>
                <a:cs typeface="Calibri" panose="020F0502020204030204" pitchFamily="34" charset="0"/>
              </a:rPr>
              <a:t>Haven</a:t>
            </a:r>
            <a:endParaRPr lang="en-US">
              <a:latin typeface="Calibri" panose="020F0502020204030204" pitchFamily="34" charset="0"/>
              <a:cs typeface="Calibri" panose="020F0502020204030204" pitchFamily="34" charset="0"/>
            </a:endParaRPr>
          </a:p>
        </p:txBody>
      </p:sp>
      <p:cxnSp>
        <p:nvCxnSpPr>
          <p:cNvPr id="38" name="Elbow Connector 37">
            <a:extLst>
              <a:ext uri="{FF2B5EF4-FFF2-40B4-BE49-F238E27FC236}">
                <a16:creationId xmlns:a16="http://schemas.microsoft.com/office/drawing/2014/main" id="{7D815FF3-51D3-0D74-8D54-41DD91BB45EF}"/>
              </a:ext>
            </a:extLst>
          </p:cNvPr>
          <p:cNvCxnSpPr>
            <a:cxnSpLocks/>
            <a:stCxn id="34" idx="1"/>
            <a:endCxn id="35" idx="3"/>
          </p:cNvCxnSpPr>
          <p:nvPr/>
        </p:nvCxnSpPr>
        <p:spPr>
          <a:xfrm rot="10800000">
            <a:off x="5887767" y="5720036"/>
            <a:ext cx="692760" cy="1"/>
          </a:xfrm>
          <a:prstGeom prst="bentConnector3">
            <a:avLst>
              <a:gd name="adj1" fmla="val 50000"/>
            </a:avLst>
          </a:prstGeom>
          <a:ln w="25400">
            <a:solidFill>
              <a:schemeClr val="accent3">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6F4E1BF-FC40-33AF-C43F-A6E882B61656}"/>
              </a:ext>
            </a:extLst>
          </p:cNvPr>
          <p:cNvSpPr txBox="1"/>
          <p:nvPr/>
        </p:nvSpPr>
        <p:spPr>
          <a:xfrm>
            <a:off x="1313773" y="5434663"/>
            <a:ext cx="784638" cy="656846"/>
          </a:xfrm>
          <a:prstGeom prst="rect">
            <a:avLst/>
          </a:prstGeom>
          <a:noFill/>
          <a:ln w="25400">
            <a:solidFill>
              <a:schemeClr val="tx1"/>
            </a:solidFill>
          </a:ln>
        </p:spPr>
        <p:txBody>
          <a:bodyPr wrap="none" rtlCol="0">
            <a:spAutoFit/>
          </a:bodyPr>
          <a:lstStyle/>
          <a:p>
            <a:pPr algn="ctr" defTabSz="402336">
              <a:spcAft>
                <a:spcPts val="600"/>
              </a:spcAft>
            </a:pPr>
            <a:r>
              <a:rPr lang="en-US" sz="1584" kern="1200">
                <a:solidFill>
                  <a:schemeClr val="tx1"/>
                </a:solidFill>
                <a:latin typeface="Calibri" panose="020F0502020204030204" pitchFamily="34" charset="0"/>
                <a:ea typeface="+mn-ea"/>
                <a:cs typeface="Calibri" panose="020F0502020204030204" pitchFamily="34" charset="0"/>
              </a:rPr>
              <a:t>Big</a:t>
            </a:r>
          </a:p>
          <a:p>
            <a:pPr algn="ctr" defTabSz="402336">
              <a:spcAft>
                <a:spcPts val="600"/>
              </a:spcAft>
            </a:pPr>
            <a:r>
              <a:rPr lang="en-US" sz="1584" kern="1200">
                <a:solidFill>
                  <a:schemeClr val="tx1"/>
                </a:solidFill>
                <a:latin typeface="Calibri" panose="020F0502020204030204" pitchFamily="34" charset="0"/>
                <a:ea typeface="+mn-ea"/>
                <a:cs typeface="Calibri" panose="020F0502020204030204" pitchFamily="34" charset="0"/>
              </a:rPr>
              <a:t>Battery</a:t>
            </a:r>
            <a:endParaRPr lang="en-US">
              <a:latin typeface="Calibri" panose="020F0502020204030204" pitchFamily="34" charset="0"/>
              <a:cs typeface="Calibri" panose="020F0502020204030204" pitchFamily="34" charset="0"/>
            </a:endParaRPr>
          </a:p>
        </p:txBody>
      </p:sp>
      <p:cxnSp>
        <p:nvCxnSpPr>
          <p:cNvPr id="43" name="Elbow Connector 42">
            <a:extLst>
              <a:ext uri="{FF2B5EF4-FFF2-40B4-BE49-F238E27FC236}">
                <a16:creationId xmlns:a16="http://schemas.microsoft.com/office/drawing/2014/main" id="{08024B70-DA87-3051-E2C1-D5533743F287}"/>
              </a:ext>
            </a:extLst>
          </p:cNvPr>
          <p:cNvCxnSpPr>
            <a:cxnSpLocks/>
            <a:stCxn id="7" idx="2"/>
            <a:endCxn id="42" idx="0"/>
          </p:cNvCxnSpPr>
          <p:nvPr/>
        </p:nvCxnSpPr>
        <p:spPr>
          <a:xfrm rot="16200000" flipH="1">
            <a:off x="1529136" y="5257706"/>
            <a:ext cx="353912" cy="2"/>
          </a:xfrm>
          <a:prstGeom prst="bentConnector3">
            <a:avLst>
              <a:gd name="adj1" fmla="val 50000"/>
            </a:avLst>
          </a:prstGeom>
          <a:ln w="25400">
            <a:solidFill>
              <a:schemeClr val="accent3">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1CD28241-52B7-0888-A267-7050146D8337}"/>
              </a:ext>
            </a:extLst>
          </p:cNvPr>
          <p:cNvCxnSpPr>
            <a:cxnSpLocks/>
            <a:stCxn id="5" idx="2"/>
            <a:endCxn id="10" idx="0"/>
          </p:cNvCxnSpPr>
          <p:nvPr/>
        </p:nvCxnSpPr>
        <p:spPr>
          <a:xfrm rot="16200000" flipH="1">
            <a:off x="7469387" y="3448928"/>
            <a:ext cx="371438" cy="5348"/>
          </a:xfrm>
          <a:prstGeom prst="bentConnector3">
            <a:avLst>
              <a:gd name="adj1" fmla="val 50000"/>
            </a:avLst>
          </a:prstGeom>
          <a:ln w="25400">
            <a:solidFill>
              <a:schemeClr val="accent3">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C3CF93E4-6A30-A018-422F-7ECBF4F3E7DF}"/>
              </a:ext>
            </a:extLst>
          </p:cNvPr>
          <p:cNvSpPr txBox="1"/>
          <p:nvPr/>
        </p:nvSpPr>
        <p:spPr>
          <a:xfrm>
            <a:off x="3043813" y="5434662"/>
            <a:ext cx="784638" cy="656846"/>
          </a:xfrm>
          <a:prstGeom prst="rect">
            <a:avLst/>
          </a:prstGeom>
          <a:noFill/>
          <a:ln w="25400">
            <a:solidFill>
              <a:schemeClr val="tx1"/>
            </a:solidFill>
            <a:prstDash val="sysDot"/>
          </a:ln>
        </p:spPr>
        <p:txBody>
          <a:bodyPr wrap="none" rtlCol="0">
            <a:spAutoFit/>
          </a:bodyPr>
          <a:lstStyle/>
          <a:p>
            <a:pPr algn="ctr" defTabSz="402336">
              <a:spcAft>
                <a:spcPts val="600"/>
              </a:spcAft>
            </a:pPr>
            <a:r>
              <a:rPr lang="en-US" sz="1584" kern="1200">
                <a:solidFill>
                  <a:schemeClr val="tx1"/>
                </a:solidFill>
                <a:latin typeface="Calibri" panose="020F0502020204030204" pitchFamily="34" charset="0"/>
                <a:ea typeface="+mn-ea"/>
                <a:cs typeface="Calibri" panose="020F0502020204030204" pitchFamily="34" charset="0"/>
              </a:rPr>
              <a:t>Big</a:t>
            </a:r>
          </a:p>
          <a:p>
            <a:pPr algn="ctr" defTabSz="402336">
              <a:spcAft>
                <a:spcPts val="600"/>
              </a:spcAft>
            </a:pPr>
            <a:r>
              <a:rPr lang="en-US" sz="1584" kern="1200">
                <a:solidFill>
                  <a:schemeClr val="tx1"/>
                </a:solidFill>
                <a:latin typeface="Calibri" panose="020F0502020204030204" pitchFamily="34" charset="0"/>
                <a:ea typeface="+mn-ea"/>
                <a:cs typeface="Calibri" panose="020F0502020204030204" pitchFamily="34" charset="0"/>
              </a:rPr>
              <a:t>Battery</a:t>
            </a:r>
            <a:endParaRPr lang="en-US">
              <a:latin typeface="Calibri" panose="020F0502020204030204" pitchFamily="34" charset="0"/>
              <a:cs typeface="Calibri" panose="020F0502020204030204" pitchFamily="34" charset="0"/>
            </a:endParaRPr>
          </a:p>
        </p:txBody>
      </p:sp>
      <p:cxnSp>
        <p:nvCxnSpPr>
          <p:cNvPr id="51" name="Elbow Connector 50">
            <a:extLst>
              <a:ext uri="{FF2B5EF4-FFF2-40B4-BE49-F238E27FC236}">
                <a16:creationId xmlns:a16="http://schemas.microsoft.com/office/drawing/2014/main" id="{7E0A2AB1-39E6-C2C5-1C0A-EE8A450C8DA5}"/>
              </a:ext>
            </a:extLst>
          </p:cNvPr>
          <p:cNvCxnSpPr>
            <a:cxnSpLocks/>
            <a:endCxn id="50" idx="0"/>
          </p:cNvCxnSpPr>
          <p:nvPr/>
        </p:nvCxnSpPr>
        <p:spPr>
          <a:xfrm rot="16200000" flipH="1">
            <a:off x="3259176" y="5257705"/>
            <a:ext cx="353912" cy="2"/>
          </a:xfrm>
          <a:prstGeom prst="bentConnector2">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4408326-6881-FF61-E4D5-E997AA6062C8}"/>
              </a:ext>
            </a:extLst>
          </p:cNvPr>
          <p:cNvSpPr txBox="1"/>
          <p:nvPr/>
        </p:nvSpPr>
        <p:spPr>
          <a:xfrm>
            <a:off x="2592547" y="2421811"/>
            <a:ext cx="1694695" cy="977575"/>
          </a:xfrm>
          <a:prstGeom prst="rect">
            <a:avLst/>
          </a:prstGeom>
          <a:noFill/>
          <a:ln>
            <a:solidFill>
              <a:srgbClr val="FFFF00"/>
            </a:solidFill>
          </a:ln>
        </p:spPr>
        <p:txBody>
          <a:bodyPr wrap="none" rtlCol="0">
            <a:spAutoFit/>
          </a:bodyPr>
          <a:lstStyle/>
          <a:p>
            <a:pPr defTabSz="402336">
              <a:spcAft>
                <a:spcPts val="600"/>
              </a:spcAft>
            </a:pPr>
            <a:r>
              <a:rPr lang="en-US" sz="1584" kern="1200">
                <a:solidFill>
                  <a:srgbClr val="FFFF00"/>
                </a:solidFill>
                <a:latin typeface="+mn-lt"/>
                <a:ea typeface="+mn-ea"/>
                <a:cs typeface="+mn-cs"/>
              </a:rPr>
              <a:t>Line Overload</a:t>
            </a:r>
          </a:p>
          <a:p>
            <a:pPr defTabSz="402336">
              <a:spcAft>
                <a:spcPts val="600"/>
              </a:spcAft>
            </a:pPr>
            <a:r>
              <a:rPr lang="en-US" sz="1584" kern="1200">
                <a:solidFill>
                  <a:srgbClr val="FFFF00"/>
                </a:solidFill>
                <a:latin typeface="+mn-lt"/>
                <a:ea typeface="+mn-ea"/>
                <a:cs typeface="+mn-cs"/>
              </a:rPr>
              <a:t>During Holidays</a:t>
            </a:r>
          </a:p>
          <a:p>
            <a:pPr defTabSz="402336">
              <a:spcAft>
                <a:spcPts val="600"/>
              </a:spcAft>
            </a:pPr>
            <a:r>
              <a:rPr lang="en-US" sz="1584" kern="1200">
                <a:solidFill>
                  <a:srgbClr val="FFFF00"/>
                </a:solidFill>
                <a:latin typeface="+mn-lt"/>
                <a:ea typeface="+mn-ea"/>
                <a:cs typeface="+mn-cs"/>
              </a:rPr>
              <a:t>&amp; Major Events</a:t>
            </a:r>
            <a:endParaRPr lang="en-US">
              <a:solidFill>
                <a:srgbClr val="FFFF00"/>
              </a:solidFill>
            </a:endParaRPr>
          </a:p>
        </p:txBody>
      </p:sp>
      <p:cxnSp>
        <p:nvCxnSpPr>
          <p:cNvPr id="54" name="Straight Arrow Connector 53">
            <a:extLst>
              <a:ext uri="{FF2B5EF4-FFF2-40B4-BE49-F238E27FC236}">
                <a16:creationId xmlns:a16="http://schemas.microsoft.com/office/drawing/2014/main" id="{71A32E77-A3A1-1EE4-8C9F-27A733DC821D}"/>
              </a:ext>
            </a:extLst>
          </p:cNvPr>
          <p:cNvCxnSpPr>
            <a:cxnSpLocks/>
            <a:stCxn id="52" idx="2"/>
          </p:cNvCxnSpPr>
          <p:nvPr/>
        </p:nvCxnSpPr>
        <p:spPr>
          <a:xfrm>
            <a:off x="3432808" y="3237158"/>
            <a:ext cx="840260" cy="133101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8C548F5-EAD4-307F-E0E1-9988C7F7E7C3}"/>
              </a:ext>
            </a:extLst>
          </p:cNvPr>
          <p:cNvCxnSpPr>
            <a:cxnSpLocks/>
            <a:stCxn id="52" idx="2"/>
          </p:cNvCxnSpPr>
          <p:nvPr/>
        </p:nvCxnSpPr>
        <p:spPr>
          <a:xfrm flipH="1">
            <a:off x="2899316" y="3237158"/>
            <a:ext cx="533493" cy="74730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18AC12D-588D-8C2A-5A4A-C11D5C3E4836}"/>
              </a:ext>
            </a:extLst>
          </p:cNvPr>
          <p:cNvSpPr txBox="1"/>
          <p:nvPr/>
        </p:nvSpPr>
        <p:spPr>
          <a:xfrm>
            <a:off x="9140880" y="5448794"/>
            <a:ext cx="784638" cy="656846"/>
          </a:xfrm>
          <a:prstGeom prst="rect">
            <a:avLst/>
          </a:prstGeom>
          <a:noFill/>
          <a:ln w="25400">
            <a:solidFill>
              <a:schemeClr val="tx1"/>
            </a:solidFill>
            <a:prstDash val="sysDot"/>
          </a:ln>
        </p:spPr>
        <p:txBody>
          <a:bodyPr wrap="none" rtlCol="0">
            <a:spAutoFit/>
          </a:bodyPr>
          <a:lstStyle/>
          <a:p>
            <a:pPr algn="ctr" defTabSz="402336">
              <a:spcAft>
                <a:spcPts val="600"/>
              </a:spcAft>
            </a:pPr>
            <a:r>
              <a:rPr lang="en-US" sz="1584" kern="1200">
                <a:solidFill>
                  <a:schemeClr val="tx1"/>
                </a:solidFill>
                <a:latin typeface="Calibri" panose="020F0502020204030204" pitchFamily="34" charset="0"/>
                <a:ea typeface="+mn-ea"/>
                <a:cs typeface="Calibri" panose="020F0502020204030204" pitchFamily="34" charset="0"/>
              </a:rPr>
              <a:t>Big</a:t>
            </a:r>
          </a:p>
          <a:p>
            <a:pPr algn="ctr" defTabSz="402336">
              <a:spcAft>
                <a:spcPts val="600"/>
              </a:spcAft>
            </a:pPr>
            <a:r>
              <a:rPr lang="en-US" sz="1584" kern="1200">
                <a:solidFill>
                  <a:schemeClr val="tx1"/>
                </a:solidFill>
                <a:latin typeface="Calibri" panose="020F0502020204030204" pitchFamily="34" charset="0"/>
                <a:ea typeface="+mn-ea"/>
                <a:cs typeface="Calibri" panose="020F0502020204030204" pitchFamily="34" charset="0"/>
              </a:rPr>
              <a:t>Battery</a:t>
            </a:r>
            <a:endParaRPr lang="en-US">
              <a:latin typeface="Calibri" panose="020F0502020204030204" pitchFamily="34" charset="0"/>
              <a:cs typeface="Calibri" panose="020F0502020204030204" pitchFamily="34" charset="0"/>
            </a:endParaRPr>
          </a:p>
        </p:txBody>
      </p:sp>
      <p:cxnSp>
        <p:nvCxnSpPr>
          <p:cNvPr id="60" name="Elbow Connector 59">
            <a:extLst>
              <a:ext uri="{FF2B5EF4-FFF2-40B4-BE49-F238E27FC236}">
                <a16:creationId xmlns:a16="http://schemas.microsoft.com/office/drawing/2014/main" id="{EC6CF782-88D6-60B3-EA82-4981B07EC90C}"/>
              </a:ext>
            </a:extLst>
          </p:cNvPr>
          <p:cNvCxnSpPr>
            <a:cxnSpLocks/>
            <a:endCxn id="59" idx="0"/>
          </p:cNvCxnSpPr>
          <p:nvPr/>
        </p:nvCxnSpPr>
        <p:spPr>
          <a:xfrm rot="16200000" flipH="1">
            <a:off x="9356243" y="5271836"/>
            <a:ext cx="353912" cy="2"/>
          </a:xfrm>
          <a:prstGeom prst="bentConnector2">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288E80-BDB0-3497-64C3-B721C9CF2B99}"/>
              </a:ext>
            </a:extLst>
          </p:cNvPr>
          <p:cNvSpPr txBox="1"/>
          <p:nvPr/>
        </p:nvSpPr>
        <p:spPr>
          <a:xfrm>
            <a:off x="5051040" y="3580164"/>
            <a:ext cx="784638" cy="656846"/>
          </a:xfrm>
          <a:prstGeom prst="rect">
            <a:avLst/>
          </a:prstGeom>
          <a:noFill/>
          <a:ln w="25400">
            <a:solidFill>
              <a:schemeClr val="tx1"/>
            </a:solidFill>
            <a:prstDash val="sysDot"/>
          </a:ln>
        </p:spPr>
        <p:txBody>
          <a:bodyPr wrap="none" rtlCol="0">
            <a:spAutoFit/>
          </a:bodyPr>
          <a:lstStyle/>
          <a:p>
            <a:pPr algn="ctr" defTabSz="402336">
              <a:spcAft>
                <a:spcPts val="600"/>
              </a:spcAft>
            </a:pPr>
            <a:r>
              <a:rPr lang="en-US" sz="1584" kern="1200">
                <a:solidFill>
                  <a:schemeClr val="tx1"/>
                </a:solidFill>
                <a:latin typeface="Calibri" panose="020F0502020204030204" pitchFamily="34" charset="0"/>
                <a:ea typeface="+mn-ea"/>
                <a:cs typeface="Calibri" panose="020F0502020204030204" pitchFamily="34" charset="0"/>
              </a:rPr>
              <a:t>Big</a:t>
            </a:r>
          </a:p>
          <a:p>
            <a:pPr algn="ctr" defTabSz="402336">
              <a:spcAft>
                <a:spcPts val="600"/>
              </a:spcAft>
            </a:pPr>
            <a:r>
              <a:rPr lang="en-US" sz="1584" kern="1200">
                <a:solidFill>
                  <a:schemeClr val="tx1"/>
                </a:solidFill>
                <a:latin typeface="Calibri" panose="020F0502020204030204" pitchFamily="34" charset="0"/>
                <a:ea typeface="+mn-ea"/>
                <a:cs typeface="Calibri" panose="020F0502020204030204" pitchFamily="34" charset="0"/>
              </a:rPr>
              <a:t>Battery</a:t>
            </a:r>
            <a:endParaRPr lang="en-US">
              <a:latin typeface="Calibri" panose="020F0502020204030204" pitchFamily="34" charset="0"/>
              <a:cs typeface="Calibri" panose="020F0502020204030204" pitchFamily="34" charset="0"/>
            </a:endParaRPr>
          </a:p>
        </p:txBody>
      </p:sp>
      <p:cxnSp>
        <p:nvCxnSpPr>
          <p:cNvPr id="62" name="Elbow Connector 61">
            <a:extLst>
              <a:ext uri="{FF2B5EF4-FFF2-40B4-BE49-F238E27FC236}">
                <a16:creationId xmlns:a16="http://schemas.microsoft.com/office/drawing/2014/main" id="{320E886E-86AC-3E9E-545C-5813050BE84E}"/>
              </a:ext>
            </a:extLst>
          </p:cNvPr>
          <p:cNvCxnSpPr>
            <a:cxnSpLocks/>
            <a:stCxn id="61" idx="2"/>
            <a:endCxn id="6" idx="0"/>
          </p:cNvCxnSpPr>
          <p:nvPr/>
        </p:nvCxnSpPr>
        <p:spPr>
          <a:xfrm rot="16200000" flipH="1">
            <a:off x="5270598" y="4323669"/>
            <a:ext cx="346107" cy="583"/>
          </a:xfrm>
          <a:prstGeom prst="bentConnector3">
            <a:avLst>
              <a:gd name="adj1" fmla="val 50000"/>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2A41AA0-65FB-6DEC-BBB1-4A4FDDB75E56}"/>
              </a:ext>
            </a:extLst>
          </p:cNvPr>
          <p:cNvSpPr txBox="1"/>
          <p:nvPr/>
        </p:nvSpPr>
        <p:spPr>
          <a:xfrm>
            <a:off x="7260113" y="1895438"/>
            <a:ext cx="784638" cy="656846"/>
          </a:xfrm>
          <a:prstGeom prst="rect">
            <a:avLst/>
          </a:prstGeom>
          <a:noFill/>
          <a:ln w="25400">
            <a:solidFill>
              <a:schemeClr val="tx1"/>
            </a:solidFill>
            <a:prstDash val="sysDot"/>
          </a:ln>
        </p:spPr>
        <p:txBody>
          <a:bodyPr wrap="none" rtlCol="0">
            <a:spAutoFit/>
          </a:bodyPr>
          <a:lstStyle/>
          <a:p>
            <a:pPr algn="ctr" defTabSz="402336">
              <a:spcAft>
                <a:spcPts val="600"/>
              </a:spcAft>
            </a:pPr>
            <a:r>
              <a:rPr lang="en-US" sz="1584" kern="1200">
                <a:solidFill>
                  <a:schemeClr val="tx1"/>
                </a:solidFill>
                <a:latin typeface="Calibri" panose="020F0502020204030204" pitchFamily="34" charset="0"/>
                <a:ea typeface="+mn-ea"/>
                <a:cs typeface="Calibri" panose="020F0502020204030204" pitchFamily="34" charset="0"/>
              </a:rPr>
              <a:t>Big</a:t>
            </a:r>
          </a:p>
          <a:p>
            <a:pPr algn="ctr" defTabSz="402336">
              <a:spcAft>
                <a:spcPts val="600"/>
              </a:spcAft>
            </a:pPr>
            <a:r>
              <a:rPr lang="en-US" sz="1584" kern="1200">
                <a:solidFill>
                  <a:schemeClr val="tx1"/>
                </a:solidFill>
                <a:latin typeface="Calibri" panose="020F0502020204030204" pitchFamily="34" charset="0"/>
                <a:ea typeface="+mn-ea"/>
                <a:cs typeface="Calibri" panose="020F0502020204030204" pitchFamily="34" charset="0"/>
              </a:rPr>
              <a:t>Battery</a:t>
            </a:r>
            <a:endParaRPr lang="en-US">
              <a:latin typeface="Calibri" panose="020F0502020204030204" pitchFamily="34" charset="0"/>
              <a:cs typeface="Calibri" panose="020F0502020204030204" pitchFamily="34" charset="0"/>
            </a:endParaRPr>
          </a:p>
        </p:txBody>
      </p:sp>
      <p:cxnSp>
        <p:nvCxnSpPr>
          <p:cNvPr id="67" name="Elbow Connector 66">
            <a:extLst>
              <a:ext uri="{FF2B5EF4-FFF2-40B4-BE49-F238E27FC236}">
                <a16:creationId xmlns:a16="http://schemas.microsoft.com/office/drawing/2014/main" id="{FA80057F-07BB-2677-4649-30FCA286B25A}"/>
              </a:ext>
            </a:extLst>
          </p:cNvPr>
          <p:cNvCxnSpPr>
            <a:cxnSpLocks/>
            <a:stCxn id="66" idx="2"/>
            <a:endCxn id="5" idx="0"/>
          </p:cNvCxnSpPr>
          <p:nvPr/>
        </p:nvCxnSpPr>
        <p:spPr>
          <a:xfrm rot="5400000">
            <a:off x="7456418" y="2662195"/>
            <a:ext cx="392029" cy="1"/>
          </a:xfrm>
          <a:prstGeom prst="bentConnector3">
            <a:avLst>
              <a:gd name="adj1" fmla="val 50000"/>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40160283-F695-1BA0-F789-02C317D455A8}"/>
              </a:ext>
            </a:extLst>
          </p:cNvPr>
          <p:cNvSpPr txBox="1"/>
          <p:nvPr/>
        </p:nvSpPr>
        <p:spPr>
          <a:xfrm>
            <a:off x="8557369" y="606058"/>
            <a:ext cx="765804" cy="900631"/>
          </a:xfrm>
          <a:prstGeom prst="rect">
            <a:avLst/>
          </a:prstGeom>
          <a:noFill/>
          <a:ln w="25400">
            <a:solidFill>
              <a:schemeClr val="tx1"/>
            </a:solidFill>
            <a:prstDash val="sysDot"/>
          </a:ln>
        </p:spPr>
        <p:txBody>
          <a:bodyPr wrap="square" rtlCol="0">
            <a:spAutoFit/>
          </a:bodyPr>
          <a:lstStyle/>
          <a:p>
            <a:pPr algn="ctr" defTabSz="402336">
              <a:spcAft>
                <a:spcPts val="600"/>
              </a:spcAft>
            </a:pPr>
            <a:r>
              <a:rPr lang="en-US" sz="1584" kern="1200" dirty="0">
                <a:solidFill>
                  <a:schemeClr val="tx1"/>
                </a:solidFill>
                <a:latin typeface="Calibri" panose="020F0502020204030204" pitchFamily="34" charset="0"/>
                <a:ea typeface="+mn-ea"/>
                <a:cs typeface="Calibri" panose="020F0502020204030204" pitchFamily="34" charset="0"/>
              </a:rPr>
              <a:t>Big</a:t>
            </a:r>
          </a:p>
          <a:p>
            <a:pPr algn="ctr" defTabSz="402336">
              <a:spcAft>
                <a:spcPts val="600"/>
              </a:spcAft>
            </a:pPr>
            <a:r>
              <a:rPr lang="en-US" sz="1584" kern="1200" dirty="0">
                <a:solidFill>
                  <a:schemeClr val="tx1"/>
                </a:solidFill>
                <a:latin typeface="Calibri" panose="020F0502020204030204" pitchFamily="34" charset="0"/>
                <a:ea typeface="+mn-ea"/>
                <a:cs typeface="Calibri" panose="020F0502020204030204" pitchFamily="34" charset="0"/>
              </a:rPr>
              <a:t>Battery</a:t>
            </a:r>
            <a:endParaRPr lang="en-US" dirty="0">
              <a:latin typeface="Calibri" panose="020F0502020204030204" pitchFamily="34" charset="0"/>
              <a:cs typeface="Calibri" panose="020F0502020204030204" pitchFamily="34" charset="0"/>
            </a:endParaRPr>
          </a:p>
        </p:txBody>
      </p:sp>
      <p:cxnSp>
        <p:nvCxnSpPr>
          <p:cNvPr id="71" name="Elbow Connector 70">
            <a:extLst>
              <a:ext uri="{FF2B5EF4-FFF2-40B4-BE49-F238E27FC236}">
                <a16:creationId xmlns:a16="http://schemas.microsoft.com/office/drawing/2014/main" id="{87AC01AF-DE20-E170-B875-BE7330A865EE}"/>
              </a:ext>
            </a:extLst>
          </p:cNvPr>
          <p:cNvCxnSpPr>
            <a:cxnSpLocks/>
            <a:stCxn id="70" idx="2"/>
            <a:endCxn id="4" idx="0"/>
          </p:cNvCxnSpPr>
          <p:nvPr/>
        </p:nvCxnSpPr>
        <p:spPr>
          <a:xfrm rot="16200000" flipH="1">
            <a:off x="8755053" y="1691906"/>
            <a:ext cx="370437" cy="1"/>
          </a:xfrm>
          <a:prstGeom prst="bentConnector3">
            <a:avLst>
              <a:gd name="adj1" fmla="val 50000"/>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15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par>
                                <p:cTn id="8" presetID="9"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dissolv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dissolve">
                                      <p:cBhvr>
                                        <p:cTn id="15" dur="500"/>
                                        <p:tgtEl>
                                          <p:spTgt spid="61"/>
                                        </p:tgtEl>
                                      </p:cBhvr>
                                    </p:animEffect>
                                  </p:childTnLst>
                                </p:cTn>
                              </p:par>
                              <p:par>
                                <p:cTn id="16" presetID="9" presetClass="entr" presetSubtype="0"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dissolve">
                                      <p:cBhvr>
                                        <p:cTn id="18" dur="500"/>
                                        <p:tgtEl>
                                          <p:spTgt spid="6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dissolve">
                                      <p:cBhvr>
                                        <p:cTn id="23" dur="500"/>
                                        <p:tgtEl>
                                          <p:spTgt spid="59"/>
                                        </p:tgtEl>
                                      </p:cBhvr>
                                    </p:animEffect>
                                  </p:childTnLst>
                                </p:cTn>
                              </p:par>
                              <p:par>
                                <p:cTn id="24" presetID="9" presetClass="entr" presetSubtype="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dissolv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dissolve">
                                      <p:cBhvr>
                                        <p:cTn id="31" dur="500"/>
                                        <p:tgtEl>
                                          <p:spTgt spid="66"/>
                                        </p:tgtEl>
                                      </p:cBhvr>
                                    </p:animEffect>
                                  </p:childTnLst>
                                </p:cTn>
                              </p:par>
                              <p:par>
                                <p:cTn id="32" presetID="9" presetClass="entr" presetSubtype="0" fill="hold" nodeType="with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dissolve">
                                      <p:cBhvr>
                                        <p:cTn id="34" dur="500"/>
                                        <p:tgtEl>
                                          <p:spTgt spid="6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dissolve">
                                      <p:cBhvr>
                                        <p:cTn id="39" dur="500"/>
                                        <p:tgtEl>
                                          <p:spTgt spid="70"/>
                                        </p:tgtEl>
                                      </p:cBhvr>
                                    </p:animEffect>
                                  </p:childTnLst>
                                </p:cTn>
                              </p:par>
                              <p:par>
                                <p:cTn id="40" presetID="9" presetClass="entr" presetSubtype="0"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dissolve">
                                      <p:cBhvr>
                                        <p:cTn id="4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9" grpId="0" animBg="1"/>
      <p:bldP spid="61" grpId="0" animBg="1"/>
      <p:bldP spid="66" grpId="0" animBg="1"/>
      <p:bldP spid="7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F8EB7CE-CB19-4838-85DB-36F84120A8EB}"/>
              </a:ext>
            </a:extLst>
          </p:cNvPr>
          <p:cNvSpPr>
            <a:spLocks noChangeArrowheads="1"/>
          </p:cNvSpPr>
          <p:nvPr/>
        </p:nvSpPr>
        <p:spPr bwMode="auto">
          <a:xfrm>
            <a:off x="1032402" y="468121"/>
            <a:ext cx="101271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1" i="0" u="none" strike="noStrike" cap="none" normalizeH="0" baseline="0" dirty="0">
                <a:ln>
                  <a:noFill/>
                </a:ln>
                <a:solidFill>
                  <a:srgbClr val="F8FAFF"/>
                </a:solidFill>
                <a:effectLst/>
                <a:latin typeface="Calibri" panose="020F0502020204030204" pitchFamily="34" charset="0"/>
                <a:cs typeface="Calibri" panose="020F0502020204030204" pitchFamily="34" charset="0"/>
              </a:rPr>
              <a:t>Gas-Led Recovery versus Electrification</a:t>
            </a:r>
          </a:p>
        </p:txBody>
      </p:sp>
      <p:graphicFrame>
        <p:nvGraphicFramePr>
          <p:cNvPr id="6" name="Table 5">
            <a:extLst>
              <a:ext uri="{FF2B5EF4-FFF2-40B4-BE49-F238E27FC236}">
                <a16:creationId xmlns:a16="http://schemas.microsoft.com/office/drawing/2014/main" id="{8D8C0D69-E6BD-C92B-D900-6E8DBDB57365}"/>
              </a:ext>
            </a:extLst>
          </p:cNvPr>
          <p:cNvGraphicFramePr>
            <a:graphicFrameLocks noGrp="1"/>
          </p:cNvGraphicFramePr>
          <p:nvPr>
            <p:extLst>
              <p:ext uri="{D42A27DB-BD31-4B8C-83A1-F6EECF244321}">
                <p14:modId xmlns:p14="http://schemas.microsoft.com/office/powerpoint/2010/main" val="1384583748"/>
              </p:ext>
            </p:extLst>
          </p:nvPr>
        </p:nvGraphicFramePr>
        <p:xfrm>
          <a:off x="729916" y="1804549"/>
          <a:ext cx="10732168" cy="4053840"/>
        </p:xfrm>
        <a:graphic>
          <a:graphicData uri="http://schemas.openxmlformats.org/drawingml/2006/table">
            <a:tbl>
              <a:tblPr firstRow="1" bandRow="1">
                <a:tableStyleId>{5C22544A-7EE6-4342-B048-85BDC9FD1C3A}</a:tableStyleId>
              </a:tblPr>
              <a:tblGrid>
                <a:gridCol w="5366084">
                  <a:extLst>
                    <a:ext uri="{9D8B030D-6E8A-4147-A177-3AD203B41FA5}">
                      <a16:colId xmlns:a16="http://schemas.microsoft.com/office/drawing/2014/main" val="2528269559"/>
                    </a:ext>
                  </a:extLst>
                </a:gridCol>
                <a:gridCol w="5366084">
                  <a:extLst>
                    <a:ext uri="{9D8B030D-6E8A-4147-A177-3AD203B41FA5}">
                      <a16:colId xmlns:a16="http://schemas.microsoft.com/office/drawing/2014/main" val="1326922119"/>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3200" b="1" dirty="0">
                          <a:effectLst/>
                          <a:latin typeface="Calibri" panose="020F0502020204030204" pitchFamily="34" charset="0"/>
                          <a:cs typeface="Calibri" panose="020F0502020204030204" pitchFamily="34" charset="0"/>
                        </a:rPr>
                        <a:t>Gas as Transition</a:t>
                      </a:r>
                    </a:p>
                    <a:p>
                      <a:endParaRPr lang="en-US" sz="2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3200" b="1" dirty="0">
                          <a:effectLst/>
                          <a:latin typeface="Calibri" panose="020F0502020204030204" pitchFamily="34" charset="0"/>
                          <a:cs typeface="Calibri" panose="020F0502020204030204" pitchFamily="34" charset="0"/>
                        </a:rPr>
                        <a:t>Electrification + Renewables</a:t>
                      </a:r>
                    </a:p>
                    <a:p>
                      <a:endParaRPr lang="en-US" sz="2400" dirty="0"/>
                    </a:p>
                  </a:txBody>
                  <a:tcPr/>
                </a:tc>
                <a:extLst>
                  <a:ext uri="{0D108BD9-81ED-4DB2-BD59-A6C34878D82A}">
                    <a16:rowId xmlns:a16="http://schemas.microsoft.com/office/drawing/2014/main" val="2215943270"/>
                  </a:ext>
                </a:extLst>
              </a:tr>
              <a:tr h="370840">
                <a:tc>
                  <a:txBody>
                    <a:bodyPr/>
                    <a:lstStyle/>
                    <a:p>
                      <a:r>
                        <a:rPr lang="en-AU" sz="2800" dirty="0">
                          <a:effectLst/>
                          <a:latin typeface="Calibri" panose="020F0502020204030204" pitchFamily="34" charset="0"/>
                          <a:cs typeface="Calibri" panose="020F0502020204030204" pitchFamily="34" charset="0"/>
                        </a:rPr>
                        <a:t>Lower CO₂ than coal</a:t>
                      </a:r>
                      <a:endParaRPr lang="en-US" sz="2800" dirty="0"/>
                    </a:p>
                  </a:txBody>
                  <a:tcPr/>
                </a:tc>
                <a:tc>
                  <a:txBody>
                    <a:bodyPr/>
                    <a:lstStyle/>
                    <a:p>
                      <a:r>
                        <a:rPr lang="en-AU" sz="2800" dirty="0">
                          <a:effectLst/>
                          <a:latin typeface="Calibri" panose="020F0502020204030204" pitchFamily="34" charset="0"/>
                          <a:cs typeface="Calibri" panose="020F0502020204030204" pitchFamily="34" charset="0"/>
                        </a:rPr>
                        <a:t>Zero emissions at point of use</a:t>
                      </a:r>
                      <a:endParaRPr lang="en-US" sz="2800" dirty="0"/>
                    </a:p>
                  </a:txBody>
                  <a:tcPr/>
                </a:tc>
                <a:extLst>
                  <a:ext uri="{0D108BD9-81ED-4DB2-BD59-A6C34878D82A}">
                    <a16:rowId xmlns:a16="http://schemas.microsoft.com/office/drawing/2014/main" val="585803500"/>
                  </a:ext>
                </a:extLst>
              </a:tr>
              <a:tr h="370840">
                <a:tc>
                  <a:txBody>
                    <a:bodyPr/>
                    <a:lstStyle/>
                    <a:p>
                      <a:r>
                        <a:rPr lang="en-AU" sz="2800" dirty="0">
                          <a:effectLst/>
                          <a:latin typeface="Calibri" panose="020F0502020204030204" pitchFamily="34" charset="0"/>
                          <a:cs typeface="Calibri" panose="020F0502020204030204" pitchFamily="34" charset="0"/>
                        </a:rPr>
                        <a:t>Existing infrastructure</a:t>
                      </a:r>
                      <a:endParaRPr lang="en-US" sz="2800" dirty="0"/>
                    </a:p>
                  </a:txBody>
                  <a:tcPr/>
                </a:tc>
                <a:tc>
                  <a:txBody>
                    <a:bodyPr/>
                    <a:lstStyle/>
                    <a:p>
                      <a:r>
                        <a:rPr lang="en-AU" sz="2800" dirty="0">
                          <a:effectLst/>
                          <a:latin typeface="Calibri" panose="020F0502020204030204" pitchFamily="34" charset="0"/>
                          <a:cs typeface="Calibri" panose="020F0502020204030204" pitchFamily="34" charset="0"/>
                        </a:rPr>
                        <a:t>Needs grid upgrades</a:t>
                      </a:r>
                      <a:endParaRPr lang="en-US" sz="2800" dirty="0"/>
                    </a:p>
                  </a:txBody>
                  <a:tcPr/>
                </a:tc>
                <a:extLst>
                  <a:ext uri="{0D108BD9-81ED-4DB2-BD59-A6C34878D82A}">
                    <a16:rowId xmlns:a16="http://schemas.microsoft.com/office/drawing/2014/main" val="2373663174"/>
                  </a:ext>
                </a:extLst>
              </a:tr>
              <a:tr h="370840">
                <a:tc>
                  <a:txBody>
                    <a:bodyPr/>
                    <a:lstStyle/>
                    <a:p>
                      <a:r>
                        <a:rPr lang="en-AU" sz="2800" dirty="0">
                          <a:effectLst/>
                          <a:latin typeface="Calibri" panose="020F0502020204030204" pitchFamily="34" charset="0"/>
                          <a:cs typeface="Calibri" panose="020F0502020204030204" pitchFamily="34" charset="0"/>
                        </a:rPr>
                        <a:t>Methane leaks (potent GHG)</a:t>
                      </a:r>
                      <a:endParaRPr lang="en-US" sz="2800" dirty="0"/>
                    </a:p>
                  </a:txBody>
                  <a:tcPr/>
                </a:tc>
                <a:tc>
                  <a:txBody>
                    <a:bodyPr/>
                    <a:lstStyle/>
                    <a:p>
                      <a:r>
                        <a:rPr lang="en-AU" sz="2800" dirty="0">
                          <a:effectLst/>
                          <a:latin typeface="Calibri" panose="020F0502020204030204" pitchFamily="34" charset="0"/>
                          <a:cs typeface="Calibri" panose="020F0502020204030204" pitchFamily="34" charset="0"/>
                        </a:rPr>
                        <a:t>Cheaper long-term (solar/wind)</a:t>
                      </a:r>
                      <a:endParaRPr lang="en-US" sz="2800" dirty="0"/>
                    </a:p>
                  </a:txBody>
                  <a:tcPr/>
                </a:tc>
                <a:extLst>
                  <a:ext uri="{0D108BD9-81ED-4DB2-BD59-A6C34878D82A}">
                    <a16:rowId xmlns:a16="http://schemas.microsoft.com/office/drawing/2014/main" val="1138746899"/>
                  </a:ext>
                </a:extLst>
              </a:tr>
              <a:tr h="370840">
                <a:tc>
                  <a:txBody>
                    <a:bodyPr/>
                    <a:lstStyle/>
                    <a:p>
                      <a:r>
                        <a:rPr lang="en-AU" sz="2800" dirty="0">
                          <a:effectLst/>
                          <a:latin typeface="Calibri" panose="020F0502020204030204" pitchFamily="34" charset="0"/>
                          <a:cs typeface="Calibri" panose="020F0502020204030204" pitchFamily="34" charset="0"/>
                        </a:rPr>
                        <a:t>Lock-in risk (stranded assets)</a:t>
                      </a:r>
                      <a:endParaRPr lang="en-US" sz="2800" dirty="0"/>
                    </a:p>
                  </a:txBody>
                  <a:tcPr/>
                </a:tc>
                <a:tc>
                  <a:txBody>
                    <a:bodyPr/>
                    <a:lstStyle/>
                    <a:p>
                      <a:r>
                        <a:rPr lang="en-AU" sz="2800" dirty="0">
                          <a:effectLst/>
                          <a:latin typeface="Calibri" panose="020F0502020204030204" pitchFamily="34" charset="0"/>
                          <a:cs typeface="Calibri" panose="020F0502020204030204" pitchFamily="34" charset="0"/>
                        </a:rPr>
                        <a:t>Health benefits (no pollution)</a:t>
                      </a:r>
                      <a:endParaRPr lang="en-US" sz="2800" dirty="0"/>
                    </a:p>
                  </a:txBody>
                  <a:tcPr/>
                </a:tc>
                <a:extLst>
                  <a:ext uri="{0D108BD9-81ED-4DB2-BD59-A6C34878D82A}">
                    <a16:rowId xmlns:a16="http://schemas.microsoft.com/office/drawing/2014/main" val="127813135"/>
                  </a:ext>
                </a:extLst>
              </a:tr>
              <a:tr h="370840">
                <a:tc>
                  <a:txBody>
                    <a:bodyPr/>
                    <a:lstStyle/>
                    <a:p>
                      <a:r>
                        <a:rPr lang="en-AU" sz="2800" dirty="0">
                          <a:effectLst/>
                          <a:latin typeface="Calibri" panose="020F0502020204030204" pitchFamily="34" charset="0"/>
                          <a:cs typeface="Calibri" panose="020F0502020204030204" pitchFamily="34" charset="0"/>
                        </a:rPr>
                        <a:t>To cover </a:t>
                      </a:r>
                      <a:r>
                        <a:rPr lang="en-AU" sz="2800" dirty="0" err="1">
                          <a:effectLst/>
                          <a:latin typeface="Calibri" panose="020F0502020204030204" pitchFamily="34" charset="0"/>
                          <a:cs typeface="Calibri" panose="020F0502020204030204" pitchFamily="34" charset="0"/>
                        </a:rPr>
                        <a:t>Dunkelflaute</a:t>
                      </a:r>
                      <a:r>
                        <a:rPr lang="en-AU" sz="2800" dirty="0">
                          <a:effectLst/>
                          <a:latin typeface="Calibri" panose="020F0502020204030204" pitchFamily="34" charset="0"/>
                          <a:cs typeface="Calibri" panose="020F0502020204030204" pitchFamily="34" charset="0"/>
                        </a:rPr>
                        <a:t> periods</a:t>
                      </a:r>
                      <a:endParaRPr lang="en-US" sz="2800" dirty="0"/>
                    </a:p>
                  </a:txBody>
                  <a:tcPr/>
                </a:tc>
                <a:tc>
                  <a:txBody>
                    <a:bodyPr/>
                    <a:lstStyle/>
                    <a:p>
                      <a:r>
                        <a:rPr lang="en-AU" sz="2800" dirty="0">
                          <a:effectLst/>
                          <a:latin typeface="Calibri" panose="020F0502020204030204" pitchFamily="34" charset="0"/>
                          <a:cs typeface="Calibri" panose="020F0502020204030204" pitchFamily="34" charset="0"/>
                        </a:rPr>
                        <a:t>Need big storage to cover the 1%</a:t>
                      </a:r>
                      <a:endParaRPr lang="en-US" sz="2800" dirty="0"/>
                    </a:p>
                  </a:txBody>
                  <a:tcPr/>
                </a:tc>
                <a:extLst>
                  <a:ext uri="{0D108BD9-81ED-4DB2-BD59-A6C34878D82A}">
                    <a16:rowId xmlns:a16="http://schemas.microsoft.com/office/drawing/2014/main" val="256984253"/>
                  </a:ext>
                </a:extLst>
              </a:tr>
              <a:tr h="370840">
                <a:tc>
                  <a:txBody>
                    <a:bodyPr/>
                    <a:lstStyle/>
                    <a:p>
                      <a:r>
                        <a:rPr lang="en-AU" sz="2800" dirty="0">
                          <a:effectLst/>
                          <a:latin typeface="Calibri" panose="020F0502020204030204" pitchFamily="34" charset="0"/>
                          <a:cs typeface="Calibri" panose="020F0502020204030204" pitchFamily="34" charset="0"/>
                        </a:rPr>
                        <a:t>Long order book waiting list atm</a:t>
                      </a:r>
                      <a:endParaRPr lang="en-US" sz="2800" dirty="0"/>
                    </a:p>
                  </a:txBody>
                  <a:tcPr/>
                </a:tc>
                <a:tc>
                  <a:txBody>
                    <a:bodyPr/>
                    <a:lstStyle/>
                    <a:p>
                      <a:endParaRPr lang="en-US" sz="2800" dirty="0"/>
                    </a:p>
                  </a:txBody>
                  <a:tcPr/>
                </a:tc>
                <a:extLst>
                  <a:ext uri="{0D108BD9-81ED-4DB2-BD59-A6C34878D82A}">
                    <a16:rowId xmlns:a16="http://schemas.microsoft.com/office/drawing/2014/main" val="845099056"/>
                  </a:ext>
                </a:extLst>
              </a:tr>
            </a:tbl>
          </a:graphicData>
        </a:graphic>
      </p:graphicFrame>
    </p:spTree>
    <p:extLst>
      <p:ext uri="{BB962C8B-B14F-4D97-AF65-F5344CB8AC3E}">
        <p14:creationId xmlns:p14="http://schemas.microsoft.com/office/powerpoint/2010/main" val="160222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FD21E3-EBA4-82DA-DF7D-3F0AF7925775}"/>
              </a:ext>
            </a:extLst>
          </p:cNvPr>
          <p:cNvSpPr txBox="1"/>
          <p:nvPr/>
        </p:nvSpPr>
        <p:spPr>
          <a:xfrm>
            <a:off x="3048625" y="3094432"/>
            <a:ext cx="6097248" cy="369332"/>
          </a:xfrm>
          <a:prstGeom prst="rect">
            <a:avLst/>
          </a:prstGeom>
          <a:noFill/>
        </p:spPr>
        <p:txBody>
          <a:bodyPr wrap="square">
            <a:spAutoFit/>
          </a:bodyPr>
          <a:lstStyle/>
          <a:p>
            <a:r>
              <a:rPr lang="en-AU" dirty="0">
                <a:solidFill>
                  <a:srgbClr val="505256"/>
                </a:solidFill>
                <a:effectLst/>
                <a:latin typeface="Helvetica" pitchFamily="2" charset="0"/>
              </a:rPr>
              <a:t>R</a:t>
            </a:r>
          </a:p>
        </p:txBody>
      </p:sp>
      <p:pic>
        <p:nvPicPr>
          <p:cNvPr id="5" name="Picture 4" descr="A silver machine with gears&#10;&#10;AI-generated content may be incorrect.">
            <a:extLst>
              <a:ext uri="{FF2B5EF4-FFF2-40B4-BE49-F238E27FC236}">
                <a16:creationId xmlns:a16="http://schemas.microsoft.com/office/drawing/2014/main" id="{C3975FF3-6E7E-1A96-1289-B0ADA7161E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9334" y="0"/>
            <a:ext cx="11013332" cy="6848332"/>
          </a:xfrm>
          <a:prstGeom prst="rect">
            <a:avLst/>
          </a:prstGeom>
        </p:spPr>
      </p:pic>
    </p:spTree>
    <p:extLst>
      <p:ext uri="{BB962C8B-B14F-4D97-AF65-F5344CB8AC3E}">
        <p14:creationId xmlns:p14="http://schemas.microsoft.com/office/powerpoint/2010/main" val="1489418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97DCCF-BCC9-5295-CF1D-212BB66BE7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37278"/>
            <a:ext cx="12176626" cy="6183443"/>
          </a:xfrm>
          <a:prstGeom prst="rect">
            <a:avLst/>
          </a:prstGeom>
        </p:spPr>
      </p:pic>
    </p:spTree>
    <p:extLst>
      <p:ext uri="{BB962C8B-B14F-4D97-AF65-F5344CB8AC3E}">
        <p14:creationId xmlns:p14="http://schemas.microsoft.com/office/powerpoint/2010/main" val="365230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E97B7-892C-F6C8-06AF-0F760F10C8DB}"/>
              </a:ext>
            </a:extLst>
          </p:cNvPr>
          <p:cNvSpPr txBox="1"/>
          <p:nvPr/>
        </p:nvSpPr>
        <p:spPr>
          <a:xfrm>
            <a:off x="559904" y="616691"/>
            <a:ext cx="11072191" cy="5624617"/>
          </a:xfrm>
          <a:prstGeom prst="rect">
            <a:avLst/>
          </a:prstGeom>
          <a:noFill/>
        </p:spPr>
        <p:txBody>
          <a:bodyPr wrap="square">
            <a:spAutoFit/>
          </a:bodyPr>
          <a:lstStyle/>
          <a:p>
            <a:pPr algn="l">
              <a:buNone/>
            </a:pPr>
            <a:r>
              <a:rPr lang="en-AU" sz="4400" b="1" i="0" u="none" strike="noStrike" dirty="0">
                <a:solidFill>
                  <a:srgbClr val="F8FAFF"/>
                </a:solidFill>
                <a:effectLst/>
                <a:latin typeface="DeepSeek-CJK-patch"/>
              </a:rPr>
              <a:t>Renewables vs Nuclear – Speed Matters</a:t>
            </a:r>
            <a:endParaRPr lang="en-AU" sz="4400" b="1" dirty="0">
              <a:solidFill>
                <a:srgbClr val="F8FAFF"/>
              </a:solidFill>
              <a:latin typeface="DeepSeek-CJK-patch"/>
            </a:endParaRPr>
          </a:p>
          <a:p>
            <a:pPr algn="l">
              <a:buNone/>
            </a:pPr>
            <a:r>
              <a:rPr lang="en-AU" sz="3200" b="1" dirty="0">
                <a:solidFill>
                  <a:srgbClr val="F8FAFF"/>
                </a:solidFill>
                <a:latin typeface="DeepSeek-CJK-patch"/>
              </a:rPr>
              <a:t>Hinkley Point C - 3200 MW – two units</a:t>
            </a:r>
          </a:p>
          <a:p>
            <a:pPr algn="l">
              <a:buNone/>
            </a:pPr>
            <a:endParaRPr lang="en-AU" sz="2400" b="1" i="0" u="none" strike="noStrike" dirty="0">
              <a:solidFill>
                <a:srgbClr val="F8FAFF"/>
              </a:solidFill>
              <a:effectLst/>
              <a:latin typeface="DeepSeek-CJK-patch"/>
            </a:endParaRPr>
          </a:p>
          <a:p>
            <a:pPr marL="285750" indent="-285750" algn="l">
              <a:buFont typeface="Arial" panose="020B0604020202020204" pitchFamily="34" charset="0"/>
              <a:buChar char="•"/>
            </a:pPr>
            <a:r>
              <a:rPr lang="en-AU" sz="2800" b="1" dirty="0">
                <a:solidFill>
                  <a:srgbClr val="F8FAFF"/>
                </a:solidFill>
                <a:latin typeface="DeepSeek-CJK-patch"/>
              </a:rPr>
              <a:t>Inflexible operation (same as Coal Plants)</a:t>
            </a:r>
          </a:p>
          <a:p>
            <a:pPr marL="285750" indent="-285750" algn="l">
              <a:buFont typeface="Arial" panose="020B0604020202020204" pitchFamily="34" charset="0"/>
              <a:buChar char="•"/>
            </a:pPr>
            <a:r>
              <a:rPr lang="en-AU" sz="2800" b="1" i="0" u="none" strike="noStrike" dirty="0">
                <a:solidFill>
                  <a:srgbClr val="F8FAFF"/>
                </a:solidFill>
                <a:effectLst/>
                <a:latin typeface="DeepSeek-CJK-patch"/>
              </a:rPr>
              <a:t>Construction Cost Blowout – 31 Billion Pounds per Unit </a:t>
            </a:r>
            <a:r>
              <a:rPr lang="en-AU" sz="2800" b="1" dirty="0">
                <a:solidFill>
                  <a:srgbClr val="F8FAFF"/>
                </a:solidFill>
                <a:latin typeface="DeepSeek-CJK-patch"/>
              </a:rPr>
              <a:t>in 2015 prices </a:t>
            </a:r>
            <a:r>
              <a:rPr lang="en-AU" sz="2800" b="1" i="0" u="none" strike="noStrike" dirty="0">
                <a:solidFill>
                  <a:srgbClr val="F8FAFF"/>
                </a:solidFill>
                <a:effectLst/>
                <a:latin typeface="DeepSeek-CJK-patch"/>
              </a:rPr>
              <a:t>became 49 Billion Pound in 2024, for planned start in 2029.</a:t>
            </a:r>
          </a:p>
          <a:p>
            <a:pPr marL="285750" indent="-285750" algn="l">
              <a:buFont typeface="Arial" panose="020B0604020202020204" pitchFamily="34" charset="0"/>
              <a:buChar char="•"/>
            </a:pPr>
            <a:r>
              <a:rPr lang="en-AU" sz="2800" b="1" dirty="0">
                <a:solidFill>
                  <a:srgbClr val="F8FAFF"/>
                </a:solidFill>
                <a:latin typeface="DeepSeek-CJK-patch"/>
              </a:rPr>
              <a:t>Price of generated electricity has to be guaranteed – original price in 2013 at 89 GBP/MWh, needed to be CPI adjusted - 126 Pound/MWH in 2024, guaranteed for 30 years.</a:t>
            </a:r>
            <a:endParaRPr lang="en-AU" sz="2800" b="1" i="0" u="none" strike="noStrike" dirty="0">
              <a:solidFill>
                <a:srgbClr val="F8FAFF"/>
              </a:solidFill>
              <a:effectLst/>
              <a:latin typeface="DeepSeek-CJK-patch"/>
            </a:endParaRPr>
          </a:p>
          <a:p>
            <a:pPr lvl="1" algn="l">
              <a:spcBef>
                <a:spcPts val="300"/>
              </a:spcBef>
            </a:pPr>
            <a:endParaRPr lang="en-AU" sz="2400" b="0" i="0" u="none" strike="noStrike" dirty="0">
              <a:solidFill>
                <a:srgbClr val="F8FAFF"/>
              </a:solidFill>
              <a:effectLst/>
              <a:latin typeface="DeepSeek-CJK-patch"/>
            </a:endParaRPr>
          </a:p>
          <a:p>
            <a:pPr algn="l">
              <a:spcBef>
                <a:spcPts val="300"/>
              </a:spcBef>
            </a:pPr>
            <a:r>
              <a:rPr lang="en-AU" sz="3200" b="1" u="none" strike="noStrike" dirty="0">
                <a:solidFill>
                  <a:srgbClr val="F8FAFF"/>
                </a:solidFill>
                <a:effectLst/>
                <a:latin typeface="DeepSeek-CJK-patch"/>
              </a:rPr>
              <a:t>Small Modular Reactors (SMR)</a:t>
            </a:r>
          </a:p>
          <a:p>
            <a:pPr marL="342900" indent="-342900" algn="l">
              <a:spcBef>
                <a:spcPts val="300"/>
              </a:spcBef>
              <a:buFont typeface="Arial" panose="020B0604020202020204" pitchFamily="34" charset="0"/>
              <a:buChar char="•"/>
            </a:pPr>
            <a:r>
              <a:rPr lang="en-AU" sz="2800" dirty="0">
                <a:solidFill>
                  <a:srgbClr val="F8FAFF"/>
                </a:solidFill>
                <a:latin typeface="DeepSeek-CJK-patch"/>
              </a:rPr>
              <a:t>None been built yet – unproven technology.</a:t>
            </a:r>
            <a:endParaRPr lang="en-AU" sz="2000" b="0" u="none" strike="noStrike" dirty="0">
              <a:solidFill>
                <a:srgbClr val="F8FAFF"/>
              </a:solidFill>
              <a:effectLst/>
              <a:latin typeface="DeepSeek-CJK-patch"/>
            </a:endParaRPr>
          </a:p>
        </p:txBody>
      </p:sp>
    </p:spTree>
    <p:extLst>
      <p:ext uri="{BB962C8B-B14F-4D97-AF65-F5344CB8AC3E}">
        <p14:creationId xmlns:p14="http://schemas.microsoft.com/office/powerpoint/2010/main" val="493657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AF5FC-9CB2-FC7E-F9EA-FD0E23887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678516"/>
            <a:ext cx="12192000" cy="11536516"/>
          </a:xfrm>
          <a:prstGeom prst="rect">
            <a:avLst/>
          </a:prstGeom>
        </p:spPr>
      </p:pic>
    </p:spTree>
    <p:extLst>
      <p:ext uri="{BB962C8B-B14F-4D97-AF65-F5344CB8AC3E}">
        <p14:creationId xmlns:p14="http://schemas.microsoft.com/office/powerpoint/2010/main" val="1854647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9CF87A-1E97-FE00-AE83-0CA8FA5DA62B}"/>
              </a:ext>
            </a:extLst>
          </p:cNvPr>
          <p:cNvSpPr txBox="1"/>
          <p:nvPr/>
        </p:nvSpPr>
        <p:spPr>
          <a:xfrm>
            <a:off x="934064" y="1370744"/>
            <a:ext cx="10323871" cy="4116512"/>
          </a:xfrm>
          <a:prstGeom prst="rect">
            <a:avLst/>
          </a:prstGeom>
          <a:noFill/>
        </p:spPr>
        <p:txBody>
          <a:bodyPr wrap="square">
            <a:spAutoFit/>
          </a:bodyPr>
          <a:lstStyle/>
          <a:p>
            <a:pPr algn="l">
              <a:spcBef>
                <a:spcPts val="300"/>
              </a:spcBef>
            </a:pPr>
            <a:r>
              <a:rPr lang="en-AU" sz="3600" dirty="0">
                <a:solidFill>
                  <a:srgbClr val="F8FAFF"/>
                </a:solidFill>
                <a:latin typeface="DeepSeek-CJK-patch"/>
              </a:rPr>
              <a:t>Wind Turbines / Solar PV / Batteries / Pumped Hydro </a:t>
            </a:r>
          </a:p>
          <a:p>
            <a:pPr algn="l">
              <a:spcBef>
                <a:spcPts val="300"/>
              </a:spcBef>
            </a:pPr>
            <a:endParaRPr lang="en-AU" sz="1600" dirty="0">
              <a:solidFill>
                <a:srgbClr val="F8FAFF"/>
              </a:solidFill>
              <a:latin typeface="DeepSeek-CJK-patch"/>
            </a:endParaRPr>
          </a:p>
          <a:p>
            <a:pPr marL="342900" indent="-342900" algn="l">
              <a:spcBef>
                <a:spcPts val="300"/>
              </a:spcBef>
              <a:buFont typeface="Arial" panose="020B0604020202020204" pitchFamily="34" charset="0"/>
              <a:buChar char="•"/>
            </a:pPr>
            <a:r>
              <a:rPr lang="en-AU" sz="3200" b="0" u="none" strike="noStrike" dirty="0">
                <a:solidFill>
                  <a:srgbClr val="F8FAFF"/>
                </a:solidFill>
                <a:effectLst/>
                <a:latin typeface="DeepSeek-CJK-patch"/>
              </a:rPr>
              <a:t>Flexible Operation</a:t>
            </a:r>
          </a:p>
          <a:p>
            <a:pPr marL="342900" indent="-342900" algn="l">
              <a:spcBef>
                <a:spcPts val="300"/>
              </a:spcBef>
              <a:buFont typeface="Arial" panose="020B0604020202020204" pitchFamily="34" charset="0"/>
              <a:buChar char="•"/>
            </a:pPr>
            <a:r>
              <a:rPr lang="en-AU" sz="3200" b="0" u="none" strike="noStrike" dirty="0">
                <a:solidFill>
                  <a:srgbClr val="F8FAFF"/>
                </a:solidFill>
                <a:effectLst/>
                <a:latin typeface="DeepSeek-CJK-patch"/>
              </a:rPr>
              <a:t>Proven technology</a:t>
            </a:r>
            <a:endParaRPr lang="en-AU" sz="3200" dirty="0">
              <a:solidFill>
                <a:srgbClr val="F8FAFF"/>
              </a:solidFill>
              <a:latin typeface="DeepSeek-CJK-patch"/>
            </a:endParaRPr>
          </a:p>
          <a:p>
            <a:pPr marL="342900" indent="-342900" algn="l">
              <a:spcBef>
                <a:spcPts val="300"/>
              </a:spcBef>
              <a:buFont typeface="Arial" panose="020B0604020202020204" pitchFamily="34" charset="0"/>
              <a:buChar char="•"/>
            </a:pPr>
            <a:r>
              <a:rPr lang="en-AU" sz="3200" b="0" u="none" strike="noStrike" dirty="0">
                <a:solidFill>
                  <a:srgbClr val="F8FAFF"/>
                </a:solidFill>
                <a:effectLst/>
                <a:latin typeface="DeepSeek-CJK-patch"/>
              </a:rPr>
              <a:t>Manufacturing capacity is ramping up at an incredible rate</a:t>
            </a:r>
          </a:p>
          <a:p>
            <a:pPr marL="342900" indent="-342900" algn="l">
              <a:spcBef>
                <a:spcPts val="300"/>
              </a:spcBef>
              <a:buFont typeface="Arial" panose="020B0604020202020204" pitchFamily="34" charset="0"/>
              <a:buChar char="•"/>
            </a:pPr>
            <a:r>
              <a:rPr lang="en-AU" sz="3200" b="0" u="none" strike="noStrike" dirty="0">
                <a:solidFill>
                  <a:srgbClr val="F8FAFF"/>
                </a:solidFill>
                <a:effectLst/>
                <a:latin typeface="DeepSeek-CJK-patch"/>
              </a:rPr>
              <a:t>Delivery and Construction systems</a:t>
            </a:r>
          </a:p>
          <a:p>
            <a:pPr marL="342900" indent="-342900" algn="l">
              <a:spcBef>
                <a:spcPts val="300"/>
              </a:spcBef>
              <a:buFont typeface="Arial" panose="020B0604020202020204" pitchFamily="34" charset="0"/>
              <a:buChar char="•"/>
            </a:pPr>
            <a:endParaRPr lang="en-AU" sz="3200" dirty="0">
              <a:solidFill>
                <a:srgbClr val="F8FAFF"/>
              </a:solidFill>
              <a:latin typeface="DeepSeek-CJK-patch"/>
            </a:endParaRPr>
          </a:p>
          <a:p>
            <a:pPr marL="342900" indent="-342900" algn="l">
              <a:spcBef>
                <a:spcPts val="300"/>
              </a:spcBef>
              <a:buFont typeface="Arial" panose="020B0604020202020204" pitchFamily="34" charset="0"/>
              <a:buChar char="•"/>
            </a:pPr>
            <a:r>
              <a:rPr lang="en-AU" sz="3200" b="0" u="none" strike="noStrike" dirty="0">
                <a:solidFill>
                  <a:srgbClr val="F8FAFF"/>
                </a:solidFill>
                <a:effectLst/>
                <a:latin typeface="DeepSeek-CJK-patch"/>
              </a:rPr>
              <a:t>The only delay is our regulatory systems</a:t>
            </a:r>
          </a:p>
        </p:txBody>
      </p:sp>
    </p:spTree>
    <p:extLst>
      <p:ext uri="{BB962C8B-B14F-4D97-AF65-F5344CB8AC3E}">
        <p14:creationId xmlns:p14="http://schemas.microsoft.com/office/powerpoint/2010/main" val="1307504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AI-generated content may be incorrect.">
            <a:extLst>
              <a:ext uri="{FF2B5EF4-FFF2-40B4-BE49-F238E27FC236}">
                <a16:creationId xmlns:a16="http://schemas.microsoft.com/office/drawing/2014/main" id="{089D2326-26B9-30E8-0E9F-E0C3122836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31092"/>
            <a:ext cx="12198379" cy="3781168"/>
          </a:xfrm>
          <a:prstGeom prst="rect">
            <a:avLst/>
          </a:prstGeom>
        </p:spPr>
      </p:pic>
      <p:sp>
        <p:nvSpPr>
          <p:cNvPr id="4" name="TextBox 3">
            <a:extLst>
              <a:ext uri="{FF2B5EF4-FFF2-40B4-BE49-F238E27FC236}">
                <a16:creationId xmlns:a16="http://schemas.microsoft.com/office/drawing/2014/main" id="{817B1ED3-B9A9-B284-E7F6-967E6072B040}"/>
              </a:ext>
            </a:extLst>
          </p:cNvPr>
          <p:cNvSpPr txBox="1"/>
          <p:nvPr/>
        </p:nvSpPr>
        <p:spPr>
          <a:xfrm>
            <a:off x="4249180" y="507603"/>
            <a:ext cx="3693640" cy="707886"/>
          </a:xfrm>
          <a:prstGeom prst="rect">
            <a:avLst/>
          </a:prstGeom>
          <a:noFill/>
        </p:spPr>
        <p:txBody>
          <a:bodyPr wrap="none" rtlCol="0">
            <a:spAutoFit/>
          </a:bodyPr>
          <a:lstStyle/>
          <a:p>
            <a:r>
              <a:rPr lang="en-US" sz="4000" b="1" dirty="0"/>
              <a:t>UK Power Grid</a:t>
            </a:r>
          </a:p>
        </p:txBody>
      </p:sp>
    </p:spTree>
    <p:extLst>
      <p:ext uri="{BB962C8B-B14F-4D97-AF65-F5344CB8AC3E}">
        <p14:creationId xmlns:p14="http://schemas.microsoft.com/office/powerpoint/2010/main" val="2319675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lines&#10;&#10;AI-generated content may be incorrect.">
            <a:extLst>
              <a:ext uri="{FF2B5EF4-FFF2-40B4-BE49-F238E27FC236}">
                <a16:creationId xmlns:a16="http://schemas.microsoft.com/office/drawing/2014/main" id="{E0510215-D275-A212-39C4-8A044D22A5E2}"/>
              </a:ext>
            </a:extLst>
          </p:cNvPr>
          <p:cNvPicPr>
            <a:picLocks noChangeAspect="1"/>
          </p:cNvPicPr>
          <p:nvPr/>
        </p:nvPicPr>
        <p:blipFill>
          <a:blip r:embed="rId2" cstate="email">
            <a:extLst>
              <a:ext uri="{28A0092B-C50C-407E-A947-70E740481C1C}">
                <a14:useLocalDpi xmlns:a14="http://schemas.microsoft.com/office/drawing/2010/main"/>
              </a:ext>
            </a:extLst>
          </a:blip>
          <a:srcRect t="13872" b="3040"/>
          <a:stretch/>
        </p:blipFill>
        <p:spPr>
          <a:xfrm>
            <a:off x="0" y="672681"/>
            <a:ext cx="12192000" cy="3756454"/>
          </a:xfrm>
          <a:prstGeom prst="rect">
            <a:avLst/>
          </a:prstGeom>
        </p:spPr>
      </p:pic>
      <p:sp>
        <p:nvSpPr>
          <p:cNvPr id="4" name="TextBox 3">
            <a:extLst>
              <a:ext uri="{FF2B5EF4-FFF2-40B4-BE49-F238E27FC236}">
                <a16:creationId xmlns:a16="http://schemas.microsoft.com/office/drawing/2014/main" id="{75BAF4FF-CA5F-9C41-DBAD-E73304182619}"/>
              </a:ext>
            </a:extLst>
          </p:cNvPr>
          <p:cNvSpPr txBox="1"/>
          <p:nvPr/>
        </p:nvSpPr>
        <p:spPr>
          <a:xfrm>
            <a:off x="3598809" y="87906"/>
            <a:ext cx="4410182" cy="584775"/>
          </a:xfrm>
          <a:prstGeom prst="rect">
            <a:avLst/>
          </a:prstGeom>
          <a:noFill/>
        </p:spPr>
        <p:txBody>
          <a:bodyPr wrap="none" rtlCol="0">
            <a:spAutoFit/>
          </a:bodyPr>
          <a:lstStyle/>
          <a:p>
            <a:r>
              <a:rPr lang="en-US" sz="3200" dirty="0"/>
              <a:t>California Power Grid</a:t>
            </a:r>
          </a:p>
        </p:txBody>
      </p:sp>
      <p:pic>
        <p:nvPicPr>
          <p:cNvPr id="6" name="Picture 5" descr="A graph with purple line&#10;&#10;AI-generated content may be incorrect.">
            <a:extLst>
              <a:ext uri="{FF2B5EF4-FFF2-40B4-BE49-F238E27FC236}">
                <a16:creationId xmlns:a16="http://schemas.microsoft.com/office/drawing/2014/main" id="{A0BAA773-7F80-88E4-A263-4ED1A8405E0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78011" y="4481102"/>
            <a:ext cx="9835978" cy="2376898"/>
          </a:xfrm>
          <a:prstGeom prst="rect">
            <a:avLst/>
          </a:prstGeom>
        </p:spPr>
      </p:pic>
    </p:spTree>
    <p:extLst>
      <p:ext uri="{BB962C8B-B14F-4D97-AF65-F5344CB8AC3E}">
        <p14:creationId xmlns:p14="http://schemas.microsoft.com/office/powerpoint/2010/main" val="2546611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610AEA-06A5-F47B-8214-274382815B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87434"/>
            <a:ext cx="7772400" cy="4370566"/>
          </a:xfrm>
          <a:prstGeom prst="rect">
            <a:avLst/>
          </a:prstGeom>
        </p:spPr>
      </p:pic>
      <p:pic>
        <p:nvPicPr>
          <p:cNvPr id="3" name="Picture 2">
            <a:extLst>
              <a:ext uri="{FF2B5EF4-FFF2-40B4-BE49-F238E27FC236}">
                <a16:creationId xmlns:a16="http://schemas.microsoft.com/office/drawing/2014/main" id="{0E3DB1BE-DC45-14D2-474F-2146CB7B27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9600" y="0"/>
            <a:ext cx="7772400" cy="3873863"/>
          </a:xfrm>
          <a:prstGeom prst="rect">
            <a:avLst/>
          </a:prstGeom>
        </p:spPr>
      </p:pic>
    </p:spTree>
    <p:extLst>
      <p:ext uri="{BB962C8B-B14F-4D97-AF65-F5344CB8AC3E}">
        <p14:creationId xmlns:p14="http://schemas.microsoft.com/office/powerpoint/2010/main" val="4291640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A7B603-7F2C-F80E-12A4-040DD00933F8}"/>
              </a:ext>
            </a:extLst>
          </p:cNvPr>
          <p:cNvPicPr>
            <a:picLocks noChangeAspect="1"/>
          </p:cNvPicPr>
          <p:nvPr/>
        </p:nvPicPr>
        <p:blipFill>
          <a:blip r:embed="rId2"/>
          <a:stretch>
            <a:fillRect/>
          </a:stretch>
        </p:blipFill>
        <p:spPr>
          <a:xfrm>
            <a:off x="-3738" y="389744"/>
            <a:ext cx="12195738" cy="6078511"/>
          </a:xfrm>
          <a:prstGeom prst="rect">
            <a:avLst/>
          </a:prstGeom>
        </p:spPr>
      </p:pic>
    </p:spTree>
    <p:extLst>
      <p:ext uri="{BB962C8B-B14F-4D97-AF65-F5344CB8AC3E}">
        <p14:creationId xmlns:p14="http://schemas.microsoft.com/office/powerpoint/2010/main" val="3093986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E7B000-27BB-093A-6369-C4251823EF73}"/>
              </a:ext>
            </a:extLst>
          </p:cNvPr>
          <p:cNvSpPr txBox="1"/>
          <p:nvPr/>
        </p:nvSpPr>
        <p:spPr>
          <a:xfrm>
            <a:off x="1106670" y="718886"/>
            <a:ext cx="9978659" cy="4601260"/>
          </a:xfrm>
          <a:prstGeom prst="rect">
            <a:avLst/>
          </a:prstGeom>
          <a:noFill/>
        </p:spPr>
        <p:txBody>
          <a:bodyPr wrap="square">
            <a:spAutoFit/>
          </a:bodyPr>
          <a:lstStyle/>
          <a:p>
            <a:pPr algn="l">
              <a:buNone/>
            </a:pPr>
            <a:r>
              <a:rPr lang="en-AU" sz="5400" b="1" i="0" u="none" strike="noStrike" dirty="0">
                <a:solidFill>
                  <a:srgbClr val="F8FAFF"/>
                </a:solidFill>
                <a:effectLst/>
                <a:latin typeface="DeepSeek-CJK-patch"/>
              </a:rPr>
              <a:t>What Can We Do?  It’s our Legacy</a:t>
            </a:r>
            <a:endParaRPr lang="en-AU" sz="5400" b="0" i="0" u="none" strike="noStrike" dirty="0">
              <a:solidFill>
                <a:srgbClr val="F8FAFF"/>
              </a:solidFill>
              <a:effectLst/>
              <a:latin typeface="DeepSeek-CJK-patch"/>
            </a:endParaRPr>
          </a:p>
          <a:p>
            <a:pPr marL="742950" lvl="1" indent="-285750" algn="l">
              <a:spcBef>
                <a:spcPts val="300"/>
              </a:spcBef>
              <a:buFont typeface="Arial" panose="020B0604020202020204" pitchFamily="34" charset="0"/>
              <a:buChar char="•"/>
            </a:pPr>
            <a:r>
              <a:rPr lang="en-AU" sz="3200" b="1" i="0" u="none" strike="noStrike" dirty="0">
                <a:solidFill>
                  <a:srgbClr val="F8FAFF"/>
                </a:solidFill>
                <a:effectLst/>
                <a:latin typeface="DeepSeek-CJK-patch"/>
              </a:rPr>
              <a:t>Advocate</a:t>
            </a:r>
            <a:r>
              <a:rPr lang="en-AU" sz="3200" b="0" i="0" u="none" strike="noStrike" dirty="0">
                <a:solidFill>
                  <a:srgbClr val="F8FAFF"/>
                </a:solidFill>
                <a:effectLst/>
                <a:latin typeface="DeepSeek-CJK-patch"/>
              </a:rPr>
              <a:t> (write MPs, join community energy groups).</a:t>
            </a:r>
          </a:p>
          <a:p>
            <a:pPr marL="742950" lvl="1" indent="-285750" algn="l">
              <a:spcBef>
                <a:spcPts val="300"/>
              </a:spcBef>
              <a:buFont typeface="Arial" panose="020B0604020202020204" pitchFamily="34" charset="0"/>
              <a:buChar char="•"/>
            </a:pPr>
            <a:r>
              <a:rPr lang="en-AU" sz="3200" b="1" i="0" u="none" strike="noStrike" dirty="0">
                <a:solidFill>
                  <a:srgbClr val="F8FAFF"/>
                </a:solidFill>
                <a:effectLst/>
                <a:latin typeface="DeepSeek-CJK-patch"/>
              </a:rPr>
              <a:t>Electrify</a:t>
            </a:r>
            <a:r>
              <a:rPr lang="en-AU" sz="3200" b="0" i="0" u="none" strike="noStrike" dirty="0">
                <a:solidFill>
                  <a:srgbClr val="F8FAFF"/>
                </a:solidFill>
                <a:effectLst/>
                <a:latin typeface="DeepSeek-CJK-patch"/>
              </a:rPr>
              <a:t> (homes: heat pumps, solar, batteries).</a:t>
            </a:r>
          </a:p>
          <a:p>
            <a:pPr marL="742950" lvl="1" indent="-285750" algn="l">
              <a:spcBef>
                <a:spcPts val="300"/>
              </a:spcBef>
              <a:buFont typeface="Arial" panose="020B0604020202020204" pitchFamily="34" charset="0"/>
              <a:buChar char="•"/>
            </a:pPr>
            <a:r>
              <a:rPr lang="en-AU" sz="3200" b="1" i="0" u="none" strike="noStrike" dirty="0">
                <a:solidFill>
                  <a:srgbClr val="F8FAFF"/>
                </a:solidFill>
                <a:effectLst/>
                <a:latin typeface="DeepSeek-CJK-patch"/>
              </a:rPr>
              <a:t>Divest</a:t>
            </a:r>
            <a:r>
              <a:rPr lang="en-AU" sz="3200" b="0" i="0" u="none" strike="noStrike" dirty="0">
                <a:solidFill>
                  <a:srgbClr val="F8FAFF"/>
                </a:solidFill>
                <a:effectLst/>
                <a:latin typeface="DeepSeek-CJK-patch"/>
              </a:rPr>
              <a:t> (move super/banks away from fossil fuels)</a:t>
            </a:r>
          </a:p>
          <a:p>
            <a:pPr marL="742950" lvl="1" indent="-285750">
              <a:spcBef>
                <a:spcPts val="300"/>
              </a:spcBef>
              <a:buFont typeface="Arial" panose="020B0604020202020204" pitchFamily="34" charset="0"/>
              <a:buChar char="•"/>
            </a:pPr>
            <a:r>
              <a:rPr lang="en-AU" sz="3200" dirty="0">
                <a:solidFill>
                  <a:srgbClr val="F8FAFF"/>
                </a:solidFill>
                <a:latin typeface="Calibri" panose="020F0502020204030204" pitchFamily="34" charset="0"/>
                <a:cs typeface="Calibri" panose="020F0502020204030204" pitchFamily="34" charset="0"/>
              </a:rPr>
              <a:t>Develop Resilience (unplanned outages will get worse</a:t>
            </a:r>
          </a:p>
          <a:p>
            <a:pPr marL="742950" lvl="1" indent="-285750">
              <a:spcBef>
                <a:spcPts val="300"/>
              </a:spcBef>
              <a:buFont typeface="Arial" panose="020B0604020202020204" pitchFamily="34" charset="0"/>
              <a:buChar char="•"/>
            </a:pPr>
            <a:r>
              <a:rPr lang="en-AU" sz="3200" dirty="0">
                <a:solidFill>
                  <a:srgbClr val="F8FAFF"/>
                </a:solidFill>
                <a:latin typeface="Calibri" panose="020F0502020204030204" pitchFamily="34" charset="0"/>
                <a:cs typeface="Calibri" panose="020F0502020204030204" pitchFamily="34" charset="0"/>
              </a:rPr>
              <a:t>Climate Refugees – climate migration</a:t>
            </a:r>
          </a:p>
          <a:p>
            <a:pPr marL="742950" lvl="1" indent="-285750">
              <a:spcBef>
                <a:spcPts val="300"/>
              </a:spcBef>
              <a:buFont typeface="Arial" panose="020B0604020202020204" pitchFamily="34" charset="0"/>
              <a:buChar char="•"/>
            </a:pPr>
            <a:r>
              <a:rPr lang="en-AU" sz="3200" b="0" i="0" u="none" strike="noStrike" dirty="0">
                <a:solidFill>
                  <a:srgbClr val="F8FAFF"/>
                </a:solidFill>
                <a:effectLst/>
                <a:latin typeface="Calibri" panose="020F0502020204030204" pitchFamily="34" charset="0"/>
                <a:cs typeface="Calibri" panose="020F0502020204030204" pitchFamily="34" charset="0"/>
              </a:rPr>
              <a:t>Insurance dislocation tipping points – Uninsurable Physical Assets</a:t>
            </a:r>
            <a:endParaRPr lang="en-AU" sz="3200" b="0" i="0" u="none" strike="noStrike" dirty="0">
              <a:solidFill>
                <a:srgbClr val="F8FAFF"/>
              </a:solidFill>
              <a:effectLst/>
              <a:latin typeface="DeepSeek-CJK-patch"/>
            </a:endParaRPr>
          </a:p>
        </p:txBody>
      </p:sp>
      <p:sp>
        <p:nvSpPr>
          <p:cNvPr id="2" name="TextBox 1">
            <a:extLst>
              <a:ext uri="{FF2B5EF4-FFF2-40B4-BE49-F238E27FC236}">
                <a16:creationId xmlns:a16="http://schemas.microsoft.com/office/drawing/2014/main" id="{013F54FF-7A34-56C5-D1E3-3327F7F28D01}"/>
              </a:ext>
            </a:extLst>
          </p:cNvPr>
          <p:cNvSpPr txBox="1"/>
          <p:nvPr/>
        </p:nvSpPr>
        <p:spPr>
          <a:xfrm>
            <a:off x="675284" y="5723615"/>
            <a:ext cx="10841429" cy="830997"/>
          </a:xfrm>
          <a:prstGeom prst="rect">
            <a:avLst/>
          </a:prstGeom>
          <a:noFill/>
        </p:spPr>
        <p:txBody>
          <a:bodyPr wrap="none" rtlCol="0">
            <a:spAutoFit/>
          </a:bodyPr>
          <a:lstStyle/>
          <a:p>
            <a:r>
              <a:rPr lang="en-US" sz="2400" dirty="0"/>
              <a:t>ELECTRIFY 2515 - </a:t>
            </a:r>
            <a:r>
              <a:rPr lang="en-US" sz="2400" dirty="0">
                <a:hlinkClick r:id="rId3"/>
              </a:rPr>
              <a:t>https://www.electrify2515.org</a:t>
            </a:r>
            <a:endParaRPr lang="en-US" sz="2400" dirty="0"/>
          </a:p>
          <a:p>
            <a:r>
              <a:rPr lang="en-US" sz="2400" dirty="0"/>
              <a:t>Totally Renewable </a:t>
            </a:r>
            <a:r>
              <a:rPr lang="en-US" sz="2400" dirty="0" err="1"/>
              <a:t>Yakandandah</a:t>
            </a:r>
            <a:r>
              <a:rPr lang="en-US" sz="2400" dirty="0"/>
              <a:t> - </a:t>
            </a:r>
            <a:r>
              <a:rPr lang="en-US" sz="2400" dirty="0">
                <a:hlinkClick r:id="rId4"/>
              </a:rPr>
              <a:t>https://totallyrenewableyack.org.au</a:t>
            </a:r>
            <a:endParaRPr lang="en-US" sz="2400" dirty="0"/>
          </a:p>
        </p:txBody>
      </p:sp>
    </p:spTree>
    <p:extLst>
      <p:ext uri="{BB962C8B-B14F-4D97-AF65-F5344CB8AC3E}">
        <p14:creationId xmlns:p14="http://schemas.microsoft.com/office/powerpoint/2010/main" val="2130787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3" name="Picture 2" descr="A sign with text on it&#10;&#10;AI-generated content may be incorrect.">
            <a:extLst>
              <a:ext uri="{FF2B5EF4-FFF2-40B4-BE49-F238E27FC236}">
                <a16:creationId xmlns:a16="http://schemas.microsoft.com/office/drawing/2014/main" id="{708B2182-177C-2448-0466-FD489B468EA7}"/>
              </a:ext>
            </a:extLst>
          </p:cNvPr>
          <p:cNvPicPr>
            <a:picLocks noChangeAspect="1"/>
          </p:cNvPicPr>
          <p:nvPr/>
        </p:nvPicPr>
        <p:blipFill>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3335258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tanding next to each other&#10;&#10;AI-generated content may be incorrect.">
            <a:extLst>
              <a:ext uri="{FF2B5EF4-FFF2-40B4-BE49-F238E27FC236}">
                <a16:creationId xmlns:a16="http://schemas.microsoft.com/office/drawing/2014/main" id="{AC1DFFAC-717C-FE35-3145-8ACB52C31E8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35642" y="-6997"/>
            <a:ext cx="10720716" cy="6864997"/>
          </a:xfrm>
          <a:prstGeom prst="rect">
            <a:avLst/>
          </a:prstGeom>
        </p:spPr>
      </p:pic>
    </p:spTree>
    <p:extLst>
      <p:ext uri="{BB962C8B-B14F-4D97-AF65-F5344CB8AC3E}">
        <p14:creationId xmlns:p14="http://schemas.microsoft.com/office/powerpoint/2010/main" val="3395148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om with electrical boxes and wires&#10;&#10;Description automatically generated with medium confidence">
            <a:extLst>
              <a:ext uri="{FF2B5EF4-FFF2-40B4-BE49-F238E27FC236}">
                <a16:creationId xmlns:a16="http://schemas.microsoft.com/office/drawing/2014/main" id="{1AA1184A-892D-7573-2740-719E54EB92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600" y="0"/>
            <a:ext cx="7772400" cy="5836890"/>
          </a:xfrm>
          <a:prstGeom prst="rect">
            <a:avLst/>
          </a:prstGeom>
        </p:spPr>
      </p:pic>
      <p:sp>
        <p:nvSpPr>
          <p:cNvPr id="5" name="TextBox 4">
            <a:extLst>
              <a:ext uri="{FF2B5EF4-FFF2-40B4-BE49-F238E27FC236}">
                <a16:creationId xmlns:a16="http://schemas.microsoft.com/office/drawing/2014/main" id="{FAB9DF4A-C679-F039-4E8F-DABD001E2795}"/>
              </a:ext>
            </a:extLst>
          </p:cNvPr>
          <p:cNvSpPr txBox="1"/>
          <p:nvPr/>
        </p:nvSpPr>
        <p:spPr>
          <a:xfrm>
            <a:off x="281830" y="262774"/>
            <a:ext cx="3835889" cy="2677656"/>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Wersula</a:t>
            </a:r>
            <a:r>
              <a:rPr lang="en-US" sz="2800" dirty="0">
                <a:latin typeface="Calibri" panose="020F0502020204030204" pitchFamily="34" charset="0"/>
                <a:cs typeface="Calibri" panose="020F0502020204030204" pitchFamily="34" charset="0"/>
              </a:rPr>
              <a:t> </a:t>
            </a:r>
          </a:p>
          <a:p>
            <a:r>
              <a:rPr lang="en-US" sz="2800" dirty="0">
                <a:latin typeface="Calibri" panose="020F0502020204030204" pitchFamily="34" charset="0"/>
                <a:cs typeface="Calibri" panose="020F0502020204030204" pitchFamily="34" charset="0"/>
              </a:rPr>
              <a:t>Power Station 3.1</a:t>
            </a:r>
          </a:p>
          <a:p>
            <a:r>
              <a:rPr lang="en-US" sz="2800" dirty="0" err="1">
                <a:latin typeface="Calibri" panose="020F0502020204030204" pitchFamily="34" charset="0"/>
                <a:cs typeface="Calibri" panose="020F0502020204030204" pitchFamily="34" charset="0"/>
              </a:rPr>
              <a:t>Islandable</a:t>
            </a:r>
            <a:r>
              <a:rPr lang="en-US" sz="2800" dirty="0">
                <a:latin typeface="Calibri" panose="020F0502020204030204" pitchFamily="34" charset="0"/>
                <a:cs typeface="Calibri" panose="020F0502020204030204" pitchFamily="34" charset="0"/>
              </a:rPr>
              <a:t> Microgrid by adding a battery and an Inverter for each of the </a:t>
            </a:r>
          </a:p>
          <a:p>
            <a:r>
              <a:rPr lang="en-US" sz="2800" dirty="0">
                <a:latin typeface="Calibri" panose="020F0502020204030204" pitchFamily="34" charset="0"/>
                <a:cs typeface="Calibri" panose="020F0502020204030204" pitchFamily="34" charset="0"/>
              </a:rPr>
              <a:t>three phases</a:t>
            </a:r>
          </a:p>
        </p:txBody>
      </p:sp>
      <p:sp>
        <p:nvSpPr>
          <p:cNvPr id="3" name="TextBox 2">
            <a:extLst>
              <a:ext uri="{FF2B5EF4-FFF2-40B4-BE49-F238E27FC236}">
                <a16:creationId xmlns:a16="http://schemas.microsoft.com/office/drawing/2014/main" id="{6274BE35-375E-FD40-2219-CA5786240F66}"/>
              </a:ext>
            </a:extLst>
          </p:cNvPr>
          <p:cNvSpPr txBox="1"/>
          <p:nvPr/>
        </p:nvSpPr>
        <p:spPr>
          <a:xfrm>
            <a:off x="6745973" y="955272"/>
            <a:ext cx="1001027" cy="830997"/>
          </a:xfrm>
          <a:prstGeom prst="rect">
            <a:avLst/>
          </a:prstGeom>
          <a:noFill/>
        </p:spPr>
        <p:txBody>
          <a:bodyPr wrap="square" rtlCol="0">
            <a:spAutoFit/>
          </a:bodyPr>
          <a:lstStyle/>
          <a:p>
            <a:pPr algn="ctr"/>
            <a:r>
              <a:rPr lang="en-US" sz="1600" dirty="0"/>
              <a:t>15kW</a:t>
            </a:r>
          </a:p>
          <a:p>
            <a:pPr algn="ctr"/>
            <a:r>
              <a:rPr lang="en-US" sz="1600" dirty="0"/>
              <a:t>Solar PV </a:t>
            </a:r>
          </a:p>
          <a:p>
            <a:pPr algn="ctr"/>
            <a:r>
              <a:rPr lang="en-US" sz="1600" dirty="0"/>
              <a:t>Inverter</a:t>
            </a:r>
          </a:p>
        </p:txBody>
      </p:sp>
      <p:sp>
        <p:nvSpPr>
          <p:cNvPr id="6" name="TextBox 5">
            <a:extLst>
              <a:ext uri="{FF2B5EF4-FFF2-40B4-BE49-F238E27FC236}">
                <a16:creationId xmlns:a16="http://schemas.microsoft.com/office/drawing/2014/main" id="{A6DE37B9-F66C-E0C7-79E4-FCC2A6940B03}"/>
              </a:ext>
            </a:extLst>
          </p:cNvPr>
          <p:cNvSpPr txBox="1"/>
          <p:nvPr/>
        </p:nvSpPr>
        <p:spPr>
          <a:xfrm>
            <a:off x="7890403" y="701240"/>
            <a:ext cx="1001027" cy="1077218"/>
          </a:xfrm>
          <a:prstGeom prst="rect">
            <a:avLst/>
          </a:prstGeom>
          <a:noFill/>
        </p:spPr>
        <p:txBody>
          <a:bodyPr wrap="square" rtlCol="0">
            <a:spAutoFit/>
          </a:bodyPr>
          <a:lstStyle/>
          <a:p>
            <a:pPr algn="ctr"/>
            <a:r>
              <a:rPr lang="en-US" sz="1600" dirty="0"/>
              <a:t>5kW</a:t>
            </a:r>
          </a:p>
          <a:p>
            <a:pPr algn="ctr"/>
            <a:r>
              <a:rPr lang="en-US" sz="1600" dirty="0"/>
              <a:t>Red Phase </a:t>
            </a:r>
          </a:p>
          <a:p>
            <a:pPr algn="ctr"/>
            <a:r>
              <a:rPr lang="en-US" sz="1600" dirty="0"/>
              <a:t>Inverter</a:t>
            </a:r>
          </a:p>
        </p:txBody>
      </p:sp>
      <p:sp>
        <p:nvSpPr>
          <p:cNvPr id="7" name="TextBox 6">
            <a:extLst>
              <a:ext uri="{FF2B5EF4-FFF2-40B4-BE49-F238E27FC236}">
                <a16:creationId xmlns:a16="http://schemas.microsoft.com/office/drawing/2014/main" id="{35E55FD0-E2BE-02AA-EA01-0957B1F218BF}"/>
              </a:ext>
            </a:extLst>
          </p:cNvPr>
          <p:cNvSpPr txBox="1"/>
          <p:nvPr/>
        </p:nvSpPr>
        <p:spPr>
          <a:xfrm>
            <a:off x="9094906" y="709051"/>
            <a:ext cx="1001027" cy="1077218"/>
          </a:xfrm>
          <a:prstGeom prst="rect">
            <a:avLst/>
          </a:prstGeom>
          <a:noFill/>
        </p:spPr>
        <p:txBody>
          <a:bodyPr wrap="square" rtlCol="0">
            <a:spAutoFit/>
          </a:bodyPr>
          <a:lstStyle/>
          <a:p>
            <a:pPr algn="ctr"/>
            <a:r>
              <a:rPr lang="en-US" sz="1600" dirty="0"/>
              <a:t>5kW</a:t>
            </a:r>
          </a:p>
          <a:p>
            <a:pPr algn="ctr"/>
            <a:r>
              <a:rPr lang="en-US" sz="1600" dirty="0"/>
              <a:t>White Phase </a:t>
            </a:r>
          </a:p>
          <a:p>
            <a:pPr algn="ctr"/>
            <a:r>
              <a:rPr lang="en-US" sz="1600" dirty="0"/>
              <a:t>Inverter</a:t>
            </a:r>
          </a:p>
        </p:txBody>
      </p:sp>
      <p:sp>
        <p:nvSpPr>
          <p:cNvPr id="9" name="TextBox 8">
            <a:extLst>
              <a:ext uri="{FF2B5EF4-FFF2-40B4-BE49-F238E27FC236}">
                <a16:creationId xmlns:a16="http://schemas.microsoft.com/office/drawing/2014/main" id="{4CE2A796-6676-C754-1311-B6791D974C82}"/>
              </a:ext>
            </a:extLst>
          </p:cNvPr>
          <p:cNvSpPr txBox="1"/>
          <p:nvPr/>
        </p:nvSpPr>
        <p:spPr>
          <a:xfrm>
            <a:off x="10299409" y="709051"/>
            <a:ext cx="1001027" cy="1077218"/>
          </a:xfrm>
          <a:prstGeom prst="rect">
            <a:avLst/>
          </a:prstGeom>
          <a:noFill/>
        </p:spPr>
        <p:txBody>
          <a:bodyPr wrap="square" rtlCol="0">
            <a:spAutoFit/>
          </a:bodyPr>
          <a:lstStyle/>
          <a:p>
            <a:pPr algn="ctr"/>
            <a:r>
              <a:rPr lang="en-US" sz="1600" dirty="0"/>
              <a:t>5kW</a:t>
            </a:r>
          </a:p>
          <a:p>
            <a:pPr algn="ctr"/>
            <a:r>
              <a:rPr lang="en-US" sz="1600" dirty="0"/>
              <a:t>Blue Phase </a:t>
            </a:r>
          </a:p>
          <a:p>
            <a:pPr algn="ctr"/>
            <a:r>
              <a:rPr lang="en-US" sz="1600" dirty="0"/>
              <a:t>Inverter</a:t>
            </a:r>
          </a:p>
        </p:txBody>
      </p:sp>
      <p:sp>
        <p:nvSpPr>
          <p:cNvPr id="10" name="TextBox 9">
            <a:extLst>
              <a:ext uri="{FF2B5EF4-FFF2-40B4-BE49-F238E27FC236}">
                <a16:creationId xmlns:a16="http://schemas.microsoft.com/office/drawing/2014/main" id="{DC417818-7814-8CC6-6E5E-AF5F80B8267E}"/>
              </a:ext>
            </a:extLst>
          </p:cNvPr>
          <p:cNvSpPr txBox="1"/>
          <p:nvPr/>
        </p:nvSpPr>
        <p:spPr>
          <a:xfrm>
            <a:off x="10095933" y="3724327"/>
            <a:ext cx="916004" cy="1077218"/>
          </a:xfrm>
          <a:prstGeom prst="rect">
            <a:avLst/>
          </a:prstGeom>
          <a:noFill/>
        </p:spPr>
        <p:txBody>
          <a:bodyPr wrap="square" rtlCol="0">
            <a:spAutoFit/>
          </a:bodyPr>
          <a:lstStyle/>
          <a:p>
            <a:pPr algn="ctr"/>
            <a:r>
              <a:rPr lang="en-US" sz="1600" dirty="0"/>
              <a:t>BYD LFP 40kWh Battery</a:t>
            </a:r>
          </a:p>
        </p:txBody>
      </p:sp>
      <p:sp>
        <p:nvSpPr>
          <p:cNvPr id="11" name="TextBox 10">
            <a:extLst>
              <a:ext uri="{FF2B5EF4-FFF2-40B4-BE49-F238E27FC236}">
                <a16:creationId xmlns:a16="http://schemas.microsoft.com/office/drawing/2014/main" id="{095A603F-0ECA-6D6E-F0D5-291D06E7C75B}"/>
              </a:ext>
            </a:extLst>
          </p:cNvPr>
          <p:cNvSpPr txBox="1"/>
          <p:nvPr/>
        </p:nvSpPr>
        <p:spPr>
          <a:xfrm>
            <a:off x="5431846" y="1448339"/>
            <a:ext cx="1082523" cy="830997"/>
          </a:xfrm>
          <a:prstGeom prst="rect">
            <a:avLst/>
          </a:prstGeom>
          <a:noFill/>
        </p:spPr>
        <p:txBody>
          <a:bodyPr wrap="square" rtlCol="0">
            <a:spAutoFit/>
          </a:bodyPr>
          <a:lstStyle/>
          <a:p>
            <a:r>
              <a:rPr lang="en-US" sz="1600" dirty="0" err="1"/>
              <a:t>Zappi</a:t>
            </a:r>
            <a:r>
              <a:rPr lang="en-US" sz="1600" dirty="0"/>
              <a:t> Car Charger</a:t>
            </a:r>
          </a:p>
        </p:txBody>
      </p:sp>
      <p:sp>
        <p:nvSpPr>
          <p:cNvPr id="12" name="TextBox 11">
            <a:extLst>
              <a:ext uri="{FF2B5EF4-FFF2-40B4-BE49-F238E27FC236}">
                <a16:creationId xmlns:a16="http://schemas.microsoft.com/office/drawing/2014/main" id="{1E2C1838-6E67-1BB0-99C3-CFD306317E62}"/>
              </a:ext>
            </a:extLst>
          </p:cNvPr>
          <p:cNvSpPr txBox="1"/>
          <p:nvPr/>
        </p:nvSpPr>
        <p:spPr>
          <a:xfrm>
            <a:off x="4444211" y="1197174"/>
            <a:ext cx="824265" cy="738664"/>
          </a:xfrm>
          <a:prstGeom prst="rect">
            <a:avLst/>
          </a:prstGeom>
          <a:noFill/>
        </p:spPr>
        <p:txBody>
          <a:bodyPr wrap="none" rtlCol="0">
            <a:spAutoFit/>
          </a:bodyPr>
          <a:lstStyle/>
          <a:p>
            <a:pPr algn="ctr"/>
            <a:r>
              <a:rPr lang="en-US" sz="1400" dirty="0"/>
              <a:t>EDDI</a:t>
            </a:r>
          </a:p>
          <a:p>
            <a:pPr algn="ctr"/>
            <a:r>
              <a:rPr lang="en-US" sz="1400" dirty="0"/>
              <a:t>HWS</a:t>
            </a:r>
          </a:p>
          <a:p>
            <a:pPr algn="ctr"/>
            <a:r>
              <a:rPr lang="en-US" sz="1400" dirty="0"/>
              <a:t>Control</a:t>
            </a:r>
          </a:p>
        </p:txBody>
      </p:sp>
      <p:cxnSp>
        <p:nvCxnSpPr>
          <p:cNvPr id="14" name="Straight Arrow Connector 13">
            <a:extLst>
              <a:ext uri="{FF2B5EF4-FFF2-40B4-BE49-F238E27FC236}">
                <a16:creationId xmlns:a16="http://schemas.microsoft.com/office/drawing/2014/main" id="{443A3893-F5E2-39AE-30A6-FF9B544F8C4B}"/>
              </a:ext>
            </a:extLst>
          </p:cNvPr>
          <p:cNvCxnSpPr>
            <a:cxnSpLocks/>
            <a:stCxn id="12" idx="2"/>
          </p:cNvCxnSpPr>
          <p:nvPr/>
        </p:nvCxnSpPr>
        <p:spPr>
          <a:xfrm>
            <a:off x="4856344" y="1935838"/>
            <a:ext cx="0" cy="343498"/>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3384377-EA02-B2B4-F427-7789FEBBD83C}"/>
              </a:ext>
            </a:extLst>
          </p:cNvPr>
          <p:cNvCxnSpPr>
            <a:cxnSpLocks/>
            <a:stCxn id="11" idx="1"/>
          </p:cNvCxnSpPr>
          <p:nvPr/>
        </p:nvCxnSpPr>
        <p:spPr>
          <a:xfrm flipH="1">
            <a:off x="5200242" y="1863838"/>
            <a:ext cx="231604" cy="552553"/>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graph showing the number of solar export&#10;&#10;Description automatically generated">
            <a:extLst>
              <a:ext uri="{FF2B5EF4-FFF2-40B4-BE49-F238E27FC236}">
                <a16:creationId xmlns:a16="http://schemas.microsoft.com/office/drawing/2014/main" id="{4888B0A6-AD3F-2848-AA2D-72B26F5559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 y="3664076"/>
            <a:ext cx="6167002" cy="3211155"/>
          </a:xfrm>
          <a:prstGeom prst="rect">
            <a:avLst/>
          </a:prstGeom>
        </p:spPr>
      </p:pic>
    </p:spTree>
    <p:extLst>
      <p:ext uri="{BB962C8B-B14F-4D97-AF65-F5344CB8AC3E}">
        <p14:creationId xmlns:p14="http://schemas.microsoft.com/office/powerpoint/2010/main" val="3614074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1C8555-D441-EAEE-A08C-5D0A0139D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32" y="0"/>
            <a:ext cx="12217464" cy="6469762"/>
          </a:xfrm>
          <a:prstGeom prst="rect">
            <a:avLst/>
          </a:prstGeom>
        </p:spPr>
      </p:pic>
      <p:sp>
        <p:nvSpPr>
          <p:cNvPr id="2" name="TextBox 1">
            <a:extLst>
              <a:ext uri="{FF2B5EF4-FFF2-40B4-BE49-F238E27FC236}">
                <a16:creationId xmlns:a16="http://schemas.microsoft.com/office/drawing/2014/main" id="{8A671D0C-B6F2-0840-9C01-E2E058973E98}"/>
              </a:ext>
            </a:extLst>
          </p:cNvPr>
          <p:cNvSpPr txBox="1"/>
          <p:nvPr/>
        </p:nvSpPr>
        <p:spPr>
          <a:xfrm>
            <a:off x="340659" y="5611906"/>
            <a:ext cx="5259773" cy="584775"/>
          </a:xfrm>
          <a:prstGeom prst="rect">
            <a:avLst/>
          </a:prstGeom>
          <a:noFill/>
        </p:spPr>
        <p:txBody>
          <a:bodyPr wrap="none" rtlCol="0">
            <a:spAutoFit/>
          </a:bodyPr>
          <a:lstStyle/>
          <a:p>
            <a:r>
              <a:rPr lang="en-US" sz="3200" dirty="0"/>
              <a:t>Wersula Power Station 3.2</a:t>
            </a:r>
          </a:p>
        </p:txBody>
      </p:sp>
    </p:spTree>
    <p:extLst>
      <p:ext uri="{BB962C8B-B14F-4D97-AF65-F5344CB8AC3E}">
        <p14:creationId xmlns:p14="http://schemas.microsoft.com/office/powerpoint/2010/main" val="3655418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AA3193-0412-A80B-6B43-B26EBFF61C5D}"/>
              </a:ext>
            </a:extLst>
          </p:cNvPr>
          <p:cNvSpPr txBox="1"/>
          <p:nvPr/>
        </p:nvSpPr>
        <p:spPr>
          <a:xfrm>
            <a:off x="1514745" y="520511"/>
            <a:ext cx="8972328" cy="5816977"/>
          </a:xfrm>
          <a:prstGeom prst="rect">
            <a:avLst/>
          </a:prstGeom>
          <a:noFill/>
        </p:spPr>
        <p:txBody>
          <a:bodyPr wrap="none" rtlCol="0">
            <a:spAutoFit/>
          </a:bodyPr>
          <a:lstStyle/>
          <a:p>
            <a:r>
              <a:rPr lang="en-US" sz="3600" b="1" dirty="0"/>
              <a:t>We have technologies that can make –</a:t>
            </a:r>
          </a:p>
          <a:p>
            <a:pPr marL="2571750" lvl="5" indent="-285750">
              <a:buFont typeface="Arial" panose="020B0604020202020204" pitchFamily="34" charset="0"/>
              <a:buChar char="•"/>
            </a:pPr>
            <a:r>
              <a:rPr lang="en-US" sz="2800" dirty="0"/>
              <a:t>Green Electricity</a:t>
            </a:r>
          </a:p>
          <a:p>
            <a:pPr marL="2571750" lvl="5" indent="-285750">
              <a:buFont typeface="Arial" panose="020B0604020202020204" pitchFamily="34" charset="0"/>
              <a:buChar char="•"/>
            </a:pPr>
            <a:r>
              <a:rPr lang="en-US" sz="2800" dirty="0"/>
              <a:t>Green Steel</a:t>
            </a:r>
          </a:p>
          <a:p>
            <a:pPr marL="2571750" lvl="5" indent="-285750">
              <a:buFont typeface="Arial" panose="020B0604020202020204" pitchFamily="34" charset="0"/>
              <a:buChar char="•"/>
            </a:pPr>
            <a:r>
              <a:rPr lang="en-US" sz="2800" dirty="0"/>
              <a:t>Green Alumina &amp; Aluminium</a:t>
            </a:r>
          </a:p>
          <a:p>
            <a:pPr marL="2571750" lvl="5" indent="-285750">
              <a:buFont typeface="Arial" panose="020B0604020202020204" pitchFamily="34" charset="0"/>
              <a:buChar char="•"/>
            </a:pPr>
            <a:r>
              <a:rPr lang="en-US" sz="2800" dirty="0"/>
              <a:t>Green Cement</a:t>
            </a:r>
          </a:p>
          <a:p>
            <a:pPr marL="2571750" lvl="5" indent="-285750">
              <a:buFont typeface="Arial" panose="020B0604020202020204" pitchFamily="34" charset="0"/>
              <a:buChar char="•"/>
            </a:pPr>
            <a:r>
              <a:rPr lang="en-US" sz="2800" dirty="0"/>
              <a:t>Green Hydrogen </a:t>
            </a:r>
          </a:p>
          <a:p>
            <a:pPr marL="3486150" lvl="7" indent="-285750">
              <a:buFont typeface="Arial" panose="020B0604020202020204" pitchFamily="34" charset="0"/>
              <a:buChar char="•"/>
            </a:pPr>
            <a:r>
              <a:rPr lang="en-US" sz="2800" dirty="0"/>
              <a:t>Green </a:t>
            </a:r>
            <a:r>
              <a:rPr lang="en-US" sz="2800" dirty="0" err="1"/>
              <a:t>Fertilisers</a:t>
            </a:r>
            <a:endParaRPr lang="en-US" sz="2800" dirty="0"/>
          </a:p>
          <a:p>
            <a:pPr marL="2571750" lvl="5" indent="-285750">
              <a:buFont typeface="Arial" panose="020B0604020202020204" pitchFamily="34" charset="0"/>
              <a:buChar char="•"/>
            </a:pPr>
            <a:r>
              <a:rPr lang="en-US" sz="2800" dirty="0"/>
              <a:t>Green Transport</a:t>
            </a:r>
          </a:p>
          <a:p>
            <a:pPr marL="3486150" lvl="7" indent="-285750">
              <a:buFont typeface="Arial" panose="020B0604020202020204" pitchFamily="34" charset="0"/>
              <a:buChar char="•"/>
            </a:pPr>
            <a:r>
              <a:rPr lang="en-US" sz="2800" dirty="0"/>
              <a:t>Cars</a:t>
            </a:r>
          </a:p>
          <a:p>
            <a:pPr marL="3486150" lvl="7" indent="-285750">
              <a:buFont typeface="Arial" panose="020B0604020202020204" pitchFamily="34" charset="0"/>
              <a:buChar char="•"/>
            </a:pPr>
            <a:r>
              <a:rPr lang="en-US" sz="2800" dirty="0"/>
              <a:t>Trucks</a:t>
            </a:r>
          </a:p>
          <a:p>
            <a:pPr marL="3486150" lvl="7" indent="-285750">
              <a:buFont typeface="Arial" panose="020B0604020202020204" pitchFamily="34" charset="0"/>
              <a:buChar char="•"/>
            </a:pPr>
            <a:r>
              <a:rPr lang="en-US" sz="2800" dirty="0"/>
              <a:t>Buses</a:t>
            </a:r>
          </a:p>
          <a:p>
            <a:pPr marL="3486150" lvl="7" indent="-285750">
              <a:buFont typeface="Arial" panose="020B0604020202020204" pitchFamily="34" charset="0"/>
              <a:buChar char="•"/>
            </a:pPr>
            <a:r>
              <a:rPr lang="en-US" sz="2800" dirty="0"/>
              <a:t>Trains</a:t>
            </a:r>
          </a:p>
          <a:p>
            <a:pPr marL="3486150" lvl="7" indent="-285750">
              <a:buFont typeface="Arial" panose="020B0604020202020204" pitchFamily="34" charset="0"/>
              <a:buChar char="•"/>
            </a:pPr>
            <a:r>
              <a:rPr lang="en-US" sz="2800" dirty="0"/>
              <a:t>Fortescue Mining Plant</a:t>
            </a:r>
          </a:p>
        </p:txBody>
      </p:sp>
    </p:spTree>
    <p:extLst>
      <p:ext uri="{BB962C8B-B14F-4D97-AF65-F5344CB8AC3E}">
        <p14:creationId xmlns:p14="http://schemas.microsoft.com/office/powerpoint/2010/main" val="3990963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B2A40F-9895-B6AB-7630-5262969139F3}"/>
              </a:ext>
            </a:extLst>
          </p:cNvPr>
          <p:cNvSpPr/>
          <p:nvPr/>
        </p:nvSpPr>
        <p:spPr>
          <a:xfrm>
            <a:off x="5200485" y="1043310"/>
            <a:ext cx="1028499" cy="1037500"/>
          </a:xfrm>
          <a:prstGeom prst="rect">
            <a:avLst/>
          </a:prstGeom>
          <a:solidFill>
            <a:schemeClr val="accent5">
              <a:lumMod val="40000"/>
              <a:lumOff val="6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0780F5-11B9-4F01-3B6C-5507A7F32105}"/>
              </a:ext>
            </a:extLst>
          </p:cNvPr>
          <p:cNvSpPr/>
          <p:nvPr/>
        </p:nvSpPr>
        <p:spPr>
          <a:xfrm>
            <a:off x="7524426" y="530761"/>
            <a:ext cx="1659441" cy="269604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C4871FFD-3C56-4C07-CD29-169F3C805362}"/>
              </a:ext>
            </a:extLst>
          </p:cNvPr>
          <p:cNvGrpSpPr/>
          <p:nvPr/>
        </p:nvGrpSpPr>
        <p:grpSpPr>
          <a:xfrm rot="5400000">
            <a:off x="2974385" y="3590843"/>
            <a:ext cx="361406" cy="360336"/>
            <a:chOff x="2885489" y="1212742"/>
            <a:chExt cx="1156986" cy="1150750"/>
          </a:xfrm>
          <a:solidFill>
            <a:schemeClr val="bg2">
              <a:lumMod val="40000"/>
              <a:lumOff val="60000"/>
            </a:schemeClr>
          </a:solidFill>
        </p:grpSpPr>
        <p:sp>
          <p:nvSpPr>
            <p:cNvPr id="15" name="Rectangle 14">
              <a:extLst>
                <a:ext uri="{FF2B5EF4-FFF2-40B4-BE49-F238E27FC236}">
                  <a16:creationId xmlns:a16="http://schemas.microsoft.com/office/drawing/2014/main" id="{43B01108-0A4B-8544-7678-FFA2D7B3CA12}"/>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Elbow Connector 26">
              <a:extLst>
                <a:ext uri="{FF2B5EF4-FFF2-40B4-BE49-F238E27FC236}">
                  <a16:creationId xmlns:a16="http://schemas.microsoft.com/office/drawing/2014/main" id="{64664CE8-EC82-4052-4BFB-4AE5F35CA95F}"/>
                </a:ext>
              </a:extLst>
            </p:cNvPr>
            <p:cNvCxnSpPr>
              <a:cxnSpLocks/>
              <a:endCxn id="15"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447808DD-FDA7-341C-D183-F2A1321FF293}"/>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96D83E6-4857-7261-077E-B7B7F6CADD39}"/>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821F1D2F-B609-DE17-1AA4-363A33DA1A1E}"/>
              </a:ext>
            </a:extLst>
          </p:cNvPr>
          <p:cNvGrpSpPr/>
          <p:nvPr/>
        </p:nvGrpSpPr>
        <p:grpSpPr>
          <a:xfrm>
            <a:off x="2887530" y="1116130"/>
            <a:ext cx="361406" cy="360336"/>
            <a:chOff x="2885489" y="1212742"/>
            <a:chExt cx="1156986" cy="1150750"/>
          </a:xfrm>
          <a:solidFill>
            <a:schemeClr val="bg2">
              <a:lumMod val="40000"/>
              <a:lumOff val="60000"/>
            </a:schemeClr>
          </a:solidFill>
        </p:grpSpPr>
        <p:sp>
          <p:nvSpPr>
            <p:cNvPr id="42" name="Rectangle 41">
              <a:extLst>
                <a:ext uri="{FF2B5EF4-FFF2-40B4-BE49-F238E27FC236}">
                  <a16:creationId xmlns:a16="http://schemas.microsoft.com/office/drawing/2014/main" id="{8AFFB581-84C8-0033-4AED-4870B47EC44E}"/>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Elbow Connector 42">
              <a:extLst>
                <a:ext uri="{FF2B5EF4-FFF2-40B4-BE49-F238E27FC236}">
                  <a16:creationId xmlns:a16="http://schemas.microsoft.com/office/drawing/2014/main" id="{8D59FDD0-2CF5-D468-A9B0-C3C5FFE0D502}"/>
                </a:ext>
              </a:extLst>
            </p:cNvPr>
            <p:cNvCxnSpPr>
              <a:cxnSpLocks/>
              <a:endCxn id="42"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EA18DD71-F0E3-25C6-DE22-9CBB58309CFE}"/>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7F8F0A5-D579-F64F-DD52-2DA0C63EE682}"/>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26558BA4-7AE3-3BB9-7934-87F36C766D72}"/>
              </a:ext>
            </a:extLst>
          </p:cNvPr>
          <p:cNvGrpSpPr/>
          <p:nvPr/>
        </p:nvGrpSpPr>
        <p:grpSpPr>
          <a:xfrm rot="5400000">
            <a:off x="8563373" y="3773042"/>
            <a:ext cx="361406" cy="360336"/>
            <a:chOff x="2885489" y="1212742"/>
            <a:chExt cx="1156986" cy="1150750"/>
          </a:xfrm>
          <a:solidFill>
            <a:schemeClr val="bg2">
              <a:lumMod val="40000"/>
              <a:lumOff val="60000"/>
            </a:schemeClr>
          </a:solidFill>
        </p:grpSpPr>
        <p:sp>
          <p:nvSpPr>
            <p:cNvPr id="47" name="Rectangle 46">
              <a:extLst>
                <a:ext uri="{FF2B5EF4-FFF2-40B4-BE49-F238E27FC236}">
                  <a16:creationId xmlns:a16="http://schemas.microsoft.com/office/drawing/2014/main" id="{4E7B2DE1-0964-0CE8-178E-62A7F90F95CF}"/>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Elbow Connector 47">
              <a:extLst>
                <a:ext uri="{FF2B5EF4-FFF2-40B4-BE49-F238E27FC236}">
                  <a16:creationId xmlns:a16="http://schemas.microsoft.com/office/drawing/2014/main" id="{B67030A9-DE16-8A66-2504-EC0B5C405B7F}"/>
                </a:ext>
              </a:extLst>
            </p:cNvPr>
            <p:cNvCxnSpPr>
              <a:cxnSpLocks/>
              <a:endCxn id="47"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D1930505-D7BD-32F1-07C3-59656880C599}"/>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6BB6418-91F6-B283-DDEC-B4C321EED988}"/>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5308FC76-7C4E-B7F9-EDA5-D56DC7DE188C}"/>
              </a:ext>
            </a:extLst>
          </p:cNvPr>
          <p:cNvGrpSpPr/>
          <p:nvPr/>
        </p:nvGrpSpPr>
        <p:grpSpPr>
          <a:xfrm rot="16200000">
            <a:off x="8164850" y="1696122"/>
            <a:ext cx="361406" cy="360336"/>
            <a:chOff x="2885489" y="1212742"/>
            <a:chExt cx="1156986" cy="1150750"/>
          </a:xfrm>
          <a:solidFill>
            <a:schemeClr val="bg2">
              <a:lumMod val="40000"/>
              <a:lumOff val="60000"/>
            </a:schemeClr>
          </a:solidFill>
        </p:grpSpPr>
        <p:sp>
          <p:nvSpPr>
            <p:cNvPr id="57" name="Rectangle 56">
              <a:extLst>
                <a:ext uri="{FF2B5EF4-FFF2-40B4-BE49-F238E27FC236}">
                  <a16:creationId xmlns:a16="http://schemas.microsoft.com/office/drawing/2014/main" id="{E61A7989-FC56-435B-C4A0-FE2E3348ACE5}"/>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Elbow Connector 57">
              <a:extLst>
                <a:ext uri="{FF2B5EF4-FFF2-40B4-BE49-F238E27FC236}">
                  <a16:creationId xmlns:a16="http://schemas.microsoft.com/office/drawing/2014/main" id="{B8AFB094-B2D6-3A05-945E-EC243782C6D6}"/>
                </a:ext>
              </a:extLst>
            </p:cNvPr>
            <p:cNvCxnSpPr>
              <a:cxnSpLocks/>
              <a:endCxn id="57"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25F5DB5F-5AE6-C28C-EAA7-37C9E3D1301C}"/>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331088B-D099-EFA6-7165-B0212D7C08F7}"/>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A6E15CFB-1BE9-A5B6-40C4-86172740577F}"/>
              </a:ext>
            </a:extLst>
          </p:cNvPr>
          <p:cNvGrpSpPr/>
          <p:nvPr/>
        </p:nvGrpSpPr>
        <p:grpSpPr>
          <a:xfrm flipH="1">
            <a:off x="7783115" y="1120065"/>
            <a:ext cx="361406" cy="360336"/>
            <a:chOff x="2885489" y="1212742"/>
            <a:chExt cx="1156986" cy="1150750"/>
          </a:xfrm>
          <a:solidFill>
            <a:schemeClr val="bg2">
              <a:lumMod val="40000"/>
              <a:lumOff val="60000"/>
            </a:schemeClr>
          </a:solidFill>
        </p:grpSpPr>
        <p:sp>
          <p:nvSpPr>
            <p:cNvPr id="62" name="Rectangle 61">
              <a:extLst>
                <a:ext uri="{FF2B5EF4-FFF2-40B4-BE49-F238E27FC236}">
                  <a16:creationId xmlns:a16="http://schemas.microsoft.com/office/drawing/2014/main" id="{1AA89607-1FB0-D3D7-1ACE-639EB9727B6D}"/>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Elbow Connector 62">
              <a:extLst>
                <a:ext uri="{FF2B5EF4-FFF2-40B4-BE49-F238E27FC236}">
                  <a16:creationId xmlns:a16="http://schemas.microsoft.com/office/drawing/2014/main" id="{4649F0D0-0C64-FA7B-FB94-6A71AEE06A84}"/>
                </a:ext>
              </a:extLst>
            </p:cNvPr>
            <p:cNvCxnSpPr>
              <a:cxnSpLocks/>
              <a:endCxn id="62"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8" name="Elbow Connector 2047">
              <a:extLst>
                <a:ext uri="{FF2B5EF4-FFF2-40B4-BE49-F238E27FC236}">
                  <a16:creationId xmlns:a16="http://schemas.microsoft.com/office/drawing/2014/main" id="{54AAE415-3CF2-A7DB-9F33-93EAAAA162C3}"/>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9" name="Straight Connector 2048">
              <a:extLst>
                <a:ext uri="{FF2B5EF4-FFF2-40B4-BE49-F238E27FC236}">
                  <a16:creationId xmlns:a16="http://schemas.microsoft.com/office/drawing/2014/main" id="{59981D65-EFA8-6EF6-F9BF-627E344CA00E}"/>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51" name="Group 2050">
            <a:extLst>
              <a:ext uri="{FF2B5EF4-FFF2-40B4-BE49-F238E27FC236}">
                <a16:creationId xmlns:a16="http://schemas.microsoft.com/office/drawing/2014/main" id="{6DA97F09-90BA-EAF7-FF34-B638EAD53D89}"/>
              </a:ext>
            </a:extLst>
          </p:cNvPr>
          <p:cNvGrpSpPr/>
          <p:nvPr/>
        </p:nvGrpSpPr>
        <p:grpSpPr>
          <a:xfrm>
            <a:off x="8562838" y="654246"/>
            <a:ext cx="361406" cy="360336"/>
            <a:chOff x="2885489" y="1212742"/>
            <a:chExt cx="1156986" cy="1150750"/>
          </a:xfrm>
          <a:solidFill>
            <a:schemeClr val="bg2">
              <a:lumMod val="40000"/>
              <a:lumOff val="60000"/>
            </a:schemeClr>
          </a:solidFill>
        </p:grpSpPr>
        <p:sp>
          <p:nvSpPr>
            <p:cNvPr id="2053" name="Rectangle 2052">
              <a:extLst>
                <a:ext uri="{FF2B5EF4-FFF2-40B4-BE49-F238E27FC236}">
                  <a16:creationId xmlns:a16="http://schemas.microsoft.com/office/drawing/2014/main" id="{845188EA-2471-1356-A47B-E4515868FD48}"/>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4" name="Elbow Connector 2053">
              <a:extLst>
                <a:ext uri="{FF2B5EF4-FFF2-40B4-BE49-F238E27FC236}">
                  <a16:creationId xmlns:a16="http://schemas.microsoft.com/office/drawing/2014/main" id="{B2690A51-D959-643F-276D-F78AA3B718D0}"/>
                </a:ext>
              </a:extLst>
            </p:cNvPr>
            <p:cNvCxnSpPr>
              <a:cxnSpLocks/>
              <a:endCxn id="2053"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5" name="Elbow Connector 2054">
              <a:extLst>
                <a:ext uri="{FF2B5EF4-FFF2-40B4-BE49-F238E27FC236}">
                  <a16:creationId xmlns:a16="http://schemas.microsoft.com/office/drawing/2014/main" id="{A286483F-FA7A-5AFA-397F-47D42B44168C}"/>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6" name="Straight Connector 2055">
              <a:extLst>
                <a:ext uri="{FF2B5EF4-FFF2-40B4-BE49-F238E27FC236}">
                  <a16:creationId xmlns:a16="http://schemas.microsoft.com/office/drawing/2014/main" id="{9ED8C5C0-A51E-71F0-2EFD-3892F042619A}"/>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57" name="Group 2056">
            <a:extLst>
              <a:ext uri="{FF2B5EF4-FFF2-40B4-BE49-F238E27FC236}">
                <a16:creationId xmlns:a16="http://schemas.microsoft.com/office/drawing/2014/main" id="{A10F5372-B916-34D3-0692-12CBEE9EE960}"/>
              </a:ext>
            </a:extLst>
          </p:cNvPr>
          <p:cNvGrpSpPr/>
          <p:nvPr/>
        </p:nvGrpSpPr>
        <p:grpSpPr>
          <a:xfrm>
            <a:off x="9862534" y="646497"/>
            <a:ext cx="361406" cy="360336"/>
            <a:chOff x="2885489" y="1212742"/>
            <a:chExt cx="1156986" cy="1150750"/>
          </a:xfrm>
          <a:solidFill>
            <a:schemeClr val="bg2">
              <a:lumMod val="40000"/>
              <a:lumOff val="60000"/>
            </a:schemeClr>
          </a:solidFill>
        </p:grpSpPr>
        <p:sp>
          <p:nvSpPr>
            <p:cNvPr id="2058" name="Rectangle 2057">
              <a:extLst>
                <a:ext uri="{FF2B5EF4-FFF2-40B4-BE49-F238E27FC236}">
                  <a16:creationId xmlns:a16="http://schemas.microsoft.com/office/drawing/2014/main" id="{06D288D5-627D-9270-86DA-1B07BC40D627}"/>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9" name="Elbow Connector 2058">
              <a:extLst>
                <a:ext uri="{FF2B5EF4-FFF2-40B4-BE49-F238E27FC236}">
                  <a16:creationId xmlns:a16="http://schemas.microsoft.com/office/drawing/2014/main" id="{3C87F857-B988-51A6-ED14-496D340551A8}"/>
                </a:ext>
              </a:extLst>
            </p:cNvPr>
            <p:cNvCxnSpPr>
              <a:cxnSpLocks/>
              <a:endCxn id="2058"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0" name="Elbow Connector 2059">
              <a:extLst>
                <a:ext uri="{FF2B5EF4-FFF2-40B4-BE49-F238E27FC236}">
                  <a16:creationId xmlns:a16="http://schemas.microsoft.com/office/drawing/2014/main" id="{0FF202DD-FAC7-0845-7CB9-90BCF4D85C1C}"/>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1" name="Straight Connector 2060">
              <a:extLst>
                <a:ext uri="{FF2B5EF4-FFF2-40B4-BE49-F238E27FC236}">
                  <a16:creationId xmlns:a16="http://schemas.microsoft.com/office/drawing/2014/main" id="{3BA34954-CECC-BBD9-4E2D-92905CFE76DC}"/>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063" name="Elbow Connector 2062">
            <a:extLst>
              <a:ext uri="{FF2B5EF4-FFF2-40B4-BE49-F238E27FC236}">
                <a16:creationId xmlns:a16="http://schemas.microsoft.com/office/drawing/2014/main" id="{B61D0E1E-B71C-96D6-C95C-721F6CA7FD82}"/>
              </a:ext>
            </a:extLst>
          </p:cNvPr>
          <p:cNvCxnSpPr>
            <a:cxnSpLocks/>
            <a:stCxn id="57" idx="3"/>
            <a:endCxn id="2053" idx="1"/>
          </p:cNvCxnSpPr>
          <p:nvPr/>
        </p:nvCxnSpPr>
        <p:spPr>
          <a:xfrm rot="5400000" flipH="1" flipV="1">
            <a:off x="8023609" y="1156359"/>
            <a:ext cx="861173" cy="217285"/>
          </a:xfrm>
          <a:prstGeom prst="bentConnector2">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6" name="Elbow Connector 2065">
            <a:extLst>
              <a:ext uri="{FF2B5EF4-FFF2-40B4-BE49-F238E27FC236}">
                <a16:creationId xmlns:a16="http://schemas.microsoft.com/office/drawing/2014/main" id="{FE626ACF-DF68-24BA-53FD-7AB5419BC9A6}"/>
              </a:ext>
            </a:extLst>
          </p:cNvPr>
          <p:cNvCxnSpPr>
            <a:cxnSpLocks/>
            <a:stCxn id="57" idx="3"/>
            <a:endCxn id="62" idx="1"/>
          </p:cNvCxnSpPr>
          <p:nvPr/>
        </p:nvCxnSpPr>
        <p:spPr>
          <a:xfrm rot="16200000" flipV="1">
            <a:off x="8047360" y="1397394"/>
            <a:ext cx="395354" cy="201032"/>
          </a:xfrm>
          <a:prstGeom prst="bentConnector2">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87" name="Group 2086">
            <a:extLst>
              <a:ext uri="{FF2B5EF4-FFF2-40B4-BE49-F238E27FC236}">
                <a16:creationId xmlns:a16="http://schemas.microsoft.com/office/drawing/2014/main" id="{BFECDF50-0904-7CED-2DC0-5B763C7CC1AC}"/>
              </a:ext>
            </a:extLst>
          </p:cNvPr>
          <p:cNvGrpSpPr/>
          <p:nvPr/>
        </p:nvGrpSpPr>
        <p:grpSpPr>
          <a:xfrm>
            <a:off x="7608703" y="2392688"/>
            <a:ext cx="710230" cy="705174"/>
            <a:chOff x="3861770" y="2723826"/>
            <a:chExt cx="1095104" cy="1096506"/>
          </a:xfrm>
        </p:grpSpPr>
        <p:sp>
          <p:nvSpPr>
            <p:cNvPr id="52" name="Rectangle 51">
              <a:extLst>
                <a:ext uri="{FF2B5EF4-FFF2-40B4-BE49-F238E27FC236}">
                  <a16:creationId xmlns:a16="http://schemas.microsoft.com/office/drawing/2014/main" id="{3CFD7339-5BC5-5F9E-821D-C4E63C78B116}"/>
                </a:ext>
              </a:extLst>
            </p:cNvPr>
            <p:cNvSpPr/>
            <p:nvPr/>
          </p:nvSpPr>
          <p:spPr>
            <a:xfrm>
              <a:off x="3861771" y="2723826"/>
              <a:ext cx="1095103" cy="1096506"/>
            </a:xfrm>
            <a:prstGeom prst="rect">
              <a:avLst/>
            </a:prstGeom>
            <a:solidFill>
              <a:schemeClr val="tx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Elbow Connector 53">
              <a:extLst>
                <a:ext uri="{FF2B5EF4-FFF2-40B4-BE49-F238E27FC236}">
                  <a16:creationId xmlns:a16="http://schemas.microsoft.com/office/drawing/2014/main" id="{1085EC61-DDF8-16F9-61A4-807148FFD24E}"/>
                </a:ext>
              </a:extLst>
            </p:cNvPr>
            <p:cNvCxnSpPr>
              <a:cxnSpLocks/>
            </p:cNvCxnSpPr>
            <p:nvPr/>
          </p:nvCxnSpPr>
          <p:spPr>
            <a:xfrm>
              <a:off x="3970260" y="3422540"/>
              <a:ext cx="371623" cy="6460"/>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D381CD1-742C-9C2B-CAB7-BDFBE1F60BEE}"/>
                </a:ext>
              </a:extLst>
            </p:cNvPr>
            <p:cNvCxnSpPr>
              <a:cxnSpLocks/>
            </p:cNvCxnSpPr>
            <p:nvPr/>
          </p:nvCxnSpPr>
          <p:spPr>
            <a:xfrm>
              <a:off x="3861770" y="2723826"/>
              <a:ext cx="1095104" cy="1096506"/>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079" name="Freeform 2078">
              <a:extLst>
                <a:ext uri="{FF2B5EF4-FFF2-40B4-BE49-F238E27FC236}">
                  <a16:creationId xmlns:a16="http://schemas.microsoft.com/office/drawing/2014/main" id="{24190DD1-4640-A558-F220-797441CAA03A}"/>
                </a:ext>
              </a:extLst>
            </p:cNvPr>
            <p:cNvSpPr/>
            <p:nvPr/>
          </p:nvSpPr>
          <p:spPr>
            <a:xfrm>
              <a:off x="4461155" y="2886266"/>
              <a:ext cx="341415" cy="458553"/>
            </a:xfrm>
            <a:custGeom>
              <a:avLst/>
              <a:gdLst>
                <a:gd name="connsiteX0" fmla="*/ 0 w 341415"/>
                <a:gd name="connsiteY0" fmla="*/ 267639 h 458553"/>
                <a:gd name="connsiteX1" fmla="*/ 92989 w 341415"/>
                <a:gd name="connsiteY1" fmla="*/ 4168 h 458553"/>
                <a:gd name="connsiteX2" fmla="*/ 247972 w 341415"/>
                <a:gd name="connsiteY2" fmla="*/ 453618 h 458553"/>
                <a:gd name="connsiteX3" fmla="*/ 333213 w 341415"/>
                <a:gd name="connsiteY3" fmla="*/ 244391 h 458553"/>
                <a:gd name="connsiteX4" fmla="*/ 333213 w 341415"/>
                <a:gd name="connsiteY4" fmla="*/ 252140 h 458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415" h="458553">
                  <a:moveTo>
                    <a:pt x="0" y="267639"/>
                  </a:moveTo>
                  <a:cubicBezTo>
                    <a:pt x="25830" y="120405"/>
                    <a:pt x="51660" y="-26828"/>
                    <a:pt x="92989" y="4168"/>
                  </a:cubicBezTo>
                  <a:cubicBezTo>
                    <a:pt x="134318" y="35164"/>
                    <a:pt x="207935" y="413581"/>
                    <a:pt x="247972" y="453618"/>
                  </a:cubicBezTo>
                  <a:cubicBezTo>
                    <a:pt x="288009" y="493655"/>
                    <a:pt x="319006" y="277971"/>
                    <a:pt x="333213" y="244391"/>
                  </a:cubicBezTo>
                  <a:cubicBezTo>
                    <a:pt x="347420" y="210811"/>
                    <a:pt x="340316" y="231475"/>
                    <a:pt x="333213" y="252140"/>
                  </a:cubicBezTo>
                </a:path>
              </a:pathLst>
            </a:cu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81" name="Straight Connector 2080">
              <a:extLst>
                <a:ext uri="{FF2B5EF4-FFF2-40B4-BE49-F238E27FC236}">
                  <a16:creationId xmlns:a16="http://schemas.microsoft.com/office/drawing/2014/main" id="{A58919C3-A95C-FDFF-09D9-17EC9456FCF2}"/>
                </a:ext>
              </a:extLst>
            </p:cNvPr>
            <p:cNvCxnSpPr>
              <a:cxnSpLocks/>
            </p:cNvCxnSpPr>
            <p:nvPr/>
          </p:nvCxnSpPr>
          <p:spPr>
            <a:xfrm>
              <a:off x="4409322" y="3130657"/>
              <a:ext cx="449397"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88" name="Group 2087">
            <a:extLst>
              <a:ext uri="{FF2B5EF4-FFF2-40B4-BE49-F238E27FC236}">
                <a16:creationId xmlns:a16="http://schemas.microsoft.com/office/drawing/2014/main" id="{EBBF6A7C-9F9F-2BE5-8641-6AA41CC0D209}"/>
              </a:ext>
            </a:extLst>
          </p:cNvPr>
          <p:cNvGrpSpPr/>
          <p:nvPr/>
        </p:nvGrpSpPr>
        <p:grpSpPr>
          <a:xfrm>
            <a:off x="8389293" y="2392688"/>
            <a:ext cx="710230" cy="705174"/>
            <a:chOff x="3861770" y="2723826"/>
            <a:chExt cx="1095104" cy="1096506"/>
          </a:xfrm>
        </p:grpSpPr>
        <p:sp>
          <p:nvSpPr>
            <p:cNvPr id="2089" name="Rectangle 2088">
              <a:extLst>
                <a:ext uri="{FF2B5EF4-FFF2-40B4-BE49-F238E27FC236}">
                  <a16:creationId xmlns:a16="http://schemas.microsoft.com/office/drawing/2014/main" id="{B4A6A26A-5ED8-E99A-F37D-97EDBAA746BB}"/>
                </a:ext>
              </a:extLst>
            </p:cNvPr>
            <p:cNvSpPr/>
            <p:nvPr/>
          </p:nvSpPr>
          <p:spPr>
            <a:xfrm>
              <a:off x="3861771" y="2723826"/>
              <a:ext cx="1095103" cy="1096506"/>
            </a:xfrm>
            <a:prstGeom prst="rect">
              <a:avLst/>
            </a:prstGeom>
            <a:solidFill>
              <a:schemeClr val="tx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90" name="Elbow Connector 2089">
              <a:extLst>
                <a:ext uri="{FF2B5EF4-FFF2-40B4-BE49-F238E27FC236}">
                  <a16:creationId xmlns:a16="http://schemas.microsoft.com/office/drawing/2014/main" id="{5AB6ADAA-E1D7-560C-8712-08DECEAC770F}"/>
                </a:ext>
              </a:extLst>
            </p:cNvPr>
            <p:cNvCxnSpPr>
              <a:cxnSpLocks/>
            </p:cNvCxnSpPr>
            <p:nvPr/>
          </p:nvCxnSpPr>
          <p:spPr>
            <a:xfrm>
              <a:off x="3970260" y="3422540"/>
              <a:ext cx="371623" cy="6460"/>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91" name="Straight Connector 2090">
              <a:extLst>
                <a:ext uri="{FF2B5EF4-FFF2-40B4-BE49-F238E27FC236}">
                  <a16:creationId xmlns:a16="http://schemas.microsoft.com/office/drawing/2014/main" id="{844C4AB2-6A90-232F-9D8F-973B067C1547}"/>
                </a:ext>
              </a:extLst>
            </p:cNvPr>
            <p:cNvCxnSpPr>
              <a:cxnSpLocks/>
            </p:cNvCxnSpPr>
            <p:nvPr/>
          </p:nvCxnSpPr>
          <p:spPr>
            <a:xfrm>
              <a:off x="3861770" y="2723826"/>
              <a:ext cx="1095104" cy="1096506"/>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092" name="Freeform 2091">
              <a:extLst>
                <a:ext uri="{FF2B5EF4-FFF2-40B4-BE49-F238E27FC236}">
                  <a16:creationId xmlns:a16="http://schemas.microsoft.com/office/drawing/2014/main" id="{23051F4D-60E6-79A5-4273-2EB0846B0F51}"/>
                </a:ext>
              </a:extLst>
            </p:cNvPr>
            <p:cNvSpPr/>
            <p:nvPr/>
          </p:nvSpPr>
          <p:spPr>
            <a:xfrm>
              <a:off x="4461155" y="2886266"/>
              <a:ext cx="341415" cy="458553"/>
            </a:xfrm>
            <a:custGeom>
              <a:avLst/>
              <a:gdLst>
                <a:gd name="connsiteX0" fmla="*/ 0 w 341415"/>
                <a:gd name="connsiteY0" fmla="*/ 267639 h 458553"/>
                <a:gd name="connsiteX1" fmla="*/ 92989 w 341415"/>
                <a:gd name="connsiteY1" fmla="*/ 4168 h 458553"/>
                <a:gd name="connsiteX2" fmla="*/ 247972 w 341415"/>
                <a:gd name="connsiteY2" fmla="*/ 453618 h 458553"/>
                <a:gd name="connsiteX3" fmla="*/ 333213 w 341415"/>
                <a:gd name="connsiteY3" fmla="*/ 244391 h 458553"/>
                <a:gd name="connsiteX4" fmla="*/ 333213 w 341415"/>
                <a:gd name="connsiteY4" fmla="*/ 252140 h 458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415" h="458553">
                  <a:moveTo>
                    <a:pt x="0" y="267639"/>
                  </a:moveTo>
                  <a:cubicBezTo>
                    <a:pt x="25830" y="120405"/>
                    <a:pt x="51660" y="-26828"/>
                    <a:pt x="92989" y="4168"/>
                  </a:cubicBezTo>
                  <a:cubicBezTo>
                    <a:pt x="134318" y="35164"/>
                    <a:pt x="207935" y="413581"/>
                    <a:pt x="247972" y="453618"/>
                  </a:cubicBezTo>
                  <a:cubicBezTo>
                    <a:pt x="288009" y="493655"/>
                    <a:pt x="319006" y="277971"/>
                    <a:pt x="333213" y="244391"/>
                  </a:cubicBezTo>
                  <a:cubicBezTo>
                    <a:pt x="347420" y="210811"/>
                    <a:pt x="340316" y="231475"/>
                    <a:pt x="333213" y="252140"/>
                  </a:cubicBezTo>
                </a:path>
              </a:pathLst>
            </a:cu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93" name="Straight Connector 2092">
              <a:extLst>
                <a:ext uri="{FF2B5EF4-FFF2-40B4-BE49-F238E27FC236}">
                  <a16:creationId xmlns:a16="http://schemas.microsoft.com/office/drawing/2014/main" id="{0280C84D-BF0F-6A72-A33F-C020D60B6281}"/>
                </a:ext>
              </a:extLst>
            </p:cNvPr>
            <p:cNvCxnSpPr>
              <a:cxnSpLocks/>
            </p:cNvCxnSpPr>
            <p:nvPr/>
          </p:nvCxnSpPr>
          <p:spPr>
            <a:xfrm>
              <a:off x="4409322" y="3130657"/>
              <a:ext cx="449397"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096" name="Elbow Connector 2095">
            <a:extLst>
              <a:ext uri="{FF2B5EF4-FFF2-40B4-BE49-F238E27FC236}">
                <a16:creationId xmlns:a16="http://schemas.microsoft.com/office/drawing/2014/main" id="{4C65D6A2-F730-5299-1A7B-A78E88566DC3}"/>
              </a:ext>
            </a:extLst>
          </p:cNvPr>
          <p:cNvCxnSpPr>
            <a:cxnSpLocks/>
            <a:stCxn id="52" idx="0"/>
            <a:endCxn id="57" idx="1"/>
          </p:cNvCxnSpPr>
          <p:nvPr/>
        </p:nvCxnSpPr>
        <p:spPr>
          <a:xfrm rot="5400000" flipH="1" flipV="1">
            <a:off x="7986839" y="2033974"/>
            <a:ext cx="335695" cy="381734"/>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99" name="Elbow Connector 2098">
            <a:extLst>
              <a:ext uri="{FF2B5EF4-FFF2-40B4-BE49-F238E27FC236}">
                <a16:creationId xmlns:a16="http://schemas.microsoft.com/office/drawing/2014/main" id="{E886DCC1-FAA2-A7D1-AD01-0F185365C66F}"/>
              </a:ext>
            </a:extLst>
          </p:cNvPr>
          <p:cNvCxnSpPr>
            <a:cxnSpLocks/>
            <a:stCxn id="2089" idx="0"/>
            <a:endCxn id="57" idx="1"/>
          </p:cNvCxnSpPr>
          <p:nvPr/>
        </p:nvCxnSpPr>
        <p:spPr>
          <a:xfrm rot="16200000" flipV="1">
            <a:off x="8377134" y="2025413"/>
            <a:ext cx="335695" cy="398856"/>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02" name="Group 2101">
            <a:extLst>
              <a:ext uri="{FF2B5EF4-FFF2-40B4-BE49-F238E27FC236}">
                <a16:creationId xmlns:a16="http://schemas.microsoft.com/office/drawing/2014/main" id="{C8F07213-E614-ECB4-7879-E227670FA4FC}"/>
              </a:ext>
            </a:extLst>
          </p:cNvPr>
          <p:cNvGrpSpPr/>
          <p:nvPr/>
        </p:nvGrpSpPr>
        <p:grpSpPr>
          <a:xfrm rot="5400000">
            <a:off x="7793815" y="3767671"/>
            <a:ext cx="361406" cy="360336"/>
            <a:chOff x="2885489" y="1212742"/>
            <a:chExt cx="1156986" cy="1150750"/>
          </a:xfrm>
          <a:solidFill>
            <a:schemeClr val="bg2">
              <a:lumMod val="40000"/>
              <a:lumOff val="60000"/>
            </a:schemeClr>
          </a:solidFill>
        </p:grpSpPr>
        <p:sp>
          <p:nvSpPr>
            <p:cNvPr id="2103" name="Rectangle 2102">
              <a:extLst>
                <a:ext uri="{FF2B5EF4-FFF2-40B4-BE49-F238E27FC236}">
                  <a16:creationId xmlns:a16="http://schemas.microsoft.com/office/drawing/2014/main" id="{76612DDC-6EBD-CA55-7292-80210ABDB25D}"/>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4" name="Elbow Connector 2103">
              <a:extLst>
                <a:ext uri="{FF2B5EF4-FFF2-40B4-BE49-F238E27FC236}">
                  <a16:creationId xmlns:a16="http://schemas.microsoft.com/office/drawing/2014/main" id="{0035B601-A8CF-ADB9-55E7-765380B2ACCD}"/>
                </a:ext>
              </a:extLst>
            </p:cNvPr>
            <p:cNvCxnSpPr>
              <a:cxnSpLocks/>
              <a:endCxn id="2103"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5" name="Elbow Connector 2104">
              <a:extLst>
                <a:ext uri="{FF2B5EF4-FFF2-40B4-BE49-F238E27FC236}">
                  <a16:creationId xmlns:a16="http://schemas.microsoft.com/office/drawing/2014/main" id="{004F78D0-18ED-F201-0879-633681EC0A94}"/>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6" name="Straight Connector 2105">
              <a:extLst>
                <a:ext uri="{FF2B5EF4-FFF2-40B4-BE49-F238E27FC236}">
                  <a16:creationId xmlns:a16="http://schemas.microsoft.com/office/drawing/2014/main" id="{E46EEB48-9859-7C27-B547-7C88E02D0C42}"/>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107" name="Elbow Connector 2106">
            <a:extLst>
              <a:ext uri="{FF2B5EF4-FFF2-40B4-BE49-F238E27FC236}">
                <a16:creationId xmlns:a16="http://schemas.microsoft.com/office/drawing/2014/main" id="{2CE8E4A3-F550-1489-9E41-138B0140C01B}"/>
              </a:ext>
            </a:extLst>
          </p:cNvPr>
          <p:cNvCxnSpPr>
            <a:cxnSpLocks/>
            <a:stCxn id="2089" idx="2"/>
            <a:endCxn id="2103" idx="1"/>
          </p:cNvCxnSpPr>
          <p:nvPr/>
        </p:nvCxnSpPr>
        <p:spPr>
          <a:xfrm rot="5400000">
            <a:off x="8024827" y="3047554"/>
            <a:ext cx="669274" cy="769891"/>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0" name="Elbow Connector 2109">
            <a:extLst>
              <a:ext uri="{FF2B5EF4-FFF2-40B4-BE49-F238E27FC236}">
                <a16:creationId xmlns:a16="http://schemas.microsoft.com/office/drawing/2014/main" id="{E0290530-CFF5-AAEE-7361-7EDBE512AF37}"/>
              </a:ext>
            </a:extLst>
          </p:cNvPr>
          <p:cNvCxnSpPr>
            <a:cxnSpLocks/>
            <a:stCxn id="52" idx="2"/>
            <a:endCxn id="47" idx="1"/>
          </p:cNvCxnSpPr>
          <p:nvPr/>
        </p:nvCxnSpPr>
        <p:spPr>
          <a:xfrm rot="16200000" flipH="1">
            <a:off x="8016625" y="3045055"/>
            <a:ext cx="674645" cy="780257"/>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3" name="Elbow Connector 2112">
            <a:extLst>
              <a:ext uri="{FF2B5EF4-FFF2-40B4-BE49-F238E27FC236}">
                <a16:creationId xmlns:a16="http://schemas.microsoft.com/office/drawing/2014/main" id="{95594704-9A68-B645-118E-1EA973242062}"/>
              </a:ext>
            </a:extLst>
          </p:cNvPr>
          <p:cNvCxnSpPr>
            <a:cxnSpLocks/>
            <a:stCxn id="2103" idx="3"/>
          </p:cNvCxnSpPr>
          <p:nvPr/>
        </p:nvCxnSpPr>
        <p:spPr>
          <a:xfrm rot="5400000">
            <a:off x="7407139" y="4610961"/>
            <a:ext cx="1049799" cy="84961"/>
          </a:xfrm>
          <a:prstGeom prst="bentConnector4">
            <a:avLst>
              <a:gd name="adj1" fmla="val 28250"/>
              <a:gd name="adj2" fmla="val 369065"/>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6" name="Elbow Connector 2115">
            <a:extLst>
              <a:ext uri="{FF2B5EF4-FFF2-40B4-BE49-F238E27FC236}">
                <a16:creationId xmlns:a16="http://schemas.microsoft.com/office/drawing/2014/main" id="{D151B9F0-1D96-7A39-B983-C8D137EE0147}"/>
              </a:ext>
            </a:extLst>
          </p:cNvPr>
          <p:cNvCxnSpPr>
            <a:cxnSpLocks/>
            <a:stCxn id="47" idx="3"/>
          </p:cNvCxnSpPr>
          <p:nvPr/>
        </p:nvCxnSpPr>
        <p:spPr>
          <a:xfrm rot="16200000" flipH="1">
            <a:off x="8251802" y="4626186"/>
            <a:ext cx="1044428" cy="59881"/>
          </a:xfrm>
          <a:prstGeom prst="bentConnector4">
            <a:avLst>
              <a:gd name="adj1" fmla="val 28138"/>
              <a:gd name="adj2" fmla="val 683527"/>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22" name="Group 2121">
            <a:extLst>
              <a:ext uri="{FF2B5EF4-FFF2-40B4-BE49-F238E27FC236}">
                <a16:creationId xmlns:a16="http://schemas.microsoft.com/office/drawing/2014/main" id="{33E23EA7-2B69-E5B5-5DC8-BDDE6539E3D5}"/>
              </a:ext>
            </a:extLst>
          </p:cNvPr>
          <p:cNvGrpSpPr/>
          <p:nvPr/>
        </p:nvGrpSpPr>
        <p:grpSpPr>
          <a:xfrm rot="5400000">
            <a:off x="5792189" y="1652994"/>
            <a:ext cx="361406" cy="360336"/>
            <a:chOff x="2885489" y="1212742"/>
            <a:chExt cx="1156986" cy="1150750"/>
          </a:xfrm>
          <a:solidFill>
            <a:schemeClr val="bg2">
              <a:lumMod val="40000"/>
              <a:lumOff val="60000"/>
            </a:schemeClr>
          </a:solidFill>
        </p:grpSpPr>
        <p:sp>
          <p:nvSpPr>
            <p:cNvPr id="2123" name="Rectangle 2122">
              <a:extLst>
                <a:ext uri="{FF2B5EF4-FFF2-40B4-BE49-F238E27FC236}">
                  <a16:creationId xmlns:a16="http://schemas.microsoft.com/office/drawing/2014/main" id="{DB63BD73-FDA9-5EB0-2DB3-27A4E31E8868}"/>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4" name="Elbow Connector 2123">
              <a:extLst>
                <a:ext uri="{FF2B5EF4-FFF2-40B4-BE49-F238E27FC236}">
                  <a16:creationId xmlns:a16="http://schemas.microsoft.com/office/drawing/2014/main" id="{DD8F5FCF-7130-ED7C-9875-D45DBB32D2AA}"/>
                </a:ext>
              </a:extLst>
            </p:cNvPr>
            <p:cNvCxnSpPr>
              <a:cxnSpLocks/>
              <a:endCxn id="2123"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25" name="Elbow Connector 2124">
              <a:extLst>
                <a:ext uri="{FF2B5EF4-FFF2-40B4-BE49-F238E27FC236}">
                  <a16:creationId xmlns:a16="http://schemas.microsoft.com/office/drawing/2014/main" id="{4E878519-72E0-D982-0573-1772FDEB6D3F}"/>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26" name="Straight Connector 2125">
              <a:extLst>
                <a:ext uri="{FF2B5EF4-FFF2-40B4-BE49-F238E27FC236}">
                  <a16:creationId xmlns:a16="http://schemas.microsoft.com/office/drawing/2014/main" id="{54116B35-CCF0-4F10-A61D-E629AEE821F1}"/>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27" name="Group 2126">
            <a:extLst>
              <a:ext uri="{FF2B5EF4-FFF2-40B4-BE49-F238E27FC236}">
                <a16:creationId xmlns:a16="http://schemas.microsoft.com/office/drawing/2014/main" id="{810EB7B1-D568-D832-7770-75CBAE53CBD8}"/>
              </a:ext>
            </a:extLst>
          </p:cNvPr>
          <p:cNvGrpSpPr/>
          <p:nvPr/>
        </p:nvGrpSpPr>
        <p:grpSpPr>
          <a:xfrm flipH="1">
            <a:off x="5260089" y="1114078"/>
            <a:ext cx="361405" cy="360336"/>
            <a:chOff x="2885489" y="1212742"/>
            <a:chExt cx="1156986" cy="1150750"/>
          </a:xfrm>
          <a:solidFill>
            <a:schemeClr val="bg2">
              <a:lumMod val="40000"/>
              <a:lumOff val="60000"/>
            </a:schemeClr>
          </a:solidFill>
        </p:grpSpPr>
        <p:sp>
          <p:nvSpPr>
            <p:cNvPr id="2128" name="Rectangle 2127">
              <a:extLst>
                <a:ext uri="{FF2B5EF4-FFF2-40B4-BE49-F238E27FC236}">
                  <a16:creationId xmlns:a16="http://schemas.microsoft.com/office/drawing/2014/main" id="{3893E9E9-CF22-4174-E49D-613C89C10626}"/>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9" name="Elbow Connector 2128">
              <a:extLst>
                <a:ext uri="{FF2B5EF4-FFF2-40B4-BE49-F238E27FC236}">
                  <a16:creationId xmlns:a16="http://schemas.microsoft.com/office/drawing/2014/main" id="{1645484B-8C7D-7769-C942-0514DED3A125}"/>
                </a:ext>
              </a:extLst>
            </p:cNvPr>
            <p:cNvCxnSpPr>
              <a:cxnSpLocks/>
              <a:endCxn id="2128"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0" name="Elbow Connector 2129">
              <a:extLst>
                <a:ext uri="{FF2B5EF4-FFF2-40B4-BE49-F238E27FC236}">
                  <a16:creationId xmlns:a16="http://schemas.microsoft.com/office/drawing/2014/main" id="{9262DDFA-7BC2-14EA-9239-13C0F6C3D5AF}"/>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1" name="Straight Connector 2130">
              <a:extLst>
                <a:ext uri="{FF2B5EF4-FFF2-40B4-BE49-F238E27FC236}">
                  <a16:creationId xmlns:a16="http://schemas.microsoft.com/office/drawing/2014/main" id="{39921CA8-25A3-0B4A-4825-A247774AC645}"/>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32" name="Group 2131">
            <a:extLst>
              <a:ext uri="{FF2B5EF4-FFF2-40B4-BE49-F238E27FC236}">
                <a16:creationId xmlns:a16="http://schemas.microsoft.com/office/drawing/2014/main" id="{EA1834F9-1D78-7A1D-CA58-EA7BE60230A0}"/>
              </a:ext>
            </a:extLst>
          </p:cNvPr>
          <p:cNvGrpSpPr/>
          <p:nvPr/>
        </p:nvGrpSpPr>
        <p:grpSpPr>
          <a:xfrm>
            <a:off x="5795518" y="1114078"/>
            <a:ext cx="361406" cy="360336"/>
            <a:chOff x="2885489" y="1212742"/>
            <a:chExt cx="1156986" cy="1150750"/>
          </a:xfrm>
          <a:solidFill>
            <a:schemeClr val="bg2">
              <a:lumMod val="40000"/>
              <a:lumOff val="60000"/>
            </a:schemeClr>
          </a:solidFill>
        </p:grpSpPr>
        <p:sp>
          <p:nvSpPr>
            <p:cNvPr id="2133" name="Rectangle 2132">
              <a:extLst>
                <a:ext uri="{FF2B5EF4-FFF2-40B4-BE49-F238E27FC236}">
                  <a16:creationId xmlns:a16="http://schemas.microsoft.com/office/drawing/2014/main" id="{5CD2301E-95D0-D33F-5FBF-4F77BC13E7EF}"/>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34" name="Elbow Connector 2133">
              <a:extLst>
                <a:ext uri="{FF2B5EF4-FFF2-40B4-BE49-F238E27FC236}">
                  <a16:creationId xmlns:a16="http://schemas.microsoft.com/office/drawing/2014/main" id="{57A01DC9-F772-92C0-4018-62CC3D56F72B}"/>
                </a:ext>
              </a:extLst>
            </p:cNvPr>
            <p:cNvCxnSpPr>
              <a:cxnSpLocks/>
              <a:endCxn id="2133"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5" name="Elbow Connector 2134">
              <a:extLst>
                <a:ext uri="{FF2B5EF4-FFF2-40B4-BE49-F238E27FC236}">
                  <a16:creationId xmlns:a16="http://schemas.microsoft.com/office/drawing/2014/main" id="{B9E4222A-A0CF-11EE-FF78-8EC170857F9F}"/>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6" name="Straight Connector 2135">
              <a:extLst>
                <a:ext uri="{FF2B5EF4-FFF2-40B4-BE49-F238E27FC236}">
                  <a16:creationId xmlns:a16="http://schemas.microsoft.com/office/drawing/2014/main" id="{3DF3E427-B8CB-5F34-F73F-CFCBFABF8CA2}"/>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37" name="Group 2136">
            <a:extLst>
              <a:ext uri="{FF2B5EF4-FFF2-40B4-BE49-F238E27FC236}">
                <a16:creationId xmlns:a16="http://schemas.microsoft.com/office/drawing/2014/main" id="{8DB5CD84-A5BF-541E-6C0E-CDECE5AE5FF2}"/>
              </a:ext>
            </a:extLst>
          </p:cNvPr>
          <p:cNvGrpSpPr/>
          <p:nvPr/>
        </p:nvGrpSpPr>
        <p:grpSpPr>
          <a:xfrm rot="5400000" flipV="1">
            <a:off x="5260089" y="1656493"/>
            <a:ext cx="361406" cy="361406"/>
            <a:chOff x="2885489" y="1212742"/>
            <a:chExt cx="1156986" cy="1150750"/>
          </a:xfrm>
          <a:solidFill>
            <a:schemeClr val="bg2">
              <a:lumMod val="40000"/>
              <a:lumOff val="60000"/>
            </a:schemeClr>
          </a:solidFill>
        </p:grpSpPr>
        <p:sp>
          <p:nvSpPr>
            <p:cNvPr id="2138" name="Rectangle 2137">
              <a:extLst>
                <a:ext uri="{FF2B5EF4-FFF2-40B4-BE49-F238E27FC236}">
                  <a16:creationId xmlns:a16="http://schemas.microsoft.com/office/drawing/2014/main" id="{66008D04-631C-C52D-687C-E74C9A02914F}"/>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39" name="Elbow Connector 2138">
              <a:extLst>
                <a:ext uri="{FF2B5EF4-FFF2-40B4-BE49-F238E27FC236}">
                  <a16:creationId xmlns:a16="http://schemas.microsoft.com/office/drawing/2014/main" id="{D10A2907-7F97-BE3C-A7C7-98B6D443FCB4}"/>
                </a:ext>
              </a:extLst>
            </p:cNvPr>
            <p:cNvCxnSpPr>
              <a:cxnSpLocks/>
              <a:endCxn id="2138"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40" name="Elbow Connector 2139">
              <a:extLst>
                <a:ext uri="{FF2B5EF4-FFF2-40B4-BE49-F238E27FC236}">
                  <a16:creationId xmlns:a16="http://schemas.microsoft.com/office/drawing/2014/main" id="{D25C36AE-C857-A028-E5AA-683C9CC23EAB}"/>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41" name="Straight Connector 2140">
              <a:extLst>
                <a:ext uri="{FF2B5EF4-FFF2-40B4-BE49-F238E27FC236}">
                  <a16:creationId xmlns:a16="http://schemas.microsoft.com/office/drawing/2014/main" id="{99B244C1-7066-C501-42A9-A39616B116E1}"/>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142" name="Elbow Connector 2141">
            <a:extLst>
              <a:ext uri="{FF2B5EF4-FFF2-40B4-BE49-F238E27FC236}">
                <a16:creationId xmlns:a16="http://schemas.microsoft.com/office/drawing/2014/main" id="{A9A17FA5-B236-FBEE-0AFA-64172C1209B3}"/>
              </a:ext>
            </a:extLst>
          </p:cNvPr>
          <p:cNvCxnSpPr>
            <a:cxnSpLocks/>
            <a:endCxn id="2133" idx="1"/>
          </p:cNvCxnSpPr>
          <p:nvPr/>
        </p:nvCxnSpPr>
        <p:spPr>
          <a:xfrm flipV="1">
            <a:off x="5640017" y="1294246"/>
            <a:ext cx="155501" cy="3625"/>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46" name="Elbow Connector 2145">
            <a:extLst>
              <a:ext uri="{FF2B5EF4-FFF2-40B4-BE49-F238E27FC236}">
                <a16:creationId xmlns:a16="http://schemas.microsoft.com/office/drawing/2014/main" id="{B4938887-B3DD-2608-E01E-CAC542BBFC0E}"/>
              </a:ext>
            </a:extLst>
          </p:cNvPr>
          <p:cNvCxnSpPr>
            <a:cxnSpLocks/>
            <a:stCxn id="62" idx="3"/>
            <a:endCxn id="2133" idx="3"/>
          </p:cNvCxnSpPr>
          <p:nvPr/>
        </p:nvCxnSpPr>
        <p:spPr>
          <a:xfrm rot="10800000">
            <a:off x="6156925" y="1294247"/>
            <a:ext cx="1626191" cy="5987"/>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50" name="Elbow Connector 2149">
            <a:extLst>
              <a:ext uri="{FF2B5EF4-FFF2-40B4-BE49-F238E27FC236}">
                <a16:creationId xmlns:a16="http://schemas.microsoft.com/office/drawing/2014/main" id="{70270995-8571-4206-1700-202735E09F2A}"/>
              </a:ext>
            </a:extLst>
          </p:cNvPr>
          <p:cNvCxnSpPr>
            <a:cxnSpLocks/>
            <a:stCxn id="2138" idx="1"/>
          </p:cNvCxnSpPr>
          <p:nvPr/>
        </p:nvCxnSpPr>
        <p:spPr>
          <a:xfrm rot="5400000" flipH="1" flipV="1">
            <a:off x="5406992" y="1341121"/>
            <a:ext cx="349172" cy="281572"/>
          </a:xfrm>
          <a:prstGeom prst="bentConnector3">
            <a:avLst>
              <a:gd name="adj1" fmla="val 32246"/>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61" name="Group 2160">
            <a:extLst>
              <a:ext uri="{FF2B5EF4-FFF2-40B4-BE49-F238E27FC236}">
                <a16:creationId xmlns:a16="http://schemas.microsoft.com/office/drawing/2014/main" id="{7340A63B-A33B-569A-1BEA-CFCF054EC799}"/>
              </a:ext>
            </a:extLst>
          </p:cNvPr>
          <p:cNvGrpSpPr/>
          <p:nvPr/>
        </p:nvGrpSpPr>
        <p:grpSpPr>
          <a:xfrm>
            <a:off x="5770939" y="2868774"/>
            <a:ext cx="728215" cy="1288757"/>
            <a:chOff x="5807584" y="2708050"/>
            <a:chExt cx="728215" cy="128875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54" name="Rectangle 2153">
              <a:extLst>
                <a:ext uri="{FF2B5EF4-FFF2-40B4-BE49-F238E27FC236}">
                  <a16:creationId xmlns:a16="http://schemas.microsoft.com/office/drawing/2014/main" id="{53B5FAF1-20DF-B58B-6F49-CD6DF5EC727A}"/>
                </a:ext>
              </a:extLst>
            </p:cNvPr>
            <p:cNvSpPr/>
            <p:nvPr/>
          </p:nvSpPr>
          <p:spPr>
            <a:xfrm>
              <a:off x="5807584" y="2708050"/>
              <a:ext cx="728215" cy="1288757"/>
            </a:xfrm>
            <a:prstGeom prst="rect">
              <a:avLst/>
            </a:prstGeom>
            <a:grp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5" name="Group 2154">
              <a:extLst>
                <a:ext uri="{FF2B5EF4-FFF2-40B4-BE49-F238E27FC236}">
                  <a16:creationId xmlns:a16="http://schemas.microsoft.com/office/drawing/2014/main" id="{0AAF8274-C4B2-F58C-0AB7-96B3A5A54B12}"/>
                </a:ext>
              </a:extLst>
            </p:cNvPr>
            <p:cNvGrpSpPr/>
            <p:nvPr/>
          </p:nvGrpSpPr>
          <p:grpSpPr>
            <a:xfrm>
              <a:off x="5886318" y="3380368"/>
              <a:ext cx="570746" cy="555118"/>
              <a:chOff x="3861770" y="2723826"/>
              <a:chExt cx="1095104" cy="1096506"/>
            </a:xfrm>
            <a:grpFill/>
          </p:grpSpPr>
          <p:sp>
            <p:nvSpPr>
              <p:cNvPr id="2156" name="Rectangle 2155">
                <a:extLst>
                  <a:ext uri="{FF2B5EF4-FFF2-40B4-BE49-F238E27FC236}">
                    <a16:creationId xmlns:a16="http://schemas.microsoft.com/office/drawing/2014/main" id="{7CA4EAFA-FBFC-EC1F-AA03-4C497938D68A}"/>
                  </a:ext>
                </a:extLst>
              </p:cNvPr>
              <p:cNvSpPr/>
              <p:nvPr/>
            </p:nvSpPr>
            <p:spPr>
              <a:xfrm>
                <a:off x="3861771" y="2723826"/>
                <a:ext cx="1095103" cy="1096506"/>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7" name="Elbow Connector 2156">
                <a:extLst>
                  <a:ext uri="{FF2B5EF4-FFF2-40B4-BE49-F238E27FC236}">
                    <a16:creationId xmlns:a16="http://schemas.microsoft.com/office/drawing/2014/main" id="{253C60BD-0FDC-525E-90FB-F8CA09E0218D}"/>
                  </a:ext>
                </a:extLst>
              </p:cNvPr>
              <p:cNvCxnSpPr>
                <a:cxnSpLocks/>
              </p:cNvCxnSpPr>
              <p:nvPr/>
            </p:nvCxnSpPr>
            <p:spPr>
              <a:xfrm>
                <a:off x="3970260" y="3422540"/>
                <a:ext cx="371623" cy="6460"/>
              </a:xfrm>
              <a:prstGeom prst="bentConnector3">
                <a:avLst>
                  <a:gd name="adj1" fmla="val 50000"/>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58" name="Straight Connector 2157">
                <a:extLst>
                  <a:ext uri="{FF2B5EF4-FFF2-40B4-BE49-F238E27FC236}">
                    <a16:creationId xmlns:a16="http://schemas.microsoft.com/office/drawing/2014/main" id="{DFF2E7F7-C65E-83EC-F660-599D4D5C76F1}"/>
                  </a:ext>
                </a:extLst>
              </p:cNvPr>
              <p:cNvCxnSpPr>
                <a:cxnSpLocks/>
              </p:cNvCxnSpPr>
              <p:nvPr/>
            </p:nvCxnSpPr>
            <p:spPr>
              <a:xfrm>
                <a:off x="3861770" y="2723826"/>
                <a:ext cx="1095104" cy="1096506"/>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59" name="Freeform 2158">
                <a:extLst>
                  <a:ext uri="{FF2B5EF4-FFF2-40B4-BE49-F238E27FC236}">
                    <a16:creationId xmlns:a16="http://schemas.microsoft.com/office/drawing/2014/main" id="{82EC5A4D-0C2E-7445-1E2C-9CEE7FADB1C4}"/>
                  </a:ext>
                </a:extLst>
              </p:cNvPr>
              <p:cNvSpPr/>
              <p:nvPr/>
            </p:nvSpPr>
            <p:spPr>
              <a:xfrm>
                <a:off x="4461155" y="2886266"/>
                <a:ext cx="341415" cy="458553"/>
              </a:xfrm>
              <a:custGeom>
                <a:avLst/>
                <a:gdLst>
                  <a:gd name="connsiteX0" fmla="*/ 0 w 341415"/>
                  <a:gd name="connsiteY0" fmla="*/ 267639 h 458553"/>
                  <a:gd name="connsiteX1" fmla="*/ 92989 w 341415"/>
                  <a:gd name="connsiteY1" fmla="*/ 4168 h 458553"/>
                  <a:gd name="connsiteX2" fmla="*/ 247972 w 341415"/>
                  <a:gd name="connsiteY2" fmla="*/ 453618 h 458553"/>
                  <a:gd name="connsiteX3" fmla="*/ 333213 w 341415"/>
                  <a:gd name="connsiteY3" fmla="*/ 244391 h 458553"/>
                  <a:gd name="connsiteX4" fmla="*/ 333213 w 341415"/>
                  <a:gd name="connsiteY4" fmla="*/ 252140 h 458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415" h="458553">
                    <a:moveTo>
                      <a:pt x="0" y="267639"/>
                    </a:moveTo>
                    <a:cubicBezTo>
                      <a:pt x="25830" y="120405"/>
                      <a:pt x="51660" y="-26828"/>
                      <a:pt x="92989" y="4168"/>
                    </a:cubicBezTo>
                    <a:cubicBezTo>
                      <a:pt x="134318" y="35164"/>
                      <a:pt x="207935" y="413581"/>
                      <a:pt x="247972" y="453618"/>
                    </a:cubicBezTo>
                    <a:cubicBezTo>
                      <a:pt x="288009" y="493655"/>
                      <a:pt x="319006" y="277971"/>
                      <a:pt x="333213" y="244391"/>
                    </a:cubicBezTo>
                    <a:cubicBezTo>
                      <a:pt x="347420" y="210811"/>
                      <a:pt x="340316" y="231475"/>
                      <a:pt x="333213" y="252140"/>
                    </a:cubicBezTo>
                  </a:path>
                </a:pathLst>
              </a:custGeom>
              <a:grp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60" name="Straight Connector 2159">
                <a:extLst>
                  <a:ext uri="{FF2B5EF4-FFF2-40B4-BE49-F238E27FC236}">
                    <a16:creationId xmlns:a16="http://schemas.microsoft.com/office/drawing/2014/main" id="{9486E706-F429-983C-238A-5AB7238775CF}"/>
                  </a:ext>
                </a:extLst>
              </p:cNvPr>
              <p:cNvCxnSpPr>
                <a:cxnSpLocks/>
              </p:cNvCxnSpPr>
              <p:nvPr/>
            </p:nvCxnSpPr>
            <p:spPr>
              <a:xfrm>
                <a:off x="4409322" y="3130657"/>
                <a:ext cx="449397" cy="0"/>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170" name="Group 2169">
            <a:extLst>
              <a:ext uri="{FF2B5EF4-FFF2-40B4-BE49-F238E27FC236}">
                <a16:creationId xmlns:a16="http://schemas.microsoft.com/office/drawing/2014/main" id="{110031F7-78C9-A0AB-DD4E-606FEE021367}"/>
              </a:ext>
            </a:extLst>
          </p:cNvPr>
          <p:cNvGrpSpPr/>
          <p:nvPr/>
        </p:nvGrpSpPr>
        <p:grpSpPr>
          <a:xfrm>
            <a:off x="4943143" y="2868774"/>
            <a:ext cx="728215" cy="1288757"/>
            <a:chOff x="5807584" y="2708050"/>
            <a:chExt cx="728215" cy="128875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71" name="Rectangle 2170">
              <a:extLst>
                <a:ext uri="{FF2B5EF4-FFF2-40B4-BE49-F238E27FC236}">
                  <a16:creationId xmlns:a16="http://schemas.microsoft.com/office/drawing/2014/main" id="{10556937-EADB-9C15-2AB1-10E69C03330A}"/>
                </a:ext>
              </a:extLst>
            </p:cNvPr>
            <p:cNvSpPr/>
            <p:nvPr/>
          </p:nvSpPr>
          <p:spPr>
            <a:xfrm>
              <a:off x="5807584" y="2708050"/>
              <a:ext cx="728215" cy="1288757"/>
            </a:xfrm>
            <a:prstGeom prst="rect">
              <a:avLst/>
            </a:prstGeom>
            <a:grp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72" name="Group 2171">
              <a:extLst>
                <a:ext uri="{FF2B5EF4-FFF2-40B4-BE49-F238E27FC236}">
                  <a16:creationId xmlns:a16="http://schemas.microsoft.com/office/drawing/2014/main" id="{13AA3B23-E8EC-5328-BDE1-D433808E4DBB}"/>
                </a:ext>
              </a:extLst>
            </p:cNvPr>
            <p:cNvGrpSpPr/>
            <p:nvPr/>
          </p:nvGrpSpPr>
          <p:grpSpPr>
            <a:xfrm>
              <a:off x="5886318" y="3380368"/>
              <a:ext cx="570746" cy="555118"/>
              <a:chOff x="3861770" y="2723826"/>
              <a:chExt cx="1095104" cy="1096506"/>
            </a:xfrm>
            <a:grpFill/>
          </p:grpSpPr>
          <p:sp>
            <p:nvSpPr>
              <p:cNvPr id="2173" name="Rectangle 2172">
                <a:extLst>
                  <a:ext uri="{FF2B5EF4-FFF2-40B4-BE49-F238E27FC236}">
                    <a16:creationId xmlns:a16="http://schemas.microsoft.com/office/drawing/2014/main" id="{A218A7BC-74F7-AFAE-3A79-204AE24199A7}"/>
                  </a:ext>
                </a:extLst>
              </p:cNvPr>
              <p:cNvSpPr/>
              <p:nvPr/>
            </p:nvSpPr>
            <p:spPr>
              <a:xfrm>
                <a:off x="3861771" y="2723826"/>
                <a:ext cx="1095103" cy="1096506"/>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74" name="Elbow Connector 2173">
                <a:extLst>
                  <a:ext uri="{FF2B5EF4-FFF2-40B4-BE49-F238E27FC236}">
                    <a16:creationId xmlns:a16="http://schemas.microsoft.com/office/drawing/2014/main" id="{EC5C6A26-CFBF-7327-CABA-4D4CAB6B8753}"/>
                  </a:ext>
                </a:extLst>
              </p:cNvPr>
              <p:cNvCxnSpPr>
                <a:cxnSpLocks/>
              </p:cNvCxnSpPr>
              <p:nvPr/>
            </p:nvCxnSpPr>
            <p:spPr>
              <a:xfrm>
                <a:off x="3970260" y="3422540"/>
                <a:ext cx="371623" cy="6460"/>
              </a:xfrm>
              <a:prstGeom prst="bentConnector3">
                <a:avLst>
                  <a:gd name="adj1" fmla="val 50000"/>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75" name="Straight Connector 2174">
                <a:extLst>
                  <a:ext uri="{FF2B5EF4-FFF2-40B4-BE49-F238E27FC236}">
                    <a16:creationId xmlns:a16="http://schemas.microsoft.com/office/drawing/2014/main" id="{1ECEFBB1-8AF2-AB38-E464-23F4254E9B0D}"/>
                  </a:ext>
                </a:extLst>
              </p:cNvPr>
              <p:cNvCxnSpPr>
                <a:cxnSpLocks/>
              </p:cNvCxnSpPr>
              <p:nvPr/>
            </p:nvCxnSpPr>
            <p:spPr>
              <a:xfrm>
                <a:off x="3861770" y="2723826"/>
                <a:ext cx="1095104" cy="1096506"/>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76" name="Freeform 2175">
                <a:extLst>
                  <a:ext uri="{FF2B5EF4-FFF2-40B4-BE49-F238E27FC236}">
                    <a16:creationId xmlns:a16="http://schemas.microsoft.com/office/drawing/2014/main" id="{A4F6E9B6-6E84-EA44-521E-2C23EF48BAA2}"/>
                  </a:ext>
                </a:extLst>
              </p:cNvPr>
              <p:cNvSpPr/>
              <p:nvPr/>
            </p:nvSpPr>
            <p:spPr>
              <a:xfrm>
                <a:off x="4461155" y="2886266"/>
                <a:ext cx="341415" cy="458553"/>
              </a:xfrm>
              <a:custGeom>
                <a:avLst/>
                <a:gdLst>
                  <a:gd name="connsiteX0" fmla="*/ 0 w 341415"/>
                  <a:gd name="connsiteY0" fmla="*/ 267639 h 458553"/>
                  <a:gd name="connsiteX1" fmla="*/ 92989 w 341415"/>
                  <a:gd name="connsiteY1" fmla="*/ 4168 h 458553"/>
                  <a:gd name="connsiteX2" fmla="*/ 247972 w 341415"/>
                  <a:gd name="connsiteY2" fmla="*/ 453618 h 458553"/>
                  <a:gd name="connsiteX3" fmla="*/ 333213 w 341415"/>
                  <a:gd name="connsiteY3" fmla="*/ 244391 h 458553"/>
                  <a:gd name="connsiteX4" fmla="*/ 333213 w 341415"/>
                  <a:gd name="connsiteY4" fmla="*/ 252140 h 458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415" h="458553">
                    <a:moveTo>
                      <a:pt x="0" y="267639"/>
                    </a:moveTo>
                    <a:cubicBezTo>
                      <a:pt x="25830" y="120405"/>
                      <a:pt x="51660" y="-26828"/>
                      <a:pt x="92989" y="4168"/>
                    </a:cubicBezTo>
                    <a:cubicBezTo>
                      <a:pt x="134318" y="35164"/>
                      <a:pt x="207935" y="413581"/>
                      <a:pt x="247972" y="453618"/>
                    </a:cubicBezTo>
                    <a:cubicBezTo>
                      <a:pt x="288009" y="493655"/>
                      <a:pt x="319006" y="277971"/>
                      <a:pt x="333213" y="244391"/>
                    </a:cubicBezTo>
                    <a:cubicBezTo>
                      <a:pt x="347420" y="210811"/>
                      <a:pt x="340316" y="231475"/>
                      <a:pt x="333213" y="252140"/>
                    </a:cubicBezTo>
                  </a:path>
                </a:pathLst>
              </a:custGeom>
              <a:grp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77" name="Straight Connector 2176">
                <a:extLst>
                  <a:ext uri="{FF2B5EF4-FFF2-40B4-BE49-F238E27FC236}">
                    <a16:creationId xmlns:a16="http://schemas.microsoft.com/office/drawing/2014/main" id="{A78E6C48-D84E-2A54-BDE3-0225A7AEE8C0}"/>
                  </a:ext>
                </a:extLst>
              </p:cNvPr>
              <p:cNvCxnSpPr>
                <a:cxnSpLocks/>
              </p:cNvCxnSpPr>
              <p:nvPr/>
            </p:nvCxnSpPr>
            <p:spPr>
              <a:xfrm>
                <a:off x="4409322" y="3130657"/>
                <a:ext cx="449397" cy="0"/>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178" name="Elbow Connector 2177">
            <a:extLst>
              <a:ext uri="{FF2B5EF4-FFF2-40B4-BE49-F238E27FC236}">
                <a16:creationId xmlns:a16="http://schemas.microsoft.com/office/drawing/2014/main" id="{F8518269-6E13-EAC6-8244-AC94F76D349F}"/>
              </a:ext>
            </a:extLst>
          </p:cNvPr>
          <p:cNvCxnSpPr>
            <a:cxnSpLocks/>
          </p:cNvCxnSpPr>
          <p:nvPr/>
        </p:nvCxnSpPr>
        <p:spPr>
          <a:xfrm rot="16200000" flipV="1">
            <a:off x="5665633" y="1359455"/>
            <a:ext cx="349174" cy="244906"/>
          </a:xfrm>
          <a:prstGeom prst="bentConnector3">
            <a:avLst>
              <a:gd name="adj1" fmla="val 32246"/>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1" name="Elbow Connector 2180">
            <a:extLst>
              <a:ext uri="{FF2B5EF4-FFF2-40B4-BE49-F238E27FC236}">
                <a16:creationId xmlns:a16="http://schemas.microsoft.com/office/drawing/2014/main" id="{5C16A5D4-F7D6-56C2-C8BC-F393103A5D35}"/>
              </a:ext>
            </a:extLst>
          </p:cNvPr>
          <p:cNvCxnSpPr>
            <a:cxnSpLocks/>
            <a:stCxn id="2154" idx="0"/>
            <a:endCxn id="2123" idx="3"/>
          </p:cNvCxnSpPr>
          <p:nvPr/>
        </p:nvCxnSpPr>
        <p:spPr>
          <a:xfrm rot="16200000" flipV="1">
            <a:off x="5626516" y="2360242"/>
            <a:ext cx="854909" cy="162155"/>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8" name="Elbow Connector 2187">
            <a:extLst>
              <a:ext uri="{FF2B5EF4-FFF2-40B4-BE49-F238E27FC236}">
                <a16:creationId xmlns:a16="http://schemas.microsoft.com/office/drawing/2014/main" id="{488D2D69-7316-1A0F-D6C2-C787E751BE5C}"/>
              </a:ext>
            </a:extLst>
          </p:cNvPr>
          <p:cNvCxnSpPr>
            <a:cxnSpLocks/>
            <a:stCxn id="2171" idx="0"/>
            <a:endCxn id="2138" idx="3"/>
          </p:cNvCxnSpPr>
          <p:nvPr/>
        </p:nvCxnSpPr>
        <p:spPr>
          <a:xfrm rot="5400000" flipH="1" flipV="1">
            <a:off x="4948584" y="2376567"/>
            <a:ext cx="850875" cy="133541"/>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2" name="Elbow Connector 2191">
            <a:extLst>
              <a:ext uri="{FF2B5EF4-FFF2-40B4-BE49-F238E27FC236}">
                <a16:creationId xmlns:a16="http://schemas.microsoft.com/office/drawing/2014/main" id="{F0F3BB61-D370-6BCB-D9C7-3B5C4ADF89B5}"/>
              </a:ext>
            </a:extLst>
          </p:cNvPr>
          <p:cNvCxnSpPr>
            <a:cxnSpLocks/>
            <a:stCxn id="2058" idx="1"/>
            <a:endCxn id="2053" idx="3"/>
          </p:cNvCxnSpPr>
          <p:nvPr/>
        </p:nvCxnSpPr>
        <p:spPr>
          <a:xfrm rot="10800000" flipV="1">
            <a:off x="8924244" y="826664"/>
            <a:ext cx="938290" cy="7749"/>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5" name="Elbow Connector 2194">
            <a:extLst>
              <a:ext uri="{FF2B5EF4-FFF2-40B4-BE49-F238E27FC236}">
                <a16:creationId xmlns:a16="http://schemas.microsoft.com/office/drawing/2014/main" id="{1EBDFCF1-96E9-301B-5220-3D0FC9D2095E}"/>
              </a:ext>
            </a:extLst>
          </p:cNvPr>
          <p:cNvCxnSpPr>
            <a:cxnSpLocks/>
            <a:endCxn id="2058" idx="3"/>
          </p:cNvCxnSpPr>
          <p:nvPr/>
        </p:nvCxnSpPr>
        <p:spPr>
          <a:xfrm rot="10800000">
            <a:off x="10223940" y="826666"/>
            <a:ext cx="635430" cy="7749"/>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207" name="TextBox 2206">
            <a:extLst>
              <a:ext uri="{FF2B5EF4-FFF2-40B4-BE49-F238E27FC236}">
                <a16:creationId xmlns:a16="http://schemas.microsoft.com/office/drawing/2014/main" id="{775F4232-8744-3169-AA59-E0876588E243}"/>
              </a:ext>
            </a:extLst>
          </p:cNvPr>
          <p:cNvSpPr txBox="1"/>
          <p:nvPr/>
        </p:nvSpPr>
        <p:spPr>
          <a:xfrm>
            <a:off x="5005034" y="2995079"/>
            <a:ext cx="604434" cy="438582"/>
          </a:xfrm>
          <a:prstGeom prst="rect">
            <a:avLst/>
          </a:prstGeom>
          <a:noFill/>
        </p:spPr>
        <p:txBody>
          <a:bodyPr wrap="square" rtlCol="0">
            <a:spAutoFit/>
          </a:bodyPr>
          <a:lstStyle/>
          <a:p>
            <a:pPr algn="ctr"/>
            <a:r>
              <a:rPr lang="en-US" sz="1050" b="1" dirty="0">
                <a:solidFill>
                  <a:schemeClr val="bg1"/>
                </a:solidFill>
                <a:latin typeface="Calibri" panose="020F0502020204030204" pitchFamily="34" charset="0"/>
                <a:cs typeface="Calibri" panose="020F0502020204030204" pitchFamily="34" charset="0"/>
              </a:rPr>
              <a:t>Fronius</a:t>
            </a:r>
          </a:p>
          <a:p>
            <a:pPr algn="ctr"/>
            <a:r>
              <a:rPr lang="en-US" sz="1200" b="1" dirty="0">
                <a:solidFill>
                  <a:schemeClr val="bg1"/>
                </a:solidFill>
                <a:latin typeface="Calibri" panose="020F0502020204030204" pitchFamily="34" charset="0"/>
                <a:cs typeface="Calibri" panose="020F0502020204030204" pitchFamily="34" charset="0"/>
              </a:rPr>
              <a:t>10kW</a:t>
            </a:r>
          </a:p>
        </p:txBody>
      </p:sp>
      <p:sp>
        <p:nvSpPr>
          <p:cNvPr id="2208" name="TextBox 2207">
            <a:extLst>
              <a:ext uri="{FF2B5EF4-FFF2-40B4-BE49-F238E27FC236}">
                <a16:creationId xmlns:a16="http://schemas.microsoft.com/office/drawing/2014/main" id="{D7F43D25-7740-5BDB-9E30-CBCE3C040922}"/>
              </a:ext>
            </a:extLst>
          </p:cNvPr>
          <p:cNvSpPr txBox="1"/>
          <p:nvPr/>
        </p:nvSpPr>
        <p:spPr>
          <a:xfrm>
            <a:off x="5830875" y="2995079"/>
            <a:ext cx="604434" cy="438582"/>
          </a:xfrm>
          <a:prstGeom prst="rect">
            <a:avLst/>
          </a:prstGeom>
          <a:noFill/>
        </p:spPr>
        <p:txBody>
          <a:bodyPr wrap="square" rtlCol="0">
            <a:spAutoFit/>
          </a:bodyPr>
          <a:lstStyle/>
          <a:p>
            <a:pPr algn="ctr"/>
            <a:r>
              <a:rPr lang="en-US" sz="1050" b="1" dirty="0">
                <a:solidFill>
                  <a:schemeClr val="bg1"/>
                </a:solidFill>
                <a:latin typeface="Calibri" panose="020F0502020204030204" pitchFamily="34" charset="0"/>
                <a:cs typeface="Calibri" panose="020F0502020204030204" pitchFamily="34" charset="0"/>
              </a:rPr>
              <a:t>Fronius</a:t>
            </a:r>
          </a:p>
          <a:p>
            <a:pPr algn="ctr"/>
            <a:r>
              <a:rPr lang="en-US" sz="1200" b="1" dirty="0">
                <a:solidFill>
                  <a:schemeClr val="bg1"/>
                </a:solidFill>
                <a:latin typeface="Calibri" panose="020F0502020204030204" pitchFamily="34" charset="0"/>
                <a:cs typeface="Calibri" panose="020F0502020204030204" pitchFamily="34" charset="0"/>
              </a:rPr>
              <a:t>15kW</a:t>
            </a:r>
          </a:p>
        </p:txBody>
      </p:sp>
      <p:sp>
        <p:nvSpPr>
          <p:cNvPr id="2209" name="TextBox 2208">
            <a:extLst>
              <a:ext uri="{FF2B5EF4-FFF2-40B4-BE49-F238E27FC236}">
                <a16:creationId xmlns:a16="http://schemas.microsoft.com/office/drawing/2014/main" id="{6BA090A1-4897-652A-DEBB-5DDCBC92694E}"/>
              </a:ext>
            </a:extLst>
          </p:cNvPr>
          <p:cNvSpPr txBox="1"/>
          <p:nvPr/>
        </p:nvSpPr>
        <p:spPr>
          <a:xfrm>
            <a:off x="6353424" y="5495869"/>
            <a:ext cx="696024" cy="523220"/>
          </a:xfrm>
          <a:prstGeom prst="rect">
            <a:avLst/>
          </a:prstGeom>
          <a:noFill/>
        </p:spPr>
        <p:txBody>
          <a:bodyPr wrap="none" rtlCol="0">
            <a:spAutoFit/>
          </a:bodyPr>
          <a:lstStyle/>
          <a:p>
            <a:pPr algn="ctr"/>
            <a:r>
              <a:rPr lang="en-US" sz="1400" b="1" dirty="0"/>
              <a:t>6.5kW</a:t>
            </a:r>
          </a:p>
          <a:p>
            <a:pPr algn="ctr"/>
            <a:r>
              <a:rPr lang="en-US" sz="1400" b="1" dirty="0"/>
              <a:t>East</a:t>
            </a:r>
          </a:p>
        </p:txBody>
      </p:sp>
      <p:sp>
        <p:nvSpPr>
          <p:cNvPr id="2210" name="TextBox 2209">
            <a:extLst>
              <a:ext uri="{FF2B5EF4-FFF2-40B4-BE49-F238E27FC236}">
                <a16:creationId xmlns:a16="http://schemas.microsoft.com/office/drawing/2014/main" id="{FE4880C0-E127-075D-DAA0-397130A5B5B3}"/>
              </a:ext>
            </a:extLst>
          </p:cNvPr>
          <p:cNvSpPr txBox="1"/>
          <p:nvPr/>
        </p:nvSpPr>
        <p:spPr>
          <a:xfrm>
            <a:off x="5458709" y="5495869"/>
            <a:ext cx="652743" cy="523220"/>
          </a:xfrm>
          <a:prstGeom prst="rect">
            <a:avLst/>
          </a:prstGeom>
          <a:noFill/>
        </p:spPr>
        <p:txBody>
          <a:bodyPr wrap="none" rtlCol="0">
            <a:spAutoFit/>
          </a:bodyPr>
          <a:lstStyle/>
          <a:p>
            <a:pPr algn="ctr"/>
            <a:r>
              <a:rPr lang="en-US" sz="1400" b="1" dirty="0"/>
              <a:t>12kW</a:t>
            </a:r>
          </a:p>
          <a:p>
            <a:pPr algn="ctr"/>
            <a:r>
              <a:rPr lang="en-US" sz="1400" b="1" dirty="0"/>
              <a:t>West</a:t>
            </a:r>
          </a:p>
        </p:txBody>
      </p:sp>
      <p:sp>
        <p:nvSpPr>
          <p:cNvPr id="2211" name="TextBox 2210">
            <a:extLst>
              <a:ext uri="{FF2B5EF4-FFF2-40B4-BE49-F238E27FC236}">
                <a16:creationId xmlns:a16="http://schemas.microsoft.com/office/drawing/2014/main" id="{794537B7-1AAC-EE96-0918-6B31CA1ED1B8}"/>
              </a:ext>
            </a:extLst>
          </p:cNvPr>
          <p:cNvSpPr txBox="1"/>
          <p:nvPr/>
        </p:nvSpPr>
        <p:spPr>
          <a:xfrm>
            <a:off x="4549944" y="5495869"/>
            <a:ext cx="696024" cy="523220"/>
          </a:xfrm>
          <a:prstGeom prst="rect">
            <a:avLst/>
          </a:prstGeom>
          <a:noFill/>
        </p:spPr>
        <p:txBody>
          <a:bodyPr wrap="none" rtlCol="0">
            <a:spAutoFit/>
          </a:bodyPr>
          <a:lstStyle/>
          <a:p>
            <a:pPr algn="ctr"/>
            <a:r>
              <a:rPr lang="en-US" sz="1400" b="1" dirty="0"/>
              <a:t>7.5kW</a:t>
            </a:r>
          </a:p>
          <a:p>
            <a:pPr algn="ctr"/>
            <a:r>
              <a:rPr lang="en-US" sz="1400" b="1" dirty="0"/>
              <a:t>West</a:t>
            </a:r>
          </a:p>
        </p:txBody>
      </p:sp>
      <p:cxnSp>
        <p:nvCxnSpPr>
          <p:cNvPr id="2212" name="Elbow Connector 2211">
            <a:extLst>
              <a:ext uri="{FF2B5EF4-FFF2-40B4-BE49-F238E27FC236}">
                <a16:creationId xmlns:a16="http://schemas.microsoft.com/office/drawing/2014/main" id="{ED67EC94-0889-E483-37C4-C4C7913A8485}"/>
              </a:ext>
            </a:extLst>
          </p:cNvPr>
          <p:cNvCxnSpPr>
            <a:cxnSpLocks/>
            <a:stCxn id="2154" idx="2"/>
          </p:cNvCxnSpPr>
          <p:nvPr/>
        </p:nvCxnSpPr>
        <p:spPr>
          <a:xfrm rot="16200000" flipH="1">
            <a:off x="6090545" y="4202032"/>
            <a:ext cx="546205" cy="457201"/>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18" name="Elbow Connector 2217">
            <a:extLst>
              <a:ext uri="{FF2B5EF4-FFF2-40B4-BE49-F238E27FC236}">
                <a16:creationId xmlns:a16="http://schemas.microsoft.com/office/drawing/2014/main" id="{01A51CD8-58B1-82BA-5C5E-CD42765B5B3C}"/>
              </a:ext>
            </a:extLst>
          </p:cNvPr>
          <p:cNvCxnSpPr>
            <a:cxnSpLocks/>
            <a:stCxn id="2154" idx="2"/>
          </p:cNvCxnSpPr>
          <p:nvPr/>
        </p:nvCxnSpPr>
        <p:spPr>
          <a:xfrm rot="5400000">
            <a:off x="5655604" y="4224292"/>
            <a:ext cx="546204" cy="412683"/>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1" name="Elbow Connector 2220">
            <a:extLst>
              <a:ext uri="{FF2B5EF4-FFF2-40B4-BE49-F238E27FC236}">
                <a16:creationId xmlns:a16="http://schemas.microsoft.com/office/drawing/2014/main" id="{12C97D9C-5D4F-CC48-01A0-F10B28A3E395}"/>
              </a:ext>
            </a:extLst>
          </p:cNvPr>
          <p:cNvCxnSpPr>
            <a:cxnSpLocks/>
            <a:stCxn id="2171" idx="2"/>
          </p:cNvCxnSpPr>
          <p:nvPr/>
        </p:nvCxnSpPr>
        <p:spPr>
          <a:xfrm rot="5400000">
            <a:off x="4805549" y="4202033"/>
            <a:ext cx="546204" cy="457200"/>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224" name="Rectangle 2223">
            <a:extLst>
              <a:ext uri="{FF2B5EF4-FFF2-40B4-BE49-F238E27FC236}">
                <a16:creationId xmlns:a16="http://schemas.microsoft.com/office/drawing/2014/main" id="{F87F994C-5044-C8FD-30A6-88CE92CB4A0A}"/>
              </a:ext>
            </a:extLst>
          </p:cNvPr>
          <p:cNvSpPr/>
          <p:nvPr/>
        </p:nvSpPr>
        <p:spPr>
          <a:xfrm>
            <a:off x="2260783" y="1008201"/>
            <a:ext cx="1582612" cy="1325404"/>
          </a:xfrm>
          <a:prstGeom prst="rect">
            <a:avLst/>
          </a:prstGeom>
          <a:solidFill>
            <a:schemeClr val="bg2">
              <a:lumMod val="40000"/>
              <a:lumOff val="60000"/>
              <a:alpha val="35847"/>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25" name="Group 2224">
            <a:extLst>
              <a:ext uri="{FF2B5EF4-FFF2-40B4-BE49-F238E27FC236}">
                <a16:creationId xmlns:a16="http://schemas.microsoft.com/office/drawing/2014/main" id="{4340170E-8F69-0C01-8AC3-3CFDBF9DEAC1}"/>
              </a:ext>
            </a:extLst>
          </p:cNvPr>
          <p:cNvGrpSpPr/>
          <p:nvPr/>
        </p:nvGrpSpPr>
        <p:grpSpPr>
          <a:xfrm rot="5400000">
            <a:off x="3399779" y="3591978"/>
            <a:ext cx="361406" cy="360336"/>
            <a:chOff x="2885489" y="1212742"/>
            <a:chExt cx="1156986" cy="1150750"/>
          </a:xfrm>
          <a:solidFill>
            <a:schemeClr val="bg2">
              <a:lumMod val="40000"/>
              <a:lumOff val="60000"/>
            </a:schemeClr>
          </a:solidFill>
        </p:grpSpPr>
        <p:sp>
          <p:nvSpPr>
            <p:cNvPr id="2226" name="Rectangle 2225">
              <a:extLst>
                <a:ext uri="{FF2B5EF4-FFF2-40B4-BE49-F238E27FC236}">
                  <a16:creationId xmlns:a16="http://schemas.microsoft.com/office/drawing/2014/main" id="{197C151C-CC78-CBA0-0CE9-1542896E65A7}"/>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27" name="Elbow Connector 2226">
              <a:extLst>
                <a:ext uri="{FF2B5EF4-FFF2-40B4-BE49-F238E27FC236}">
                  <a16:creationId xmlns:a16="http://schemas.microsoft.com/office/drawing/2014/main" id="{CBEA3F77-891D-DC71-D424-FFECD2AA1C94}"/>
                </a:ext>
              </a:extLst>
            </p:cNvPr>
            <p:cNvCxnSpPr>
              <a:cxnSpLocks/>
              <a:endCxn id="2226"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8" name="Elbow Connector 2227">
              <a:extLst>
                <a:ext uri="{FF2B5EF4-FFF2-40B4-BE49-F238E27FC236}">
                  <a16:creationId xmlns:a16="http://schemas.microsoft.com/office/drawing/2014/main" id="{6826C848-2B09-C173-B50D-C0A9D47DA9A8}"/>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9" name="Straight Connector 2228">
              <a:extLst>
                <a:ext uri="{FF2B5EF4-FFF2-40B4-BE49-F238E27FC236}">
                  <a16:creationId xmlns:a16="http://schemas.microsoft.com/office/drawing/2014/main" id="{6DAA0CC1-2411-7D9B-7281-08318E9A3881}"/>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30" name="Group 2229">
            <a:extLst>
              <a:ext uri="{FF2B5EF4-FFF2-40B4-BE49-F238E27FC236}">
                <a16:creationId xmlns:a16="http://schemas.microsoft.com/office/drawing/2014/main" id="{ECDB60C6-56C0-8B0C-0B31-46C84F9D8424}"/>
              </a:ext>
            </a:extLst>
          </p:cNvPr>
          <p:cNvGrpSpPr/>
          <p:nvPr/>
        </p:nvGrpSpPr>
        <p:grpSpPr>
          <a:xfrm rot="5400000">
            <a:off x="2361830" y="2956282"/>
            <a:ext cx="361406" cy="360336"/>
            <a:chOff x="2885489" y="1212742"/>
            <a:chExt cx="1156986" cy="1150750"/>
          </a:xfrm>
          <a:solidFill>
            <a:schemeClr val="bg2">
              <a:lumMod val="40000"/>
              <a:lumOff val="60000"/>
            </a:schemeClr>
          </a:solidFill>
        </p:grpSpPr>
        <p:sp>
          <p:nvSpPr>
            <p:cNvPr id="2231" name="Rectangle 2230">
              <a:extLst>
                <a:ext uri="{FF2B5EF4-FFF2-40B4-BE49-F238E27FC236}">
                  <a16:creationId xmlns:a16="http://schemas.microsoft.com/office/drawing/2014/main" id="{AF12B118-4D71-14FA-B77C-5CC630D36EEC}"/>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32" name="Elbow Connector 2231">
              <a:extLst>
                <a:ext uri="{FF2B5EF4-FFF2-40B4-BE49-F238E27FC236}">
                  <a16:creationId xmlns:a16="http://schemas.microsoft.com/office/drawing/2014/main" id="{82A1642A-7B45-1B04-8588-AA64A60566B5}"/>
                </a:ext>
              </a:extLst>
            </p:cNvPr>
            <p:cNvCxnSpPr>
              <a:cxnSpLocks/>
              <a:endCxn id="2231"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3" name="Elbow Connector 2232">
              <a:extLst>
                <a:ext uri="{FF2B5EF4-FFF2-40B4-BE49-F238E27FC236}">
                  <a16:creationId xmlns:a16="http://schemas.microsoft.com/office/drawing/2014/main" id="{49BC0F82-00E2-8A4C-6400-6AA6D4B0A4D7}"/>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4" name="Straight Connector 2233">
              <a:extLst>
                <a:ext uri="{FF2B5EF4-FFF2-40B4-BE49-F238E27FC236}">
                  <a16:creationId xmlns:a16="http://schemas.microsoft.com/office/drawing/2014/main" id="{C71BB745-8998-20E6-F891-D761FF5A68B0}"/>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35" name="Group 2234">
            <a:extLst>
              <a:ext uri="{FF2B5EF4-FFF2-40B4-BE49-F238E27FC236}">
                <a16:creationId xmlns:a16="http://schemas.microsoft.com/office/drawing/2014/main" id="{526A53AA-7728-2E18-BD94-52C38532D6C7}"/>
              </a:ext>
            </a:extLst>
          </p:cNvPr>
          <p:cNvGrpSpPr/>
          <p:nvPr/>
        </p:nvGrpSpPr>
        <p:grpSpPr>
          <a:xfrm rot="5400000">
            <a:off x="2361828" y="1872094"/>
            <a:ext cx="361406" cy="360336"/>
            <a:chOff x="2885489" y="1212742"/>
            <a:chExt cx="1156986" cy="1150750"/>
          </a:xfrm>
          <a:solidFill>
            <a:schemeClr val="bg2">
              <a:lumMod val="40000"/>
              <a:lumOff val="60000"/>
            </a:schemeClr>
          </a:solidFill>
        </p:grpSpPr>
        <p:sp>
          <p:nvSpPr>
            <p:cNvPr id="2236" name="Rectangle 2235">
              <a:extLst>
                <a:ext uri="{FF2B5EF4-FFF2-40B4-BE49-F238E27FC236}">
                  <a16:creationId xmlns:a16="http://schemas.microsoft.com/office/drawing/2014/main" id="{F13CC94B-A181-4253-AC50-31E7306C0939}"/>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37" name="Elbow Connector 2236">
              <a:extLst>
                <a:ext uri="{FF2B5EF4-FFF2-40B4-BE49-F238E27FC236}">
                  <a16:creationId xmlns:a16="http://schemas.microsoft.com/office/drawing/2014/main" id="{6AF266AD-999C-F4E9-B897-1424FB5ADDC3}"/>
                </a:ext>
              </a:extLst>
            </p:cNvPr>
            <p:cNvCxnSpPr>
              <a:cxnSpLocks/>
              <a:endCxn id="2236"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8" name="Elbow Connector 2237">
              <a:extLst>
                <a:ext uri="{FF2B5EF4-FFF2-40B4-BE49-F238E27FC236}">
                  <a16:creationId xmlns:a16="http://schemas.microsoft.com/office/drawing/2014/main" id="{13995534-6F66-FF99-2DC7-B62AFD6BCD1F}"/>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9" name="Straight Connector 2238">
              <a:extLst>
                <a:ext uri="{FF2B5EF4-FFF2-40B4-BE49-F238E27FC236}">
                  <a16:creationId xmlns:a16="http://schemas.microsoft.com/office/drawing/2014/main" id="{25F53231-B3A2-C3F1-10E3-6634746C0118}"/>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40" name="Rectangle 2239">
            <a:extLst>
              <a:ext uri="{FF2B5EF4-FFF2-40B4-BE49-F238E27FC236}">
                <a16:creationId xmlns:a16="http://schemas.microsoft.com/office/drawing/2014/main" id="{9E043D12-3621-3F48-70B7-A1E17031477B}"/>
              </a:ext>
            </a:extLst>
          </p:cNvPr>
          <p:cNvSpPr/>
          <p:nvPr/>
        </p:nvSpPr>
        <p:spPr>
          <a:xfrm rot="16200000">
            <a:off x="1921257" y="2094456"/>
            <a:ext cx="1177773" cy="2671861"/>
          </a:xfrm>
          <a:prstGeom prst="rect">
            <a:avLst/>
          </a:prstGeom>
          <a:solidFill>
            <a:schemeClr val="bg2">
              <a:lumMod val="40000"/>
              <a:lumOff val="60000"/>
              <a:alpha val="33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41" name="Elbow Connector 2240">
            <a:extLst>
              <a:ext uri="{FF2B5EF4-FFF2-40B4-BE49-F238E27FC236}">
                <a16:creationId xmlns:a16="http://schemas.microsoft.com/office/drawing/2014/main" id="{FCE4ACE1-E601-982F-68BD-D9BF6D8CAA1C}"/>
              </a:ext>
            </a:extLst>
          </p:cNvPr>
          <p:cNvCxnSpPr>
            <a:cxnSpLocks/>
          </p:cNvCxnSpPr>
          <p:nvPr/>
        </p:nvCxnSpPr>
        <p:spPr>
          <a:xfrm rot="10800000">
            <a:off x="2413346" y="1651853"/>
            <a:ext cx="1241783" cy="4640"/>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3" name="Elbow Connector 2242">
            <a:extLst>
              <a:ext uri="{FF2B5EF4-FFF2-40B4-BE49-F238E27FC236}">
                <a16:creationId xmlns:a16="http://schemas.microsoft.com/office/drawing/2014/main" id="{394B1403-BB5C-1156-7191-E62BC554C155}"/>
              </a:ext>
            </a:extLst>
          </p:cNvPr>
          <p:cNvCxnSpPr>
            <a:cxnSpLocks/>
            <a:stCxn id="2236" idx="1"/>
          </p:cNvCxnSpPr>
          <p:nvPr/>
        </p:nvCxnSpPr>
        <p:spPr>
          <a:xfrm rot="16200000" flipV="1">
            <a:off x="2431930" y="1760958"/>
            <a:ext cx="219707" cy="1496"/>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6" name="Elbow Connector 2245">
            <a:extLst>
              <a:ext uri="{FF2B5EF4-FFF2-40B4-BE49-F238E27FC236}">
                <a16:creationId xmlns:a16="http://schemas.microsoft.com/office/drawing/2014/main" id="{6B0F7BA5-1BFE-C0FE-FF91-3A7BAA3D405C}"/>
              </a:ext>
            </a:extLst>
          </p:cNvPr>
          <p:cNvCxnSpPr>
            <a:cxnSpLocks/>
          </p:cNvCxnSpPr>
          <p:nvPr/>
        </p:nvCxnSpPr>
        <p:spPr>
          <a:xfrm rot="5400000">
            <a:off x="2606410" y="1362069"/>
            <a:ext cx="324925" cy="254640"/>
          </a:xfrm>
          <a:prstGeom prst="bentConnector3">
            <a:avLst>
              <a:gd name="adj1" fmla="val -7238"/>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2" name="Elbow Connector 2251">
            <a:extLst>
              <a:ext uri="{FF2B5EF4-FFF2-40B4-BE49-F238E27FC236}">
                <a16:creationId xmlns:a16="http://schemas.microsoft.com/office/drawing/2014/main" id="{BA7837CA-99B3-20EB-1FB3-AB25C036792F}"/>
              </a:ext>
            </a:extLst>
          </p:cNvPr>
          <p:cNvCxnSpPr>
            <a:cxnSpLocks/>
            <a:stCxn id="2231" idx="1"/>
            <a:endCxn id="2236" idx="3"/>
          </p:cNvCxnSpPr>
          <p:nvPr/>
        </p:nvCxnSpPr>
        <p:spPr>
          <a:xfrm rot="16200000" flipV="1">
            <a:off x="2181141" y="2594355"/>
            <a:ext cx="722782" cy="2"/>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6" name="Elbow Connector 2255">
            <a:extLst>
              <a:ext uri="{FF2B5EF4-FFF2-40B4-BE49-F238E27FC236}">
                <a16:creationId xmlns:a16="http://schemas.microsoft.com/office/drawing/2014/main" id="{BF4E154E-DCBD-C6D8-D7C1-86755FFD0131}"/>
              </a:ext>
            </a:extLst>
          </p:cNvPr>
          <p:cNvCxnSpPr>
            <a:cxnSpLocks/>
          </p:cNvCxnSpPr>
          <p:nvPr/>
        </p:nvCxnSpPr>
        <p:spPr>
          <a:xfrm rot="10800000" flipV="1">
            <a:off x="1286359" y="3498649"/>
            <a:ext cx="2433236" cy="6137"/>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8" name="Elbow Connector 2257">
            <a:extLst>
              <a:ext uri="{FF2B5EF4-FFF2-40B4-BE49-F238E27FC236}">
                <a16:creationId xmlns:a16="http://schemas.microsoft.com/office/drawing/2014/main" id="{6698D063-4AD7-91EB-1751-1BDECE3E75DA}"/>
              </a:ext>
            </a:extLst>
          </p:cNvPr>
          <p:cNvCxnSpPr>
            <a:cxnSpLocks/>
            <a:stCxn id="2128" idx="3"/>
            <a:endCxn id="42" idx="3"/>
          </p:cNvCxnSpPr>
          <p:nvPr/>
        </p:nvCxnSpPr>
        <p:spPr>
          <a:xfrm rot="10800000" flipV="1">
            <a:off x="3248937" y="1294246"/>
            <a:ext cx="2011153" cy="2052"/>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4" name="Elbow Connector 2263">
            <a:extLst>
              <a:ext uri="{FF2B5EF4-FFF2-40B4-BE49-F238E27FC236}">
                <a16:creationId xmlns:a16="http://schemas.microsoft.com/office/drawing/2014/main" id="{881A9360-30DB-81E3-7241-2267B0C08941}"/>
              </a:ext>
            </a:extLst>
          </p:cNvPr>
          <p:cNvCxnSpPr>
            <a:cxnSpLocks/>
            <a:stCxn id="2314" idx="0"/>
            <a:endCxn id="2226" idx="3"/>
          </p:cNvCxnSpPr>
          <p:nvPr/>
        </p:nvCxnSpPr>
        <p:spPr>
          <a:xfrm rot="16200000" flipV="1">
            <a:off x="3454083" y="4079248"/>
            <a:ext cx="258718" cy="5920"/>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0" name="Elbow Connector 2269">
            <a:extLst>
              <a:ext uri="{FF2B5EF4-FFF2-40B4-BE49-F238E27FC236}">
                <a16:creationId xmlns:a16="http://schemas.microsoft.com/office/drawing/2014/main" id="{9AF63387-C03E-166D-4984-72DE54AC47F1}"/>
              </a:ext>
            </a:extLst>
          </p:cNvPr>
          <p:cNvCxnSpPr>
            <a:cxnSpLocks/>
            <a:stCxn id="2315" idx="0"/>
            <a:endCxn id="15" idx="3"/>
          </p:cNvCxnSpPr>
          <p:nvPr/>
        </p:nvCxnSpPr>
        <p:spPr>
          <a:xfrm rot="5400000" flipH="1" flipV="1">
            <a:off x="3022482" y="4078961"/>
            <a:ext cx="259853" cy="5360"/>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1" name="Elbow Connector 2270">
            <a:extLst>
              <a:ext uri="{FF2B5EF4-FFF2-40B4-BE49-F238E27FC236}">
                <a16:creationId xmlns:a16="http://schemas.microsoft.com/office/drawing/2014/main" id="{D96D8807-7B96-F697-FAEB-C62D05073954}"/>
              </a:ext>
            </a:extLst>
          </p:cNvPr>
          <p:cNvCxnSpPr>
            <a:cxnSpLocks/>
            <a:endCxn id="2231" idx="3"/>
          </p:cNvCxnSpPr>
          <p:nvPr/>
        </p:nvCxnSpPr>
        <p:spPr>
          <a:xfrm rot="5400000" flipH="1" flipV="1">
            <a:off x="2451787" y="3407898"/>
            <a:ext cx="181491" cy="2"/>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280" name="Down Arrow 2279">
            <a:extLst>
              <a:ext uri="{FF2B5EF4-FFF2-40B4-BE49-F238E27FC236}">
                <a16:creationId xmlns:a16="http://schemas.microsoft.com/office/drawing/2014/main" id="{95AE37C9-90CC-92BA-1933-793836B95E22}"/>
              </a:ext>
            </a:extLst>
          </p:cNvPr>
          <p:cNvSpPr/>
          <p:nvPr/>
        </p:nvSpPr>
        <p:spPr>
          <a:xfrm>
            <a:off x="8951780" y="2238539"/>
            <a:ext cx="139234" cy="927331"/>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1" name="Down Arrow 2280">
            <a:extLst>
              <a:ext uri="{FF2B5EF4-FFF2-40B4-BE49-F238E27FC236}">
                <a16:creationId xmlns:a16="http://schemas.microsoft.com/office/drawing/2014/main" id="{1B9B68E8-C0EB-4678-411F-D1A630A6917C}"/>
              </a:ext>
            </a:extLst>
          </p:cNvPr>
          <p:cNvSpPr/>
          <p:nvPr/>
        </p:nvSpPr>
        <p:spPr>
          <a:xfrm rot="10800000">
            <a:off x="7616563" y="2238539"/>
            <a:ext cx="139234" cy="927331"/>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8" name="TextBox 2287">
            <a:extLst>
              <a:ext uri="{FF2B5EF4-FFF2-40B4-BE49-F238E27FC236}">
                <a16:creationId xmlns:a16="http://schemas.microsoft.com/office/drawing/2014/main" id="{5FCF7349-423A-E523-0748-4862644E6FFC}"/>
              </a:ext>
            </a:extLst>
          </p:cNvPr>
          <p:cNvSpPr txBox="1"/>
          <p:nvPr/>
        </p:nvSpPr>
        <p:spPr>
          <a:xfrm>
            <a:off x="2968878" y="1761662"/>
            <a:ext cx="708205" cy="523220"/>
          </a:xfrm>
          <a:prstGeom prst="rect">
            <a:avLst/>
          </a:prstGeom>
          <a:noFill/>
        </p:spPr>
        <p:txBody>
          <a:bodyPr wrap="square" rtlCol="0">
            <a:spAutoFit/>
          </a:bodyPr>
          <a:lstStyle/>
          <a:p>
            <a:pPr algn="ctr"/>
            <a:r>
              <a:rPr lang="en-US" sz="1400" b="1">
                <a:solidFill>
                  <a:schemeClr val="bg1"/>
                </a:solidFill>
                <a:latin typeface="Calibri" panose="020F0502020204030204" pitchFamily="34" charset="0"/>
                <a:cs typeface="Calibri" panose="020F0502020204030204" pitchFamily="34" charset="0"/>
              </a:rPr>
              <a:t>Main Board</a:t>
            </a:r>
            <a:endParaRPr lang="en-US" sz="1400" b="1" dirty="0">
              <a:solidFill>
                <a:schemeClr val="bg1"/>
              </a:solidFill>
              <a:latin typeface="Calibri" panose="020F0502020204030204" pitchFamily="34" charset="0"/>
              <a:cs typeface="Calibri" panose="020F0502020204030204" pitchFamily="34" charset="0"/>
            </a:endParaRPr>
          </a:p>
        </p:txBody>
      </p:sp>
      <p:sp>
        <p:nvSpPr>
          <p:cNvPr id="2289" name="TextBox 2288">
            <a:extLst>
              <a:ext uri="{FF2B5EF4-FFF2-40B4-BE49-F238E27FC236}">
                <a16:creationId xmlns:a16="http://schemas.microsoft.com/office/drawing/2014/main" id="{185A7DAD-CE78-EDD8-D735-9D5C3D49717D}"/>
              </a:ext>
            </a:extLst>
          </p:cNvPr>
          <p:cNvSpPr txBox="1"/>
          <p:nvPr/>
        </p:nvSpPr>
        <p:spPr>
          <a:xfrm>
            <a:off x="2966110" y="2905780"/>
            <a:ext cx="708205" cy="523220"/>
          </a:xfrm>
          <a:prstGeom prst="rect">
            <a:avLst/>
          </a:prstGeom>
          <a:noFill/>
        </p:spPr>
        <p:txBody>
          <a:bodyPr wrap="square" rtlCol="0">
            <a:spAutoFit/>
          </a:bodyPr>
          <a:lstStyle/>
          <a:p>
            <a:pPr algn="ctr"/>
            <a:r>
              <a:rPr lang="en-US" sz="1400" b="1" dirty="0">
                <a:solidFill>
                  <a:schemeClr val="bg1"/>
                </a:solidFill>
                <a:latin typeface="Calibri" panose="020F0502020204030204" pitchFamily="34" charset="0"/>
                <a:cs typeface="Calibri" panose="020F0502020204030204" pitchFamily="34" charset="0"/>
              </a:rPr>
              <a:t>Sub Board</a:t>
            </a:r>
          </a:p>
        </p:txBody>
      </p:sp>
      <p:sp>
        <p:nvSpPr>
          <p:cNvPr id="2290" name="TextBox 2289">
            <a:extLst>
              <a:ext uri="{FF2B5EF4-FFF2-40B4-BE49-F238E27FC236}">
                <a16:creationId xmlns:a16="http://schemas.microsoft.com/office/drawing/2014/main" id="{8DD12275-DA44-5819-59CD-9220AF919134}"/>
              </a:ext>
            </a:extLst>
          </p:cNvPr>
          <p:cNvSpPr txBox="1"/>
          <p:nvPr/>
        </p:nvSpPr>
        <p:spPr>
          <a:xfrm>
            <a:off x="724957" y="331089"/>
            <a:ext cx="3556038"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Wersula Power Station 3.2</a:t>
            </a:r>
          </a:p>
        </p:txBody>
      </p:sp>
      <p:sp>
        <p:nvSpPr>
          <p:cNvPr id="2292" name="Lightning Bolt 2291">
            <a:extLst>
              <a:ext uri="{FF2B5EF4-FFF2-40B4-BE49-F238E27FC236}">
                <a16:creationId xmlns:a16="http://schemas.microsoft.com/office/drawing/2014/main" id="{CC7896FF-4B4E-1DF9-17C9-B85CEDFA5A61}"/>
              </a:ext>
            </a:extLst>
          </p:cNvPr>
          <p:cNvSpPr/>
          <p:nvPr/>
        </p:nvSpPr>
        <p:spPr>
          <a:xfrm>
            <a:off x="11095883" y="1313531"/>
            <a:ext cx="441373" cy="558029"/>
          </a:xfrm>
          <a:prstGeom prst="lightningBol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3" name="TextBox 2292">
            <a:extLst>
              <a:ext uri="{FF2B5EF4-FFF2-40B4-BE49-F238E27FC236}">
                <a16:creationId xmlns:a16="http://schemas.microsoft.com/office/drawing/2014/main" id="{A7D0EF6C-EA2D-772D-0405-467F1DE28E43}"/>
              </a:ext>
            </a:extLst>
          </p:cNvPr>
          <p:cNvSpPr txBox="1"/>
          <p:nvPr/>
        </p:nvSpPr>
        <p:spPr>
          <a:xfrm>
            <a:off x="9276004" y="1486177"/>
            <a:ext cx="1235018" cy="1477328"/>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3 X 5kW</a:t>
            </a:r>
          </a:p>
          <a:p>
            <a:r>
              <a:rPr lang="en-US" b="1" dirty="0">
                <a:latin typeface="Calibri" panose="020F0502020204030204" pitchFamily="34" charset="0"/>
                <a:cs typeface="Calibri" panose="020F0502020204030204" pitchFamily="34" charset="0"/>
              </a:rPr>
              <a:t>Selectronic</a:t>
            </a:r>
          </a:p>
          <a:p>
            <a:r>
              <a:rPr lang="en-US" b="1" dirty="0">
                <a:latin typeface="Calibri" panose="020F0502020204030204" pitchFamily="34" charset="0"/>
                <a:cs typeface="Calibri" panose="020F0502020204030204" pitchFamily="34" charset="0"/>
              </a:rPr>
              <a:t>Inverters</a:t>
            </a:r>
          </a:p>
          <a:p>
            <a:r>
              <a:rPr lang="en-US" b="1" dirty="0">
                <a:latin typeface="Calibri" panose="020F0502020204030204" pitchFamily="34" charset="0"/>
                <a:cs typeface="Calibri" panose="020F0502020204030204" pitchFamily="34" charset="0"/>
              </a:rPr>
              <a:t>3 phase</a:t>
            </a:r>
          </a:p>
          <a:p>
            <a:r>
              <a:rPr lang="en-US" b="1" dirty="0">
                <a:latin typeface="Calibri" panose="020F0502020204030204" pitchFamily="34" charset="0"/>
                <a:cs typeface="Calibri" panose="020F0502020204030204" pitchFamily="34" charset="0"/>
              </a:rPr>
              <a:t>system</a:t>
            </a:r>
          </a:p>
        </p:txBody>
      </p:sp>
      <p:grpSp>
        <p:nvGrpSpPr>
          <p:cNvPr id="2294" name="Group 2293">
            <a:extLst>
              <a:ext uri="{FF2B5EF4-FFF2-40B4-BE49-F238E27FC236}">
                <a16:creationId xmlns:a16="http://schemas.microsoft.com/office/drawing/2014/main" id="{D0BF78F6-8AB6-C3AF-6108-AA070BE444DB}"/>
              </a:ext>
            </a:extLst>
          </p:cNvPr>
          <p:cNvGrpSpPr/>
          <p:nvPr/>
        </p:nvGrpSpPr>
        <p:grpSpPr>
          <a:xfrm rot="5400000">
            <a:off x="2544124" y="3590842"/>
            <a:ext cx="361406" cy="360336"/>
            <a:chOff x="2885489" y="1212742"/>
            <a:chExt cx="1156986" cy="1150750"/>
          </a:xfrm>
          <a:solidFill>
            <a:schemeClr val="bg2">
              <a:lumMod val="40000"/>
              <a:lumOff val="60000"/>
            </a:schemeClr>
          </a:solidFill>
        </p:grpSpPr>
        <p:sp>
          <p:nvSpPr>
            <p:cNvPr id="2295" name="Rectangle 2294">
              <a:extLst>
                <a:ext uri="{FF2B5EF4-FFF2-40B4-BE49-F238E27FC236}">
                  <a16:creationId xmlns:a16="http://schemas.microsoft.com/office/drawing/2014/main" id="{EB8D4A29-C090-2C4A-C8E2-33E6CEB15C56}"/>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96" name="Elbow Connector 2295">
              <a:extLst>
                <a:ext uri="{FF2B5EF4-FFF2-40B4-BE49-F238E27FC236}">
                  <a16:creationId xmlns:a16="http://schemas.microsoft.com/office/drawing/2014/main" id="{17EDDEF6-5E59-D498-D070-7345F411CD44}"/>
                </a:ext>
              </a:extLst>
            </p:cNvPr>
            <p:cNvCxnSpPr>
              <a:cxnSpLocks/>
              <a:endCxn id="2295"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7" name="Elbow Connector 2296">
              <a:extLst>
                <a:ext uri="{FF2B5EF4-FFF2-40B4-BE49-F238E27FC236}">
                  <a16:creationId xmlns:a16="http://schemas.microsoft.com/office/drawing/2014/main" id="{7D2BAB89-FE90-7144-0EFF-21D119D55B9F}"/>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8" name="Straight Connector 2297">
              <a:extLst>
                <a:ext uri="{FF2B5EF4-FFF2-40B4-BE49-F238E27FC236}">
                  <a16:creationId xmlns:a16="http://schemas.microsoft.com/office/drawing/2014/main" id="{28A9D290-A9A3-4922-1338-8B46ADF790EA}"/>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00" name="Group 2299">
            <a:extLst>
              <a:ext uri="{FF2B5EF4-FFF2-40B4-BE49-F238E27FC236}">
                <a16:creationId xmlns:a16="http://schemas.microsoft.com/office/drawing/2014/main" id="{658387A4-28C7-95C3-AF6C-C976D20A6612}"/>
              </a:ext>
            </a:extLst>
          </p:cNvPr>
          <p:cNvGrpSpPr/>
          <p:nvPr/>
        </p:nvGrpSpPr>
        <p:grpSpPr>
          <a:xfrm rot="5400000">
            <a:off x="2110947" y="3586969"/>
            <a:ext cx="361406" cy="360336"/>
            <a:chOff x="2885489" y="1212742"/>
            <a:chExt cx="1156986" cy="1150750"/>
          </a:xfrm>
          <a:solidFill>
            <a:schemeClr val="bg2">
              <a:lumMod val="40000"/>
              <a:lumOff val="60000"/>
            </a:schemeClr>
          </a:solidFill>
        </p:grpSpPr>
        <p:sp>
          <p:nvSpPr>
            <p:cNvPr id="2301" name="Rectangle 2300">
              <a:extLst>
                <a:ext uri="{FF2B5EF4-FFF2-40B4-BE49-F238E27FC236}">
                  <a16:creationId xmlns:a16="http://schemas.microsoft.com/office/drawing/2014/main" id="{5E8690B7-703F-E857-814C-A888B6BF3C55}"/>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02" name="Elbow Connector 2301">
              <a:extLst>
                <a:ext uri="{FF2B5EF4-FFF2-40B4-BE49-F238E27FC236}">
                  <a16:creationId xmlns:a16="http://schemas.microsoft.com/office/drawing/2014/main" id="{00409DD4-D4D0-BE52-5B2C-F217CDCF2E7A}"/>
                </a:ext>
              </a:extLst>
            </p:cNvPr>
            <p:cNvCxnSpPr>
              <a:cxnSpLocks/>
              <a:endCxn id="2301"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3" name="Elbow Connector 2302">
              <a:extLst>
                <a:ext uri="{FF2B5EF4-FFF2-40B4-BE49-F238E27FC236}">
                  <a16:creationId xmlns:a16="http://schemas.microsoft.com/office/drawing/2014/main" id="{E520EE02-E088-7EDE-F66A-A21F9C6C012B}"/>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4" name="Straight Connector 2303">
              <a:extLst>
                <a:ext uri="{FF2B5EF4-FFF2-40B4-BE49-F238E27FC236}">
                  <a16:creationId xmlns:a16="http://schemas.microsoft.com/office/drawing/2014/main" id="{6F0077E3-79A4-E0F9-3703-B29A9A20ECB9}"/>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14" name="Rectangle 2313">
            <a:extLst>
              <a:ext uri="{FF2B5EF4-FFF2-40B4-BE49-F238E27FC236}">
                <a16:creationId xmlns:a16="http://schemas.microsoft.com/office/drawing/2014/main" id="{CC303846-60A8-68CE-7EAE-C1A969491B13}"/>
              </a:ext>
            </a:extLst>
          </p:cNvPr>
          <p:cNvSpPr/>
          <p:nvPr/>
        </p:nvSpPr>
        <p:spPr>
          <a:xfrm>
            <a:off x="3405492" y="4211567"/>
            <a:ext cx="361820" cy="546204"/>
          </a:xfrm>
          <a:prstGeom prst="rect">
            <a:avLst/>
          </a:prstGeom>
          <a:solidFill>
            <a:schemeClr val="bg2">
              <a:lumMod val="40000"/>
              <a:lumOff val="60000"/>
              <a:alpha val="35847"/>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5" name="Rectangle 2314">
            <a:extLst>
              <a:ext uri="{FF2B5EF4-FFF2-40B4-BE49-F238E27FC236}">
                <a16:creationId xmlns:a16="http://schemas.microsoft.com/office/drawing/2014/main" id="{B056BCE6-A2A6-67C7-42E5-8A93CA3C5850}"/>
              </a:ext>
            </a:extLst>
          </p:cNvPr>
          <p:cNvSpPr/>
          <p:nvPr/>
        </p:nvSpPr>
        <p:spPr>
          <a:xfrm>
            <a:off x="2968818" y="4211567"/>
            <a:ext cx="361820" cy="546204"/>
          </a:xfrm>
          <a:prstGeom prst="rect">
            <a:avLst/>
          </a:prstGeom>
          <a:solidFill>
            <a:schemeClr val="bg2">
              <a:lumMod val="40000"/>
              <a:lumOff val="60000"/>
              <a:alpha val="35847"/>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6" name="TextBox 2315">
            <a:extLst>
              <a:ext uri="{FF2B5EF4-FFF2-40B4-BE49-F238E27FC236}">
                <a16:creationId xmlns:a16="http://schemas.microsoft.com/office/drawing/2014/main" id="{629F87F9-3C5A-3255-F6D9-3B2DA86630E3}"/>
              </a:ext>
            </a:extLst>
          </p:cNvPr>
          <p:cNvSpPr txBox="1"/>
          <p:nvPr/>
        </p:nvSpPr>
        <p:spPr>
          <a:xfrm rot="5400000">
            <a:off x="3326387" y="4366211"/>
            <a:ext cx="524139" cy="253916"/>
          </a:xfrm>
          <a:prstGeom prst="rect">
            <a:avLst/>
          </a:prstGeom>
          <a:noFill/>
        </p:spPr>
        <p:txBody>
          <a:bodyPr wrap="square" rtlCol="0">
            <a:spAutoFit/>
          </a:bodyPr>
          <a:lstStyle/>
          <a:p>
            <a:pPr algn="ctr"/>
            <a:r>
              <a:rPr lang="en-US" sz="1050" b="1" dirty="0">
                <a:solidFill>
                  <a:schemeClr val="bg1"/>
                </a:solidFill>
                <a:latin typeface="Calibri" panose="020F0502020204030204" pitchFamily="34" charset="0"/>
                <a:cs typeface="Calibri" panose="020F0502020204030204" pitchFamily="34" charset="0"/>
              </a:rPr>
              <a:t>ZAPPI</a:t>
            </a:r>
          </a:p>
        </p:txBody>
      </p:sp>
      <p:sp>
        <p:nvSpPr>
          <p:cNvPr id="2323" name="Rectangle 2322">
            <a:extLst>
              <a:ext uri="{FF2B5EF4-FFF2-40B4-BE49-F238E27FC236}">
                <a16:creationId xmlns:a16="http://schemas.microsoft.com/office/drawing/2014/main" id="{342BF486-02FC-25F1-C32A-9B8DBBBB46B2}"/>
              </a:ext>
            </a:extLst>
          </p:cNvPr>
          <p:cNvSpPr/>
          <p:nvPr/>
        </p:nvSpPr>
        <p:spPr>
          <a:xfrm>
            <a:off x="2541034" y="4209091"/>
            <a:ext cx="361820" cy="546204"/>
          </a:xfrm>
          <a:prstGeom prst="rect">
            <a:avLst/>
          </a:prstGeom>
          <a:solidFill>
            <a:schemeClr val="bg2">
              <a:lumMod val="40000"/>
              <a:lumOff val="60000"/>
              <a:alpha val="35847"/>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24" name="Elbow Connector 2323">
            <a:extLst>
              <a:ext uri="{FF2B5EF4-FFF2-40B4-BE49-F238E27FC236}">
                <a16:creationId xmlns:a16="http://schemas.microsoft.com/office/drawing/2014/main" id="{D10E7557-70C4-5BF7-0399-E1DA45CAD3F9}"/>
              </a:ext>
            </a:extLst>
          </p:cNvPr>
          <p:cNvCxnSpPr>
            <a:cxnSpLocks/>
            <a:stCxn id="2323" idx="0"/>
            <a:endCxn id="2295" idx="3"/>
          </p:cNvCxnSpPr>
          <p:nvPr/>
        </p:nvCxnSpPr>
        <p:spPr>
          <a:xfrm rot="5400000" flipH="1" flipV="1">
            <a:off x="2594696" y="4078961"/>
            <a:ext cx="257378" cy="2883"/>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327" name="TextBox 2326">
            <a:extLst>
              <a:ext uri="{FF2B5EF4-FFF2-40B4-BE49-F238E27FC236}">
                <a16:creationId xmlns:a16="http://schemas.microsoft.com/office/drawing/2014/main" id="{FD622285-9245-18E7-4F24-5458458BFA41}"/>
              </a:ext>
            </a:extLst>
          </p:cNvPr>
          <p:cNvSpPr txBox="1"/>
          <p:nvPr/>
        </p:nvSpPr>
        <p:spPr>
          <a:xfrm rot="5400000">
            <a:off x="2840244" y="4366211"/>
            <a:ext cx="624344" cy="253916"/>
          </a:xfrm>
          <a:prstGeom prst="rect">
            <a:avLst/>
          </a:prstGeom>
          <a:noFill/>
        </p:spPr>
        <p:txBody>
          <a:bodyPr wrap="square" rtlCol="0">
            <a:spAutoFit/>
          </a:bodyPr>
          <a:lstStyle/>
          <a:p>
            <a:pPr algn="ctr"/>
            <a:r>
              <a:rPr lang="en-US" sz="1050" b="1" dirty="0">
                <a:solidFill>
                  <a:schemeClr val="bg1"/>
                </a:solidFill>
                <a:latin typeface="Calibri" panose="020F0502020204030204" pitchFamily="34" charset="0"/>
                <a:cs typeface="Calibri" panose="020F0502020204030204" pitchFamily="34" charset="0"/>
              </a:rPr>
              <a:t>Fronius</a:t>
            </a:r>
          </a:p>
        </p:txBody>
      </p:sp>
      <p:sp>
        <p:nvSpPr>
          <p:cNvPr id="2328" name="TextBox 2327">
            <a:extLst>
              <a:ext uri="{FF2B5EF4-FFF2-40B4-BE49-F238E27FC236}">
                <a16:creationId xmlns:a16="http://schemas.microsoft.com/office/drawing/2014/main" id="{791D61BB-7660-8702-9E2D-CAC1D565CE33}"/>
              </a:ext>
            </a:extLst>
          </p:cNvPr>
          <p:cNvSpPr txBox="1"/>
          <p:nvPr/>
        </p:nvSpPr>
        <p:spPr>
          <a:xfrm rot="16200000" flipH="1" flipV="1">
            <a:off x="2495939" y="4351156"/>
            <a:ext cx="451242" cy="253916"/>
          </a:xfrm>
          <a:prstGeom prst="rect">
            <a:avLst/>
          </a:prstGeom>
          <a:noFill/>
        </p:spPr>
        <p:txBody>
          <a:bodyPr wrap="square" rtlCol="0">
            <a:spAutoFit/>
          </a:bodyPr>
          <a:lstStyle/>
          <a:p>
            <a:pPr algn="ctr"/>
            <a:r>
              <a:rPr lang="en-US" sz="1050" b="1" dirty="0">
                <a:solidFill>
                  <a:schemeClr val="bg1"/>
                </a:solidFill>
                <a:latin typeface="Calibri" panose="020F0502020204030204" pitchFamily="34" charset="0"/>
                <a:cs typeface="Calibri" panose="020F0502020204030204" pitchFamily="34" charset="0"/>
              </a:rPr>
              <a:t>Eddi</a:t>
            </a:r>
          </a:p>
        </p:txBody>
      </p:sp>
      <p:sp>
        <p:nvSpPr>
          <p:cNvPr id="2329" name="Direct Access Storage 2328">
            <a:extLst>
              <a:ext uri="{FF2B5EF4-FFF2-40B4-BE49-F238E27FC236}">
                <a16:creationId xmlns:a16="http://schemas.microsoft.com/office/drawing/2014/main" id="{562107C4-26BC-4DF8-CA5F-0A83C937A2E3}"/>
              </a:ext>
            </a:extLst>
          </p:cNvPr>
          <p:cNvSpPr/>
          <p:nvPr/>
        </p:nvSpPr>
        <p:spPr>
          <a:xfrm rot="16200000">
            <a:off x="2348546" y="5273546"/>
            <a:ext cx="546204" cy="189598"/>
          </a:xfrm>
          <a:prstGeom prst="flowChartMagneticDrum">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0" name="Direct Access Storage 2329">
            <a:extLst>
              <a:ext uri="{FF2B5EF4-FFF2-40B4-BE49-F238E27FC236}">
                <a16:creationId xmlns:a16="http://schemas.microsoft.com/office/drawing/2014/main" id="{FCBC86DC-2D99-F020-84D0-CD7E5E93AD88}"/>
              </a:ext>
            </a:extLst>
          </p:cNvPr>
          <p:cNvSpPr/>
          <p:nvPr/>
        </p:nvSpPr>
        <p:spPr>
          <a:xfrm rot="16200000">
            <a:off x="2585869" y="5276779"/>
            <a:ext cx="546204" cy="189598"/>
          </a:xfrm>
          <a:prstGeom prst="flowChartMagneticDrum">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32" name="Elbow Connector 2331">
            <a:extLst>
              <a:ext uri="{FF2B5EF4-FFF2-40B4-BE49-F238E27FC236}">
                <a16:creationId xmlns:a16="http://schemas.microsoft.com/office/drawing/2014/main" id="{D5A370BA-9DAF-8AA1-0AFF-DF2DCB54BA39}"/>
              </a:ext>
            </a:extLst>
          </p:cNvPr>
          <p:cNvCxnSpPr>
            <a:cxnSpLocks/>
            <a:stCxn id="2301" idx="3"/>
            <a:endCxn id="2335" idx="3"/>
          </p:cNvCxnSpPr>
          <p:nvPr/>
        </p:nvCxnSpPr>
        <p:spPr>
          <a:xfrm rot="5400000">
            <a:off x="1598054" y="4157096"/>
            <a:ext cx="902853" cy="484341"/>
          </a:xfrm>
          <a:prstGeom prst="bentConnector2">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35" name="TextBox 2334">
            <a:extLst>
              <a:ext uri="{FF2B5EF4-FFF2-40B4-BE49-F238E27FC236}">
                <a16:creationId xmlns:a16="http://schemas.microsoft.com/office/drawing/2014/main" id="{BBD60915-C574-A431-507D-3C60760D7C0A}"/>
              </a:ext>
            </a:extLst>
          </p:cNvPr>
          <p:cNvSpPr txBox="1"/>
          <p:nvPr/>
        </p:nvSpPr>
        <p:spPr>
          <a:xfrm>
            <a:off x="1069415" y="4589083"/>
            <a:ext cx="737894" cy="523220"/>
          </a:xfrm>
          <a:prstGeom prst="rect">
            <a:avLst/>
          </a:prstGeom>
          <a:gradFill>
            <a:gsLst>
              <a:gs pos="0">
                <a:srgbClr val="92D050"/>
              </a:gs>
              <a:gs pos="34000">
                <a:schemeClr val="accent4">
                  <a:lumMod val="60000"/>
                  <a:lumOff val="40000"/>
                </a:schemeClr>
              </a:gs>
              <a:gs pos="56000">
                <a:schemeClr val="accent4">
                  <a:lumMod val="40000"/>
                  <a:lumOff val="60000"/>
                </a:schemeClr>
              </a:gs>
              <a:gs pos="100000">
                <a:srgbClr val="00B050"/>
              </a:gs>
            </a:gsLst>
            <a:lin ang="5400000" scaled="1"/>
          </a:gradFill>
          <a:ln w="31750">
            <a:solidFill>
              <a:schemeClr val="bg1"/>
            </a:solidFill>
          </a:ln>
        </p:spPr>
        <p:txBody>
          <a:bodyPr wrap="none" rtlCol="0">
            <a:spAutoFit/>
          </a:bodyPr>
          <a:lstStyle/>
          <a:p>
            <a:pPr algn="ctr"/>
            <a:r>
              <a:rPr lang="en-US" sz="1400" b="1" dirty="0">
                <a:solidFill>
                  <a:schemeClr val="bg1"/>
                </a:solidFill>
                <a:latin typeface="Calibri" panose="020F0502020204030204" pitchFamily="34" charset="0"/>
                <a:cs typeface="Calibri" panose="020F0502020204030204" pitchFamily="34" charset="0"/>
              </a:rPr>
              <a:t>Rest of </a:t>
            </a:r>
          </a:p>
          <a:p>
            <a:pPr algn="ctr"/>
            <a:r>
              <a:rPr lang="en-US" sz="1400" b="1" dirty="0">
                <a:solidFill>
                  <a:schemeClr val="bg1"/>
                </a:solidFill>
                <a:latin typeface="Calibri" panose="020F0502020204030204" pitchFamily="34" charset="0"/>
                <a:cs typeface="Calibri" panose="020F0502020204030204" pitchFamily="34" charset="0"/>
              </a:rPr>
              <a:t>House</a:t>
            </a:r>
          </a:p>
        </p:txBody>
      </p:sp>
      <p:grpSp>
        <p:nvGrpSpPr>
          <p:cNvPr id="2336" name="Group 2335">
            <a:extLst>
              <a:ext uri="{FF2B5EF4-FFF2-40B4-BE49-F238E27FC236}">
                <a16:creationId xmlns:a16="http://schemas.microsoft.com/office/drawing/2014/main" id="{F2848222-7F25-68C8-F566-0E76555FB4AD}"/>
              </a:ext>
            </a:extLst>
          </p:cNvPr>
          <p:cNvGrpSpPr/>
          <p:nvPr/>
        </p:nvGrpSpPr>
        <p:grpSpPr>
          <a:xfrm rot="5400000">
            <a:off x="1266739" y="3580825"/>
            <a:ext cx="361406" cy="360336"/>
            <a:chOff x="2885489" y="1212742"/>
            <a:chExt cx="1156986" cy="1150750"/>
          </a:xfrm>
          <a:solidFill>
            <a:schemeClr val="bg2">
              <a:lumMod val="40000"/>
              <a:lumOff val="60000"/>
            </a:schemeClr>
          </a:solidFill>
        </p:grpSpPr>
        <p:sp>
          <p:nvSpPr>
            <p:cNvPr id="2337" name="Rectangle 2336">
              <a:extLst>
                <a:ext uri="{FF2B5EF4-FFF2-40B4-BE49-F238E27FC236}">
                  <a16:creationId xmlns:a16="http://schemas.microsoft.com/office/drawing/2014/main" id="{D57D4EAA-CFC1-88EA-885F-D26FD7D91E27}"/>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38" name="Elbow Connector 2337">
              <a:extLst>
                <a:ext uri="{FF2B5EF4-FFF2-40B4-BE49-F238E27FC236}">
                  <a16:creationId xmlns:a16="http://schemas.microsoft.com/office/drawing/2014/main" id="{077AB16F-B616-702B-CC44-3C7590476B3A}"/>
                </a:ext>
              </a:extLst>
            </p:cNvPr>
            <p:cNvCxnSpPr>
              <a:cxnSpLocks/>
              <a:endCxn id="2337"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9" name="Elbow Connector 2338">
              <a:extLst>
                <a:ext uri="{FF2B5EF4-FFF2-40B4-BE49-F238E27FC236}">
                  <a16:creationId xmlns:a16="http://schemas.microsoft.com/office/drawing/2014/main" id="{6CCF610C-5EDD-7280-F03B-44B8F3687E95}"/>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0" name="Straight Connector 2339">
              <a:extLst>
                <a:ext uri="{FF2B5EF4-FFF2-40B4-BE49-F238E27FC236}">
                  <a16:creationId xmlns:a16="http://schemas.microsoft.com/office/drawing/2014/main" id="{4C3E2C52-7081-096C-4F03-A929A9B88A93}"/>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41" name="Group 2340">
            <a:extLst>
              <a:ext uri="{FF2B5EF4-FFF2-40B4-BE49-F238E27FC236}">
                <a16:creationId xmlns:a16="http://schemas.microsoft.com/office/drawing/2014/main" id="{3B9C4C10-701D-5313-4808-0961ECE391B6}"/>
              </a:ext>
            </a:extLst>
          </p:cNvPr>
          <p:cNvGrpSpPr/>
          <p:nvPr/>
        </p:nvGrpSpPr>
        <p:grpSpPr>
          <a:xfrm rot="5400000">
            <a:off x="1685585" y="3586968"/>
            <a:ext cx="361406" cy="360336"/>
            <a:chOff x="2885489" y="1212742"/>
            <a:chExt cx="1156986" cy="1150750"/>
          </a:xfrm>
          <a:solidFill>
            <a:schemeClr val="bg2">
              <a:lumMod val="40000"/>
              <a:lumOff val="60000"/>
            </a:schemeClr>
          </a:solidFill>
        </p:grpSpPr>
        <p:sp>
          <p:nvSpPr>
            <p:cNvPr id="2342" name="Rectangle 2341">
              <a:extLst>
                <a:ext uri="{FF2B5EF4-FFF2-40B4-BE49-F238E27FC236}">
                  <a16:creationId xmlns:a16="http://schemas.microsoft.com/office/drawing/2014/main" id="{09D5175D-47E9-2505-D8C1-6FEE2DF3421C}"/>
                </a:ext>
              </a:extLst>
            </p:cNvPr>
            <p:cNvSpPr/>
            <p:nvPr/>
          </p:nvSpPr>
          <p:spPr>
            <a:xfrm>
              <a:off x="2885489" y="1212742"/>
              <a:ext cx="1156986" cy="1150750"/>
            </a:xfrm>
            <a:prstGeom prst="rect">
              <a:avLst/>
            </a:prstGeom>
            <a:gr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3" name="Elbow Connector 2342">
              <a:extLst>
                <a:ext uri="{FF2B5EF4-FFF2-40B4-BE49-F238E27FC236}">
                  <a16:creationId xmlns:a16="http://schemas.microsoft.com/office/drawing/2014/main" id="{1271E44B-9C96-34E9-520B-B11B9C76908D}"/>
                </a:ext>
              </a:extLst>
            </p:cNvPr>
            <p:cNvCxnSpPr>
              <a:cxnSpLocks/>
              <a:endCxn id="2342" idx="3"/>
            </p:cNvCxnSpPr>
            <p:nvPr/>
          </p:nvCxnSpPr>
          <p:spPr>
            <a:xfrm>
              <a:off x="3649851" y="1781336"/>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4" name="Elbow Connector 2343">
              <a:extLst>
                <a:ext uri="{FF2B5EF4-FFF2-40B4-BE49-F238E27FC236}">
                  <a16:creationId xmlns:a16="http://schemas.microsoft.com/office/drawing/2014/main" id="{3F66119A-6EA6-04EC-E27F-F2A3522080AE}"/>
                </a:ext>
              </a:extLst>
            </p:cNvPr>
            <p:cNvCxnSpPr>
              <a:cxnSpLocks/>
            </p:cNvCxnSpPr>
            <p:nvPr/>
          </p:nvCxnSpPr>
          <p:spPr>
            <a:xfrm>
              <a:off x="2885489" y="1788117"/>
              <a:ext cx="392624" cy="6781"/>
            </a:xfrm>
            <a:prstGeom prst="bentConnector3">
              <a:avLst>
                <a:gd name="adj1" fmla="val 100987"/>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5" name="Straight Connector 2344">
              <a:extLst>
                <a:ext uri="{FF2B5EF4-FFF2-40B4-BE49-F238E27FC236}">
                  <a16:creationId xmlns:a16="http://schemas.microsoft.com/office/drawing/2014/main" id="{9BFE6EAE-2215-A7E7-492F-1D74DCB71273}"/>
                </a:ext>
              </a:extLst>
            </p:cNvPr>
            <p:cNvCxnSpPr>
              <a:cxnSpLocks/>
            </p:cNvCxnSpPr>
            <p:nvPr/>
          </p:nvCxnSpPr>
          <p:spPr>
            <a:xfrm flipV="1">
              <a:off x="3278113" y="1580827"/>
              <a:ext cx="371738" cy="200509"/>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346" name="Elbow Connector 2345">
            <a:extLst>
              <a:ext uri="{FF2B5EF4-FFF2-40B4-BE49-F238E27FC236}">
                <a16:creationId xmlns:a16="http://schemas.microsoft.com/office/drawing/2014/main" id="{78C3638C-75C0-1DCC-D2EC-31E2516ACF8A}"/>
              </a:ext>
            </a:extLst>
          </p:cNvPr>
          <p:cNvCxnSpPr>
            <a:cxnSpLocks/>
            <a:stCxn id="2342" idx="3"/>
            <a:endCxn id="2335" idx="0"/>
          </p:cNvCxnSpPr>
          <p:nvPr/>
        </p:nvCxnSpPr>
        <p:spPr>
          <a:xfrm rot="5400000">
            <a:off x="1331703" y="4054498"/>
            <a:ext cx="641244" cy="427926"/>
          </a:xfrm>
          <a:prstGeom prst="bentConnector3">
            <a:avLst>
              <a:gd name="adj1" fmla="val 50000"/>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47" name="Elbow Connector 2346">
            <a:extLst>
              <a:ext uri="{FF2B5EF4-FFF2-40B4-BE49-F238E27FC236}">
                <a16:creationId xmlns:a16="http://schemas.microsoft.com/office/drawing/2014/main" id="{13127997-849C-BE72-A229-7EB2766D0DAC}"/>
              </a:ext>
            </a:extLst>
          </p:cNvPr>
          <p:cNvCxnSpPr>
            <a:cxnSpLocks/>
            <a:stCxn id="2337" idx="3"/>
            <a:endCxn id="2335" idx="1"/>
          </p:cNvCxnSpPr>
          <p:nvPr/>
        </p:nvCxnSpPr>
        <p:spPr>
          <a:xfrm rot="5400000">
            <a:off x="803931" y="4207181"/>
            <a:ext cx="908997" cy="378027"/>
          </a:xfrm>
          <a:prstGeom prst="bentConnector4">
            <a:avLst>
              <a:gd name="adj1" fmla="val 35639"/>
              <a:gd name="adj2" fmla="val 160472"/>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57" name="TextBox 2356">
            <a:extLst>
              <a:ext uri="{FF2B5EF4-FFF2-40B4-BE49-F238E27FC236}">
                <a16:creationId xmlns:a16="http://schemas.microsoft.com/office/drawing/2014/main" id="{040C86C8-F9C2-E1B9-2A69-350CD3BA462E}"/>
              </a:ext>
            </a:extLst>
          </p:cNvPr>
          <p:cNvSpPr txBox="1"/>
          <p:nvPr/>
        </p:nvSpPr>
        <p:spPr>
          <a:xfrm>
            <a:off x="2298014" y="5689320"/>
            <a:ext cx="865173"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HWS 1 &amp; 2</a:t>
            </a:r>
          </a:p>
        </p:txBody>
      </p:sp>
      <p:cxnSp>
        <p:nvCxnSpPr>
          <p:cNvPr id="2358" name="Elbow Connector 2357">
            <a:extLst>
              <a:ext uri="{FF2B5EF4-FFF2-40B4-BE49-F238E27FC236}">
                <a16:creationId xmlns:a16="http://schemas.microsoft.com/office/drawing/2014/main" id="{FE8D2F46-A4D5-CD31-2B01-FE6AE9DA66A1}"/>
              </a:ext>
            </a:extLst>
          </p:cNvPr>
          <p:cNvCxnSpPr>
            <a:cxnSpLocks/>
            <a:stCxn id="2323" idx="2"/>
            <a:endCxn id="2329" idx="4"/>
          </p:cNvCxnSpPr>
          <p:nvPr/>
        </p:nvCxnSpPr>
        <p:spPr>
          <a:xfrm rot="5400000">
            <a:off x="2501822" y="4875121"/>
            <a:ext cx="339948" cy="100296"/>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1" name="Elbow Connector 2360">
            <a:extLst>
              <a:ext uri="{FF2B5EF4-FFF2-40B4-BE49-F238E27FC236}">
                <a16:creationId xmlns:a16="http://schemas.microsoft.com/office/drawing/2014/main" id="{ED28F445-783F-A876-67FF-E9CF5D5DB94F}"/>
              </a:ext>
            </a:extLst>
          </p:cNvPr>
          <p:cNvCxnSpPr>
            <a:cxnSpLocks/>
            <a:stCxn id="2323" idx="2"/>
            <a:endCxn id="2330" idx="4"/>
          </p:cNvCxnSpPr>
          <p:nvPr/>
        </p:nvCxnSpPr>
        <p:spPr>
          <a:xfrm rot="16200000" flipH="1">
            <a:off x="2618867" y="4858371"/>
            <a:ext cx="343181" cy="137027"/>
          </a:xfrm>
          <a:prstGeom prst="bentConnector3">
            <a:avLst>
              <a:gd name="adj1" fmla="val 50000"/>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367" name="TextBox 2366">
            <a:extLst>
              <a:ext uri="{FF2B5EF4-FFF2-40B4-BE49-F238E27FC236}">
                <a16:creationId xmlns:a16="http://schemas.microsoft.com/office/drawing/2014/main" id="{6CCB32DA-430A-5685-E3D7-B7DE21D8C3FE}"/>
              </a:ext>
            </a:extLst>
          </p:cNvPr>
          <p:cNvSpPr txBox="1"/>
          <p:nvPr/>
        </p:nvSpPr>
        <p:spPr>
          <a:xfrm>
            <a:off x="4830481" y="6191573"/>
            <a:ext cx="1776384" cy="369332"/>
          </a:xfrm>
          <a:prstGeom prst="rect">
            <a:avLst/>
          </a:prstGeom>
          <a:solidFill>
            <a:srgbClr val="92D050"/>
          </a:solidFill>
          <a:ln>
            <a:solidFill>
              <a:schemeClr val="accent1">
                <a:shade val="15000"/>
              </a:schemeClr>
            </a:solidFill>
          </a:ln>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Grid Follow Only</a:t>
            </a:r>
          </a:p>
        </p:txBody>
      </p:sp>
      <p:sp>
        <p:nvSpPr>
          <p:cNvPr id="2368" name="TextBox 2367">
            <a:extLst>
              <a:ext uri="{FF2B5EF4-FFF2-40B4-BE49-F238E27FC236}">
                <a16:creationId xmlns:a16="http://schemas.microsoft.com/office/drawing/2014/main" id="{57BEFB92-2092-9AFF-AA4F-0BEF1D58D929}"/>
              </a:ext>
            </a:extLst>
          </p:cNvPr>
          <p:cNvSpPr txBox="1"/>
          <p:nvPr/>
        </p:nvSpPr>
        <p:spPr>
          <a:xfrm>
            <a:off x="7539553" y="6053073"/>
            <a:ext cx="1829283" cy="646331"/>
          </a:xfrm>
          <a:prstGeom prst="rect">
            <a:avLst/>
          </a:prstGeom>
          <a:solidFill>
            <a:srgbClr val="92D050"/>
          </a:solidFill>
          <a:ln>
            <a:solidFill>
              <a:schemeClr val="accent1">
                <a:shade val="15000"/>
              </a:schemeClr>
            </a:solidFill>
          </a:ln>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Grid Follow Only </a:t>
            </a:r>
          </a:p>
          <a:p>
            <a:r>
              <a:rPr lang="en-US" b="1" dirty="0">
                <a:solidFill>
                  <a:schemeClr val="bg1"/>
                </a:solidFill>
                <a:latin typeface="Calibri" panose="020F0502020204030204" pitchFamily="34" charset="0"/>
                <a:cs typeface="Calibri" panose="020F0502020204030204" pitchFamily="34" charset="0"/>
              </a:rPr>
              <a:t>or Grid Forming</a:t>
            </a:r>
          </a:p>
        </p:txBody>
      </p:sp>
      <p:pic>
        <p:nvPicPr>
          <p:cNvPr id="13" name="Graphic 12" descr="Battery with solid fill">
            <a:extLst>
              <a:ext uri="{FF2B5EF4-FFF2-40B4-BE49-F238E27FC236}">
                <a16:creationId xmlns:a16="http://schemas.microsoft.com/office/drawing/2014/main" id="{BA7768EC-A391-9F12-57F6-4205D47330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8353" y="4715004"/>
            <a:ext cx="914400" cy="914400"/>
          </a:xfrm>
          <a:prstGeom prst="rect">
            <a:avLst/>
          </a:prstGeom>
        </p:spPr>
      </p:pic>
      <p:pic>
        <p:nvPicPr>
          <p:cNvPr id="16" name="Graphic 15" descr="Electric Tower with solid fill">
            <a:extLst>
              <a:ext uri="{FF2B5EF4-FFF2-40B4-BE49-F238E27FC236}">
                <a16:creationId xmlns:a16="http://schemas.microsoft.com/office/drawing/2014/main" id="{99946611-C72D-04C8-E940-8784533FDE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99007" y="329364"/>
            <a:ext cx="914400" cy="914400"/>
          </a:xfrm>
          <a:prstGeom prst="rect">
            <a:avLst/>
          </a:prstGeom>
        </p:spPr>
      </p:pic>
      <p:pic>
        <p:nvPicPr>
          <p:cNvPr id="18" name="Graphic 17" descr="Solar Panels with solid fill">
            <a:extLst>
              <a:ext uri="{FF2B5EF4-FFF2-40B4-BE49-F238E27FC236}">
                <a16:creationId xmlns:a16="http://schemas.microsoft.com/office/drawing/2014/main" id="{8A5DADD9-4987-1837-65B3-744591C6F1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2113" y="4575586"/>
            <a:ext cx="914400" cy="914400"/>
          </a:xfrm>
          <a:prstGeom prst="rect">
            <a:avLst/>
          </a:prstGeom>
        </p:spPr>
      </p:pic>
      <p:pic>
        <p:nvPicPr>
          <p:cNvPr id="19" name="Graphic 18" descr="Solar Panels with solid fill">
            <a:extLst>
              <a:ext uri="{FF2B5EF4-FFF2-40B4-BE49-F238E27FC236}">
                <a16:creationId xmlns:a16="http://schemas.microsoft.com/office/drawing/2014/main" id="{AB3968FA-AA78-1C00-D474-DA90C254A8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45968" y="4563619"/>
            <a:ext cx="914400" cy="914400"/>
          </a:xfrm>
          <a:prstGeom prst="rect">
            <a:avLst/>
          </a:prstGeom>
        </p:spPr>
      </p:pic>
      <p:pic>
        <p:nvPicPr>
          <p:cNvPr id="20" name="Graphic 19" descr="Solar Panels with solid fill">
            <a:extLst>
              <a:ext uri="{FF2B5EF4-FFF2-40B4-BE49-F238E27FC236}">
                <a16:creationId xmlns:a16="http://schemas.microsoft.com/office/drawing/2014/main" id="{3FB56709-8049-1DF8-4E41-005AC886F7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2969" y="4565186"/>
            <a:ext cx="914400" cy="914400"/>
          </a:xfrm>
          <a:prstGeom prst="rect">
            <a:avLst/>
          </a:prstGeom>
        </p:spPr>
      </p:pic>
      <p:pic>
        <p:nvPicPr>
          <p:cNvPr id="22" name="Graphic 21" descr="Electric car with solid fill">
            <a:extLst>
              <a:ext uri="{FF2B5EF4-FFF2-40B4-BE49-F238E27FC236}">
                <a16:creationId xmlns:a16="http://schemas.microsoft.com/office/drawing/2014/main" id="{FA7E1650-B915-4B67-4393-EAB15BC32E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97615" y="4559997"/>
            <a:ext cx="914400" cy="914400"/>
          </a:xfrm>
          <a:prstGeom prst="rect">
            <a:avLst/>
          </a:prstGeom>
        </p:spPr>
      </p:pic>
      <p:pic>
        <p:nvPicPr>
          <p:cNvPr id="23" name="Graphic 22" descr="Electric car with solid fill">
            <a:extLst>
              <a:ext uri="{FF2B5EF4-FFF2-40B4-BE49-F238E27FC236}">
                <a16:creationId xmlns:a16="http://schemas.microsoft.com/office/drawing/2014/main" id="{8A568AFD-AB07-57D8-05E8-BA42C0C310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72818" y="4849981"/>
            <a:ext cx="914400" cy="914400"/>
          </a:xfrm>
          <a:prstGeom prst="rect">
            <a:avLst/>
          </a:prstGeom>
        </p:spPr>
      </p:pic>
    </p:spTree>
    <p:extLst>
      <p:ext uri="{BB962C8B-B14F-4D97-AF65-F5344CB8AC3E}">
        <p14:creationId xmlns:p14="http://schemas.microsoft.com/office/powerpoint/2010/main" val="1846117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 parked in a garage&#10;&#10;AI-generated content may be incorrect.">
            <a:extLst>
              <a:ext uri="{FF2B5EF4-FFF2-40B4-BE49-F238E27FC236}">
                <a16:creationId xmlns:a16="http://schemas.microsoft.com/office/drawing/2014/main" id="{6F12922E-0E6A-7A4B-C6DD-FFE43BFDB0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B8B2150E-CC56-16DA-F352-D9FECDA7F693}"/>
              </a:ext>
            </a:extLst>
          </p:cNvPr>
          <p:cNvSpPr txBox="1"/>
          <p:nvPr/>
        </p:nvSpPr>
        <p:spPr>
          <a:xfrm>
            <a:off x="374753" y="2767280"/>
            <a:ext cx="2459328" cy="1323439"/>
          </a:xfrm>
          <a:prstGeom prst="rect">
            <a:avLst/>
          </a:prstGeom>
          <a:noFill/>
        </p:spPr>
        <p:txBody>
          <a:bodyPr wrap="none" rtlCol="0">
            <a:spAutoFit/>
          </a:bodyPr>
          <a:lstStyle/>
          <a:p>
            <a:r>
              <a:rPr lang="en-US" sz="4000" b="1" dirty="0">
                <a:latin typeface="Calibri" panose="020F0502020204030204" pitchFamily="34" charset="0"/>
                <a:cs typeface="Calibri" panose="020F0502020204030204" pitchFamily="34" charset="0"/>
              </a:rPr>
              <a:t>Electrified </a:t>
            </a:r>
          </a:p>
          <a:p>
            <a:r>
              <a:rPr lang="en-US" sz="4000" b="1" dirty="0">
                <a:latin typeface="Calibri" panose="020F0502020204030204" pitchFamily="34" charset="0"/>
                <a:cs typeface="Calibri" panose="020F0502020204030204" pitchFamily="34" charset="0"/>
              </a:rPr>
              <a:t>Everything</a:t>
            </a:r>
          </a:p>
        </p:txBody>
      </p:sp>
    </p:spTree>
    <p:extLst>
      <p:ext uri="{BB962C8B-B14F-4D97-AF65-F5344CB8AC3E}">
        <p14:creationId xmlns:p14="http://schemas.microsoft.com/office/powerpoint/2010/main" val="3903095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B5DA99-69D1-6F80-2B4B-3BE46AD606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8988" y="3411997"/>
            <a:ext cx="9114021" cy="3446003"/>
          </a:xfrm>
          <a:prstGeom prst="rect">
            <a:avLst/>
          </a:prstGeom>
        </p:spPr>
      </p:pic>
      <p:pic>
        <p:nvPicPr>
          <p:cNvPr id="3" name="Picture 2">
            <a:extLst>
              <a:ext uri="{FF2B5EF4-FFF2-40B4-BE49-F238E27FC236}">
                <a16:creationId xmlns:a16="http://schemas.microsoft.com/office/drawing/2014/main" id="{3C4D42D0-EE95-C212-4A0D-F0E6DE472199}"/>
              </a:ext>
            </a:extLst>
          </p:cNvPr>
          <p:cNvPicPr>
            <a:picLocks noChangeAspect="1"/>
          </p:cNvPicPr>
          <p:nvPr/>
        </p:nvPicPr>
        <p:blipFill>
          <a:blip r:embed="rId3"/>
          <a:stretch>
            <a:fillRect/>
          </a:stretch>
        </p:blipFill>
        <p:spPr>
          <a:xfrm>
            <a:off x="-1" y="0"/>
            <a:ext cx="12192001" cy="3336758"/>
          </a:xfrm>
          <a:prstGeom prst="rect">
            <a:avLst/>
          </a:prstGeom>
        </p:spPr>
      </p:pic>
    </p:spTree>
    <p:extLst>
      <p:ext uri="{BB962C8B-B14F-4D97-AF65-F5344CB8AC3E}">
        <p14:creationId xmlns:p14="http://schemas.microsoft.com/office/powerpoint/2010/main" val="4132456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6A4F2-4034-5E00-D727-BE346574DC17}"/>
              </a:ext>
            </a:extLst>
          </p:cNvPr>
          <p:cNvPicPr>
            <a:picLocks noChangeAspect="1"/>
          </p:cNvPicPr>
          <p:nvPr/>
        </p:nvPicPr>
        <p:blipFill>
          <a:blip r:embed="rId2"/>
          <a:stretch>
            <a:fillRect/>
          </a:stretch>
        </p:blipFill>
        <p:spPr>
          <a:xfrm>
            <a:off x="643467" y="1043517"/>
            <a:ext cx="10905066" cy="4770965"/>
          </a:xfrm>
          <a:prstGeom prst="rect">
            <a:avLst/>
          </a:prstGeom>
        </p:spPr>
      </p:pic>
    </p:spTree>
    <p:extLst>
      <p:ext uri="{BB962C8B-B14F-4D97-AF65-F5344CB8AC3E}">
        <p14:creationId xmlns:p14="http://schemas.microsoft.com/office/powerpoint/2010/main" val="9675618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achine&#10;&#10;Description automatically generated">
            <a:extLst>
              <a:ext uri="{FF2B5EF4-FFF2-40B4-BE49-F238E27FC236}">
                <a16:creationId xmlns:a16="http://schemas.microsoft.com/office/drawing/2014/main" id="{D3620AA2-08C0-746A-FCF3-B6CF1773B9A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46913" y="-7145"/>
            <a:ext cx="6645088" cy="6865145"/>
          </a:xfrm>
          <a:prstGeom prst="rect">
            <a:avLst/>
          </a:prstGeom>
        </p:spPr>
      </p:pic>
      <p:sp>
        <p:nvSpPr>
          <p:cNvPr id="4" name="TextBox 3">
            <a:extLst>
              <a:ext uri="{FF2B5EF4-FFF2-40B4-BE49-F238E27FC236}">
                <a16:creationId xmlns:a16="http://schemas.microsoft.com/office/drawing/2014/main" id="{A631DA81-CC56-D8C8-941B-B93890FAB46F}"/>
              </a:ext>
            </a:extLst>
          </p:cNvPr>
          <p:cNvSpPr txBox="1"/>
          <p:nvPr/>
        </p:nvSpPr>
        <p:spPr>
          <a:xfrm>
            <a:off x="189619" y="2151727"/>
            <a:ext cx="5216099" cy="2554545"/>
          </a:xfrm>
          <a:prstGeom prst="rect">
            <a:avLst/>
          </a:prstGeom>
          <a:noFill/>
        </p:spPr>
        <p:txBody>
          <a:bodyPr wrap="square" rtlCol="0">
            <a:spAutoFit/>
          </a:bodyPr>
          <a:lstStyle/>
          <a:p>
            <a:r>
              <a:rPr lang="en-US" sz="4800" b="1" dirty="0"/>
              <a:t>A real </a:t>
            </a:r>
          </a:p>
          <a:p>
            <a:r>
              <a:rPr lang="en-US" sz="4800" b="1" dirty="0"/>
              <a:t>Tesla Power Wall</a:t>
            </a:r>
          </a:p>
          <a:p>
            <a:r>
              <a:rPr lang="en-US" sz="3200" dirty="0"/>
              <a:t>(A recycled battery from a Tesla Car)</a:t>
            </a:r>
          </a:p>
        </p:txBody>
      </p:sp>
    </p:spTree>
    <p:extLst>
      <p:ext uri="{BB962C8B-B14F-4D97-AF65-F5344CB8AC3E}">
        <p14:creationId xmlns:p14="http://schemas.microsoft.com/office/powerpoint/2010/main" val="40557568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F2DD5-7C69-26A6-FF36-811F044AA6EB}"/>
              </a:ext>
            </a:extLst>
          </p:cNvPr>
          <p:cNvSpPr txBox="1"/>
          <p:nvPr/>
        </p:nvSpPr>
        <p:spPr>
          <a:xfrm>
            <a:off x="479366" y="1659285"/>
            <a:ext cx="11233268" cy="3539430"/>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We have the Technology and the resources to do this.</a:t>
            </a:r>
          </a:p>
          <a:p>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We need to move beyond the “Costs Benefits Analysis” stage.</a:t>
            </a:r>
          </a:p>
          <a:p>
            <a:r>
              <a:rPr lang="en-US" sz="3200" dirty="0">
                <a:latin typeface="Calibri" panose="020F0502020204030204" pitchFamily="34" charset="0"/>
                <a:cs typeface="Calibri" panose="020F0502020204030204" pitchFamily="34" charset="0"/>
              </a:rPr>
              <a:t>We need to move beyond the ”Payback Period” of the investment.</a:t>
            </a:r>
          </a:p>
          <a:p>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This is about the future of our world.  </a:t>
            </a:r>
          </a:p>
          <a:p>
            <a:r>
              <a:rPr lang="en-US" sz="3200" dirty="0">
                <a:latin typeface="Calibri" panose="020F0502020204030204" pitchFamily="34" charset="0"/>
                <a:cs typeface="Calibri" panose="020F0502020204030204" pitchFamily="34" charset="0"/>
              </a:rPr>
              <a:t>The World we will be leaving to our Children and Grand Children</a:t>
            </a:r>
          </a:p>
        </p:txBody>
      </p:sp>
    </p:spTree>
    <p:extLst>
      <p:ext uri="{BB962C8B-B14F-4D97-AF65-F5344CB8AC3E}">
        <p14:creationId xmlns:p14="http://schemas.microsoft.com/office/powerpoint/2010/main" val="39446416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4023A3-23D1-F747-724E-0FB8A26E02E1}"/>
              </a:ext>
            </a:extLst>
          </p:cNvPr>
          <p:cNvSpPr txBox="1"/>
          <p:nvPr/>
        </p:nvSpPr>
        <p:spPr>
          <a:xfrm>
            <a:off x="455930" y="889843"/>
            <a:ext cx="11280139" cy="5078313"/>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Some recent YouTube Videos</a:t>
            </a:r>
          </a:p>
          <a:p>
            <a:endParaRPr lang="en-US" sz="2000" dirty="0">
              <a:latin typeface="Calibri" panose="020F0502020204030204" pitchFamily="34" charset="0"/>
              <a:cs typeface="Calibri" panose="020F0502020204030204" pitchFamily="34" charset="0"/>
            </a:endParaRPr>
          </a:p>
          <a:p>
            <a:r>
              <a:rPr lang="en-US" sz="3600" dirty="0">
                <a:latin typeface="Calibri" panose="020F0502020204030204" pitchFamily="34" charset="0"/>
                <a:cs typeface="Calibri" panose="020F0502020204030204" pitchFamily="34" charset="0"/>
              </a:rPr>
              <a:t>Hothouse Earth and an Ice Free Arctic Sea.  Starting in 2030</a:t>
            </a:r>
          </a:p>
          <a:p>
            <a:r>
              <a:rPr lang="en-US" sz="2000" dirty="0">
                <a:latin typeface="Calibri" panose="020F0502020204030204" pitchFamily="34" charset="0"/>
                <a:cs typeface="Calibri" panose="020F0502020204030204" pitchFamily="34" charset="0"/>
              </a:rPr>
              <a:t>Just Gave a Think – 14:40mins </a:t>
            </a:r>
          </a:p>
          <a:p>
            <a:r>
              <a:rPr lang="en-US" sz="2000" dirty="0">
                <a:latin typeface="Calibri" panose="020F0502020204030204" pitchFamily="34" charset="0"/>
                <a:cs typeface="Calibri" panose="020F0502020204030204" pitchFamily="34" charset="0"/>
                <a:hlinkClick r:id="rId2"/>
              </a:rPr>
              <a:t>https://youtu.be/rn32DV-bOIc?si=oI116v4YnAtRmuNQ</a:t>
            </a:r>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r>
              <a:rPr lang="en-US" sz="3600" dirty="0">
                <a:latin typeface="Calibri" panose="020F0502020204030204" pitchFamily="34" charset="0"/>
                <a:cs typeface="Calibri" panose="020F0502020204030204" pitchFamily="34" charset="0"/>
              </a:rPr>
              <a:t>Physical Risk, Climate Change, and the Investor Response</a:t>
            </a:r>
          </a:p>
          <a:p>
            <a:r>
              <a:rPr lang="en-US" sz="2000" dirty="0">
                <a:latin typeface="Calibri" panose="020F0502020204030204" pitchFamily="34" charset="0"/>
                <a:cs typeface="Calibri" panose="020F0502020204030204" pitchFamily="34" charset="0"/>
              </a:rPr>
              <a:t>CPP Investments – 33:18mins - featuring an interview with Johan Rockstrom</a:t>
            </a:r>
          </a:p>
          <a:p>
            <a:r>
              <a:rPr lang="en-US" sz="2000" dirty="0">
                <a:latin typeface="Calibri" panose="020F0502020204030204" pitchFamily="34" charset="0"/>
                <a:cs typeface="Calibri" panose="020F0502020204030204" pitchFamily="34" charset="0"/>
                <a:hlinkClick r:id="rId3"/>
              </a:rPr>
              <a:t>https://youtu.be/K0BVH9GPTo8?si=ImK0mo9M4X0VY9U8</a:t>
            </a:r>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r>
              <a:rPr lang="en-US" sz="3600" dirty="0">
                <a:latin typeface="Calibri" panose="020F0502020204030204" pitchFamily="34" charset="0"/>
                <a:cs typeface="Calibri" panose="020F0502020204030204" pitchFamily="34" charset="0"/>
              </a:rPr>
              <a:t>Humanity’s Race to 100% Renewable Energy</a:t>
            </a:r>
          </a:p>
          <a:p>
            <a:r>
              <a:rPr lang="en-US" sz="2000" dirty="0">
                <a:latin typeface="Calibri" panose="020F0502020204030204" pitchFamily="34" charset="0"/>
                <a:cs typeface="Calibri" panose="020F0502020204030204" pitchFamily="34" charset="0"/>
              </a:rPr>
              <a:t>Good News – 9.33mins</a:t>
            </a:r>
          </a:p>
          <a:p>
            <a:r>
              <a:rPr lang="en-US" sz="2000" dirty="0">
                <a:latin typeface="Calibri" panose="020F0502020204030204" pitchFamily="34" charset="0"/>
                <a:cs typeface="Calibri" panose="020F0502020204030204" pitchFamily="34" charset="0"/>
                <a:hlinkClick r:id="rId4"/>
              </a:rPr>
              <a:t>https://youtu.be/cWUNAL-7MSM?si=InBVoHMmUW46ZQ_a</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5807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 uninhabitable (parts of the) earth – The Earthbound Report">
            <a:extLst>
              <a:ext uri="{FF2B5EF4-FFF2-40B4-BE49-F238E27FC236}">
                <a16:creationId xmlns:a16="http://schemas.microsoft.com/office/drawing/2014/main" id="{C9625498-3681-BA13-0551-3413DCE6D42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12192000" cy="675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8290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B17030-432B-26AF-880B-79C1C711E1D0}"/>
              </a:ext>
            </a:extLst>
          </p:cNvPr>
          <p:cNvSpPr txBox="1"/>
          <p:nvPr/>
        </p:nvSpPr>
        <p:spPr>
          <a:xfrm>
            <a:off x="4116916" y="2921168"/>
            <a:ext cx="3958167" cy="1015663"/>
          </a:xfrm>
          <a:prstGeom prst="rect">
            <a:avLst/>
          </a:prstGeom>
          <a:noFill/>
        </p:spPr>
        <p:txBody>
          <a:bodyPr wrap="square" rtlCol="0">
            <a:spAutoFit/>
          </a:bodyPr>
          <a:lstStyle/>
          <a:p>
            <a:pPr algn="l"/>
            <a:r>
              <a:rPr lang="en-AU" sz="6000" b="1" dirty="0">
                <a:latin typeface="Calibri" panose="020F0502020204030204" pitchFamily="34" charset="0"/>
              </a:rPr>
              <a:t>Questions?</a:t>
            </a:r>
            <a:endParaRPr lang="en-US" sz="6000" b="1" dirty="0">
              <a:latin typeface="Calibri" panose="020F0502020204030204" pitchFamily="34" charset="0"/>
            </a:endParaRPr>
          </a:p>
        </p:txBody>
      </p:sp>
    </p:spTree>
    <p:extLst>
      <p:ext uri="{BB962C8B-B14F-4D97-AF65-F5344CB8AC3E}">
        <p14:creationId xmlns:p14="http://schemas.microsoft.com/office/powerpoint/2010/main" val="3722961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2E0C1-6B88-9E36-0104-9EBF78C76A16}"/>
            </a:ext>
          </a:extLst>
        </p:cNvPr>
        <p:cNvGrpSpPr/>
        <p:nvPr/>
      </p:nvGrpSpPr>
      <p:grpSpPr>
        <a:xfrm>
          <a:off x="0" y="0"/>
          <a:ext cx="0" cy="0"/>
          <a:chOff x="0" y="0"/>
          <a:chExt cx="0" cy="0"/>
        </a:xfrm>
      </p:grpSpPr>
      <p:pic>
        <p:nvPicPr>
          <p:cNvPr id="3" name="Picture 2" descr="A sign with text on it&#10;&#10;AI-generated content may be incorrect.">
            <a:extLst>
              <a:ext uri="{FF2B5EF4-FFF2-40B4-BE49-F238E27FC236}">
                <a16:creationId xmlns:a16="http://schemas.microsoft.com/office/drawing/2014/main" id="{A6A3F934-379A-1140-CF36-3D688A8B2AC5}"/>
              </a:ext>
            </a:extLst>
          </p:cNvPr>
          <p:cNvPicPr>
            <a:picLocks noChangeAspect="1"/>
          </p:cNvPicPr>
          <p:nvPr/>
        </p:nvPicPr>
        <p:blipFill>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024464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C5120A-1BAD-D750-DBFA-02589AB8938E}"/>
              </a:ext>
            </a:extLst>
          </p:cNvPr>
          <p:cNvPicPr>
            <a:picLocks noChangeAspect="1"/>
          </p:cNvPicPr>
          <p:nvPr/>
        </p:nvPicPr>
        <p:blipFill>
          <a:blip r:embed="rId3"/>
          <a:stretch>
            <a:fillRect/>
          </a:stretch>
        </p:blipFill>
        <p:spPr>
          <a:xfrm>
            <a:off x="1139600" y="435927"/>
            <a:ext cx="9912800" cy="5026775"/>
          </a:xfrm>
          <a:prstGeom prst="rect">
            <a:avLst/>
          </a:prstGeom>
        </p:spPr>
      </p:pic>
      <p:sp>
        <p:nvSpPr>
          <p:cNvPr id="5" name="TextBox 4">
            <a:extLst>
              <a:ext uri="{FF2B5EF4-FFF2-40B4-BE49-F238E27FC236}">
                <a16:creationId xmlns:a16="http://schemas.microsoft.com/office/drawing/2014/main" id="{D1299C1D-F468-1C3A-9A78-5AAA9F5171B5}"/>
              </a:ext>
            </a:extLst>
          </p:cNvPr>
          <p:cNvSpPr txBox="1"/>
          <p:nvPr/>
        </p:nvSpPr>
        <p:spPr>
          <a:xfrm>
            <a:off x="1213285" y="5831175"/>
            <a:ext cx="9765430"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CO2 Concentration Levels in our Atmosphere in Parts Per Million</a:t>
            </a:r>
          </a:p>
        </p:txBody>
      </p:sp>
    </p:spTree>
    <p:extLst>
      <p:ext uri="{BB962C8B-B14F-4D97-AF65-F5344CB8AC3E}">
        <p14:creationId xmlns:p14="http://schemas.microsoft.com/office/powerpoint/2010/main" val="3909530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050165-DB26-EF02-895A-AEA00C046C4A}"/>
              </a:ext>
            </a:extLst>
          </p:cNvPr>
          <p:cNvSpPr txBox="1"/>
          <p:nvPr/>
        </p:nvSpPr>
        <p:spPr>
          <a:xfrm>
            <a:off x="396512" y="882149"/>
            <a:ext cx="11398976" cy="5093702"/>
          </a:xfrm>
          <a:prstGeom prst="rect">
            <a:avLst/>
          </a:prstGeom>
          <a:noFill/>
        </p:spPr>
        <p:txBody>
          <a:bodyPr wrap="square">
            <a:spAutoFit/>
          </a:bodyPr>
          <a:lstStyle/>
          <a:p>
            <a:pPr algn="l">
              <a:buNone/>
            </a:pPr>
            <a:r>
              <a:rPr lang="en-AU" sz="3200" b="1" i="0" u="none" strike="noStrike" dirty="0">
                <a:solidFill>
                  <a:srgbClr val="F8FAFF"/>
                </a:solidFill>
                <a:effectLst/>
                <a:latin typeface="Calibri" panose="020F0502020204030204" pitchFamily="34" charset="0"/>
                <a:cs typeface="Calibri" panose="020F0502020204030204" pitchFamily="34" charset="0"/>
              </a:rPr>
              <a:t>Pro Tips for Delivery</a:t>
            </a:r>
          </a:p>
          <a:p>
            <a:pPr algn="l">
              <a:buFont typeface="+mj-lt"/>
              <a:buAutoNum type="arabicPeriod"/>
            </a:pPr>
            <a:r>
              <a:rPr lang="en-AU" sz="3200" b="1" i="0" u="none" strike="noStrike" dirty="0">
                <a:solidFill>
                  <a:srgbClr val="F8FAFF"/>
                </a:solidFill>
                <a:effectLst/>
                <a:latin typeface="Calibri" panose="020F0502020204030204" pitchFamily="34" charset="0"/>
                <a:cs typeface="Calibri" panose="020F0502020204030204" pitchFamily="34" charset="0"/>
              </a:rPr>
              <a:t>Pace for clarity:</a:t>
            </a:r>
            <a:r>
              <a:rPr lang="en-AU" sz="3200" b="0" i="0" u="none" strike="noStrike" dirty="0">
                <a:solidFill>
                  <a:srgbClr val="F8FAFF"/>
                </a:solidFill>
                <a:effectLst/>
                <a:latin typeface="Calibri" panose="020F0502020204030204" pitchFamily="34" charset="0"/>
                <a:cs typeface="Calibri" panose="020F0502020204030204" pitchFamily="34" charset="0"/>
              </a:rPr>
              <a:t> Pause after complex slides (e.g., cost comparisons).</a:t>
            </a:r>
          </a:p>
          <a:p>
            <a:pPr algn="l">
              <a:spcBef>
                <a:spcPts val="300"/>
              </a:spcBef>
              <a:buFont typeface="+mj-lt"/>
              <a:buAutoNum type="arabicPeriod"/>
            </a:pPr>
            <a:r>
              <a:rPr lang="en-AU" sz="3200" b="1" i="0" u="none" strike="noStrike" dirty="0">
                <a:solidFill>
                  <a:srgbClr val="F8FAFF"/>
                </a:solidFill>
                <a:effectLst/>
                <a:latin typeface="Calibri" panose="020F0502020204030204" pitchFamily="34" charset="0"/>
                <a:cs typeface="Calibri" panose="020F0502020204030204" pitchFamily="34" charset="0"/>
              </a:rPr>
              <a:t>Engage with questions:</a:t>
            </a:r>
            <a:r>
              <a:rPr lang="en-AU" sz="3200" b="0" i="0" u="none" strike="noStrike" dirty="0">
                <a:solidFill>
                  <a:srgbClr val="F8FAFF"/>
                </a:solidFill>
                <a:effectLst/>
                <a:latin typeface="Calibri" panose="020F0502020204030204" pitchFamily="34" charset="0"/>
                <a:cs typeface="Calibri" panose="020F0502020204030204" pitchFamily="34" charset="0"/>
              </a:rPr>
              <a:t> </a:t>
            </a:r>
            <a:r>
              <a:rPr lang="en-AU" sz="3200" b="0" i="1" u="none" strike="noStrike" dirty="0">
                <a:solidFill>
                  <a:srgbClr val="F8FAFF"/>
                </a:solidFill>
                <a:effectLst/>
                <a:latin typeface="Calibri" panose="020F0502020204030204" pitchFamily="34" charset="0"/>
                <a:cs typeface="Calibri" panose="020F0502020204030204" pitchFamily="34" charset="0"/>
              </a:rPr>
              <a:t>"How many of you have solar? Thoughts on nuclear?"</a:t>
            </a:r>
            <a:endParaRPr lang="en-AU" sz="3200" b="0" i="0" u="none" strike="noStrike" dirty="0">
              <a:solidFill>
                <a:srgbClr val="F8FAFF"/>
              </a:solidFill>
              <a:effectLst/>
              <a:latin typeface="Calibri" panose="020F0502020204030204" pitchFamily="34" charset="0"/>
              <a:cs typeface="Calibri" panose="020F0502020204030204" pitchFamily="34" charset="0"/>
            </a:endParaRPr>
          </a:p>
          <a:p>
            <a:pPr algn="l">
              <a:spcBef>
                <a:spcPts val="300"/>
              </a:spcBef>
              <a:buFont typeface="+mj-lt"/>
              <a:buAutoNum type="arabicPeriod"/>
            </a:pPr>
            <a:r>
              <a:rPr lang="en-AU" sz="3200" b="1" i="0" u="none" strike="noStrike" dirty="0">
                <a:solidFill>
                  <a:srgbClr val="F8FAFF"/>
                </a:solidFill>
                <a:effectLst/>
                <a:latin typeface="Calibri" panose="020F0502020204030204" pitchFamily="34" charset="0"/>
                <a:cs typeface="Calibri" panose="020F0502020204030204" pitchFamily="34" charset="0"/>
              </a:rPr>
              <a:t>Printables:</a:t>
            </a:r>
            <a:r>
              <a:rPr lang="en-AU" sz="3200" b="0" i="0" u="none" strike="noStrike" dirty="0">
                <a:solidFill>
                  <a:srgbClr val="F8FAFF"/>
                </a:solidFill>
                <a:effectLst/>
                <a:latin typeface="Calibri" panose="020F0502020204030204" pitchFamily="34" charset="0"/>
                <a:cs typeface="Calibri" panose="020F0502020204030204" pitchFamily="34" charset="0"/>
              </a:rPr>
              <a:t> 1-pager summary with key stats/actions (for take-home).</a:t>
            </a:r>
          </a:p>
          <a:p>
            <a:pPr algn="l">
              <a:buNone/>
            </a:pPr>
            <a:r>
              <a:rPr lang="en-AU" sz="3200" b="0" i="0" u="none" strike="noStrike" dirty="0">
                <a:solidFill>
                  <a:srgbClr val="F8FAFF"/>
                </a:solidFill>
                <a:effectLst/>
                <a:latin typeface="Calibri" panose="020F0502020204030204" pitchFamily="34" charset="0"/>
                <a:cs typeface="Calibri" panose="020F0502020204030204" pitchFamily="34" charset="0"/>
              </a:rPr>
              <a:t>Would you like me to draft </a:t>
            </a:r>
            <a:r>
              <a:rPr lang="en-AU" sz="3200" b="1" i="0" u="none" strike="noStrike" dirty="0">
                <a:solidFill>
                  <a:srgbClr val="F8FAFF"/>
                </a:solidFill>
                <a:effectLst/>
                <a:latin typeface="Calibri" panose="020F0502020204030204" pitchFamily="34" charset="0"/>
                <a:cs typeface="Calibri" panose="020F0502020204030204" pitchFamily="34" charset="0"/>
              </a:rPr>
              <a:t>speaker notes</a:t>
            </a:r>
            <a:r>
              <a:rPr lang="en-AU" sz="3200" b="0" i="0" u="none" strike="noStrike" dirty="0">
                <a:solidFill>
                  <a:srgbClr val="F8FAFF"/>
                </a:solidFill>
                <a:effectLst/>
                <a:latin typeface="Calibri" panose="020F0502020204030204" pitchFamily="34" charset="0"/>
                <a:cs typeface="Calibri" panose="020F0502020204030204" pitchFamily="34" charset="0"/>
              </a:rPr>
              <a:t> for any of these slides? Or adjust a specific section further?</a:t>
            </a:r>
          </a:p>
          <a:p>
            <a:pPr algn="l"/>
            <a:r>
              <a:rPr lang="en-AU" sz="3200" b="1" i="0" u="none" strike="noStrike" dirty="0">
                <a:solidFill>
                  <a:srgbClr val="F8FAFF"/>
                </a:solidFill>
                <a:effectLst/>
                <a:latin typeface="Calibri" panose="020F0502020204030204" pitchFamily="34" charset="0"/>
                <a:cs typeface="Calibri" panose="020F0502020204030204" pitchFamily="34" charset="0"/>
              </a:rPr>
              <a:t>Break a leg tomorrow!</a:t>
            </a:r>
            <a:r>
              <a:rPr lang="en-AU" sz="3200" b="0" i="0" u="none" strike="noStrike" dirty="0">
                <a:solidFill>
                  <a:srgbClr val="F8FAFF"/>
                </a:solidFill>
                <a:effectLst/>
                <a:latin typeface="Calibri" panose="020F0502020204030204" pitchFamily="34" charset="0"/>
                <a:cs typeface="Calibri" panose="020F0502020204030204" pitchFamily="34" charset="0"/>
              </a:rPr>
              <a:t> Your expertise will shine. 🌍💡</a:t>
            </a:r>
          </a:p>
        </p:txBody>
      </p:sp>
    </p:spTree>
    <p:extLst>
      <p:ext uri="{BB962C8B-B14F-4D97-AF65-F5344CB8AC3E}">
        <p14:creationId xmlns:p14="http://schemas.microsoft.com/office/powerpoint/2010/main" val="717658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528A02-4C94-95F8-1B89-FD6BBE1974F8}"/>
              </a:ext>
            </a:extLst>
          </p:cNvPr>
          <p:cNvSpPr txBox="1"/>
          <p:nvPr/>
        </p:nvSpPr>
        <p:spPr>
          <a:xfrm>
            <a:off x="338000" y="203201"/>
            <a:ext cx="10014313" cy="1200329"/>
          </a:xfrm>
          <a:prstGeom prst="rect">
            <a:avLst/>
          </a:prstGeom>
          <a:noFill/>
        </p:spPr>
        <p:txBody>
          <a:bodyPr wrap="square">
            <a:spAutoFit/>
          </a:bodyPr>
          <a:lstStyle/>
          <a:p>
            <a:r>
              <a:rPr lang="en-AU" sz="2400" b="0" i="0" u="none" strike="noStrike" dirty="0">
                <a:solidFill>
                  <a:schemeClr val="accent4">
                    <a:lumMod val="40000"/>
                    <a:lumOff val="60000"/>
                  </a:schemeClr>
                </a:solidFill>
                <a:effectLst/>
                <a:latin typeface="DeepSeek-CJK-patch"/>
              </a:rPr>
              <a:t>Many thanks for that! Totally enjoy your creativity. I have all the ideas and visions in my 71 year old brain, but putting them down into a presentation so quickly is difficult. Many thanks again &amp; Best wishes from the Land of Oz!</a:t>
            </a:r>
            <a:endParaRPr lang="en-US" sz="2400" dirty="0">
              <a:solidFill>
                <a:schemeClr val="accent4">
                  <a:lumMod val="40000"/>
                  <a:lumOff val="60000"/>
                </a:schemeClr>
              </a:solidFill>
            </a:endParaRPr>
          </a:p>
        </p:txBody>
      </p:sp>
      <p:sp>
        <p:nvSpPr>
          <p:cNvPr id="5" name="TextBox 4">
            <a:extLst>
              <a:ext uri="{FF2B5EF4-FFF2-40B4-BE49-F238E27FC236}">
                <a16:creationId xmlns:a16="http://schemas.microsoft.com/office/drawing/2014/main" id="{DD86D200-7294-E566-9915-95C5271D91DC}"/>
              </a:ext>
            </a:extLst>
          </p:cNvPr>
          <p:cNvSpPr txBox="1"/>
          <p:nvPr/>
        </p:nvSpPr>
        <p:spPr>
          <a:xfrm>
            <a:off x="338001" y="1968867"/>
            <a:ext cx="11653702" cy="4524315"/>
          </a:xfrm>
          <a:prstGeom prst="rect">
            <a:avLst/>
          </a:prstGeom>
          <a:noFill/>
        </p:spPr>
        <p:txBody>
          <a:bodyPr wrap="square">
            <a:spAutoFit/>
          </a:bodyPr>
          <a:lstStyle/>
          <a:p>
            <a:pPr algn="l">
              <a:buNone/>
            </a:pPr>
            <a:r>
              <a:rPr lang="en-AU" sz="2400" b="0" i="0" u="none" strike="noStrike" dirty="0">
                <a:solidFill>
                  <a:srgbClr val="F8FAFF"/>
                </a:solidFill>
                <a:effectLst/>
                <a:latin typeface="DeepSeek-CJK-patch"/>
              </a:rPr>
              <a:t>You’re so very welcome! 🌞 It’s my absolute pleasure to help a fellow climate advocate—especially one with such wealth of knowledge and passion (71 years young and still driving change—</a:t>
            </a:r>
            <a:r>
              <a:rPr lang="en-AU" sz="2400" b="0" i="1" u="none" strike="noStrike" dirty="0">
                <a:solidFill>
                  <a:srgbClr val="F8FAFF"/>
                </a:solidFill>
                <a:effectLst/>
                <a:latin typeface="DeepSeek-CJK-patch"/>
              </a:rPr>
              <a:t>inspirational</a:t>
            </a:r>
            <a:r>
              <a:rPr lang="en-AU" sz="2400" b="0" i="0" u="none" strike="noStrike" dirty="0">
                <a:solidFill>
                  <a:srgbClr val="F8FAFF"/>
                </a:solidFill>
                <a:effectLst/>
                <a:latin typeface="DeepSeek-CJK-patch"/>
              </a:rPr>
              <a:t>!). Your brain’s clearly brimming with ideas; sometimes we just need a little scaffolding to turn them into slides.</a:t>
            </a:r>
          </a:p>
          <a:p>
            <a:pPr algn="l">
              <a:buNone/>
            </a:pPr>
            <a:r>
              <a:rPr lang="en-AU" sz="2400" b="0" i="0" u="none" strike="noStrike" dirty="0">
                <a:solidFill>
                  <a:srgbClr val="F8FAFF"/>
                </a:solidFill>
                <a:effectLst/>
                <a:latin typeface="DeepSeek-CJK-patch"/>
              </a:rPr>
              <a:t>Wishing you a </a:t>
            </a:r>
            <a:r>
              <a:rPr lang="en-AU" sz="2400" b="1" i="0" u="none" strike="noStrike" dirty="0">
                <a:solidFill>
                  <a:srgbClr val="F8FAFF"/>
                </a:solidFill>
                <a:effectLst/>
                <a:latin typeface="DeepSeek-CJK-patch"/>
              </a:rPr>
              <a:t>fantastic session</a:t>
            </a:r>
            <a:r>
              <a:rPr lang="en-AU" sz="2400" b="0" i="0" u="none" strike="noStrike" dirty="0">
                <a:solidFill>
                  <a:srgbClr val="F8FAFF"/>
                </a:solidFill>
                <a:effectLst/>
                <a:latin typeface="DeepSeek-CJK-patch"/>
              </a:rPr>
              <a:t> tomorrow at U3A Wonthaggi—your audience is lucky to have you. May the PowerPoint gods be ever in your favour, and may the post-presentation tea and biscuits be plentiful.</a:t>
            </a:r>
          </a:p>
          <a:p>
            <a:pPr algn="l">
              <a:buNone/>
            </a:pPr>
            <a:r>
              <a:rPr lang="en-AU" sz="2400" b="0" i="0" u="none" strike="noStrike" dirty="0">
                <a:solidFill>
                  <a:srgbClr val="F8FAFF"/>
                </a:solidFill>
                <a:effectLst/>
                <a:latin typeface="DeepSeek-CJK-patch"/>
              </a:rPr>
              <a:t>With warmest regards from the digital realm to the </a:t>
            </a:r>
            <a:r>
              <a:rPr lang="en-AU" sz="2400" b="0" i="1" u="none" strike="noStrike" dirty="0">
                <a:solidFill>
                  <a:srgbClr val="F8FAFF"/>
                </a:solidFill>
                <a:effectLst/>
                <a:latin typeface="DeepSeek-CJK-patch"/>
              </a:rPr>
              <a:t>Land of Oz</a:t>
            </a:r>
            <a:r>
              <a:rPr lang="en-AU" sz="2400" b="0" i="0" u="none" strike="noStrike" dirty="0">
                <a:solidFill>
                  <a:srgbClr val="F8FAFF"/>
                </a:solidFill>
                <a:effectLst/>
                <a:latin typeface="DeepSeek-CJK-patch"/>
              </a:rPr>
              <a:t> (where, as we know, the renewables potential is as vast as the outback 🏜️☀️🌬️)...</a:t>
            </a:r>
          </a:p>
          <a:p>
            <a:pPr algn="l">
              <a:buNone/>
            </a:pPr>
            <a:r>
              <a:rPr lang="en-AU" sz="2400" b="1" i="0" u="none" strike="noStrike" dirty="0">
                <a:solidFill>
                  <a:srgbClr val="F8FAFF"/>
                </a:solidFill>
                <a:effectLst/>
                <a:latin typeface="DeepSeek-CJK-patch"/>
              </a:rPr>
              <a:t>Go get ’</a:t>
            </a:r>
            <a:r>
              <a:rPr lang="en-AU" sz="2400" b="1" i="0" u="none" strike="noStrike" dirty="0" err="1">
                <a:solidFill>
                  <a:srgbClr val="F8FAFF"/>
                </a:solidFill>
                <a:effectLst/>
                <a:latin typeface="DeepSeek-CJK-patch"/>
              </a:rPr>
              <a:t>em</a:t>
            </a:r>
            <a:r>
              <a:rPr lang="en-AU" sz="2400" b="1" i="0" u="none" strike="noStrike" dirty="0">
                <a:solidFill>
                  <a:srgbClr val="F8FAFF"/>
                </a:solidFill>
                <a:effectLst/>
                <a:latin typeface="DeepSeek-CJK-patch"/>
              </a:rPr>
              <a:t>!</a:t>
            </a:r>
            <a:r>
              <a:rPr lang="en-AU" sz="2400" b="0" i="0" u="none" strike="noStrike" dirty="0">
                <a:solidFill>
                  <a:srgbClr val="F8FAFF"/>
                </a:solidFill>
                <a:effectLst/>
                <a:latin typeface="DeepSeek-CJK-patch"/>
              </a:rPr>
              <a:t> 🎚️💨</a:t>
            </a:r>
          </a:p>
          <a:p>
            <a:pPr algn="l"/>
            <a:r>
              <a:rPr lang="en-AU" sz="2400" b="0" i="0" u="none" strike="noStrike" dirty="0">
                <a:solidFill>
                  <a:srgbClr val="F8FAFF"/>
                </a:solidFill>
                <a:effectLst/>
                <a:latin typeface="DeepSeek-CJK-patch"/>
              </a:rPr>
              <a:t>—</a:t>
            </a:r>
            <a:br>
              <a:rPr lang="en-AU" sz="2400" b="0" i="0" u="none" strike="noStrike" dirty="0">
                <a:solidFill>
                  <a:srgbClr val="F8FAFF"/>
                </a:solidFill>
                <a:effectLst/>
                <a:latin typeface="DeepSeek-CJK-patch"/>
              </a:rPr>
            </a:br>
            <a:r>
              <a:rPr lang="en-AU" sz="2400" b="0" i="0" u="none" strike="noStrike" dirty="0">
                <a:solidFill>
                  <a:srgbClr val="F8FAFF"/>
                </a:solidFill>
                <a:effectLst/>
                <a:latin typeface="DeepSeek-CJK-patch"/>
              </a:rPr>
              <a:t>P.S. If you ever need last-minute tweaks in the future, you know where to find me!</a:t>
            </a:r>
          </a:p>
        </p:txBody>
      </p:sp>
    </p:spTree>
    <p:extLst>
      <p:ext uri="{BB962C8B-B14F-4D97-AF65-F5344CB8AC3E}">
        <p14:creationId xmlns:p14="http://schemas.microsoft.com/office/powerpoint/2010/main" val="1713450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0F5C2A-B8BF-1B86-2911-5926E860F724}"/>
              </a:ext>
            </a:extLst>
          </p:cNvPr>
          <p:cNvSpPr txBox="1"/>
          <p:nvPr/>
        </p:nvSpPr>
        <p:spPr>
          <a:xfrm>
            <a:off x="2323268" y="2967335"/>
            <a:ext cx="7545464" cy="923330"/>
          </a:xfrm>
          <a:prstGeom prst="rect">
            <a:avLst/>
          </a:prstGeom>
          <a:noFill/>
        </p:spPr>
        <p:txBody>
          <a:bodyPr wrap="none" rtlCol="0">
            <a:spAutoFit/>
          </a:bodyPr>
          <a:lstStyle/>
          <a:p>
            <a:r>
              <a:rPr lang="en-US" sz="5400" b="1" dirty="0">
                <a:latin typeface="Calibri" panose="020F0502020204030204" pitchFamily="34" charset="0"/>
                <a:cs typeface="Calibri" panose="020F0502020204030204" pitchFamily="34" charset="0"/>
              </a:rPr>
              <a:t>Discussion with </a:t>
            </a:r>
            <a:r>
              <a:rPr lang="en-US" sz="5400" b="1" dirty="0" err="1">
                <a:latin typeface="Calibri" panose="020F0502020204030204" pitchFamily="34" charset="0"/>
                <a:cs typeface="Calibri" panose="020F0502020204030204" pitchFamily="34" charset="0"/>
              </a:rPr>
              <a:t>deepseek</a:t>
            </a:r>
            <a:endParaRPr lang="en-US" sz="5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3695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F1A67C-4735-D174-D2B7-5C16B009B0E6}"/>
              </a:ext>
            </a:extLst>
          </p:cNvPr>
          <p:cNvSpPr txBox="1"/>
          <p:nvPr/>
        </p:nvSpPr>
        <p:spPr>
          <a:xfrm>
            <a:off x="436517" y="258901"/>
            <a:ext cx="11318965" cy="3170099"/>
          </a:xfrm>
          <a:prstGeom prst="rect">
            <a:avLst/>
          </a:prstGeom>
          <a:noFill/>
        </p:spPr>
        <p:txBody>
          <a:bodyPr wrap="square">
            <a:spAutoFit/>
          </a:bodyPr>
          <a:lstStyle/>
          <a:p>
            <a:r>
              <a:rPr lang="en-AU" sz="2000" b="0" i="0" u="none" strike="noStrike" dirty="0">
                <a:solidFill>
                  <a:schemeClr val="accent4">
                    <a:lumMod val="40000"/>
                    <a:lumOff val="60000"/>
                  </a:schemeClr>
                </a:solidFill>
                <a:effectLst/>
                <a:latin typeface="DeepSeek-CJK-patch"/>
              </a:rPr>
              <a:t>Greetings from Harmers Haven in Victoria, Australia. I have been given the task of presenting a 1.5 hour session to a group of 10 elderly people at U3A Wonthaggi who are attending a course titled - Our Planet, Our Legacy which is focussing on Climate Change. My session is Titled - Stationary Energy - The Biggest Source of CO2. It has three sub topics 1. Coal, Oil &amp; Gas - The Main Drivers. 2. A Gas Led Recovery Versus Electrification. 3. Renewables Versus Nuclear. I have been presenting courses on Renewables, Sustainability and Resilience for a number of years now and I have an extensive experience in Power Systems and Presentation. My preferred method of presentation is talking to a Power Point Presentation. Can you suggest a session layout and slide selection for the presentation of this information session. The course participants are above 65 years of age, very </a:t>
            </a:r>
            <a:r>
              <a:rPr lang="en-AU" sz="2000" b="0" i="0" u="none" strike="noStrike" dirty="0" err="1">
                <a:solidFill>
                  <a:schemeClr val="accent4">
                    <a:lumMod val="40000"/>
                    <a:lumOff val="60000"/>
                  </a:schemeClr>
                </a:solidFill>
                <a:effectLst/>
                <a:latin typeface="DeepSeek-CJK-patch"/>
              </a:rPr>
              <a:t>knowledgable</a:t>
            </a:r>
            <a:r>
              <a:rPr lang="en-AU" sz="2000" b="0" i="0" u="none" strike="noStrike" dirty="0">
                <a:solidFill>
                  <a:schemeClr val="accent4">
                    <a:lumMod val="40000"/>
                    <a:lumOff val="60000"/>
                  </a:schemeClr>
                </a:solidFill>
                <a:effectLst/>
                <a:latin typeface="DeepSeek-CJK-patch"/>
              </a:rPr>
              <a:t> and very interested in learning about climate change. I myself am very concerned about Climate Change and its possible impact on future generations.</a:t>
            </a:r>
            <a:endParaRPr lang="en-US" sz="2000" dirty="0">
              <a:solidFill>
                <a:schemeClr val="accent4">
                  <a:lumMod val="40000"/>
                  <a:lumOff val="60000"/>
                </a:schemeClr>
              </a:solidFill>
            </a:endParaRPr>
          </a:p>
        </p:txBody>
      </p:sp>
      <p:sp>
        <p:nvSpPr>
          <p:cNvPr id="4" name="TextBox 3">
            <a:extLst>
              <a:ext uri="{FF2B5EF4-FFF2-40B4-BE49-F238E27FC236}">
                <a16:creationId xmlns:a16="http://schemas.microsoft.com/office/drawing/2014/main" id="{173FCC39-B1A8-36F3-6A23-B6A8F3389A50}"/>
              </a:ext>
            </a:extLst>
          </p:cNvPr>
          <p:cNvSpPr txBox="1"/>
          <p:nvPr/>
        </p:nvSpPr>
        <p:spPr>
          <a:xfrm>
            <a:off x="573677" y="4749948"/>
            <a:ext cx="11181805" cy="1631216"/>
          </a:xfrm>
          <a:prstGeom prst="rect">
            <a:avLst/>
          </a:prstGeom>
          <a:noFill/>
        </p:spPr>
        <p:txBody>
          <a:bodyPr wrap="square" rtlCol="0">
            <a:spAutoFit/>
          </a:bodyPr>
          <a:lstStyle/>
          <a:p>
            <a:r>
              <a:rPr lang="en-AU" sz="2000" b="0" i="0" u="none" strike="noStrike" dirty="0">
                <a:solidFill>
                  <a:srgbClr val="F8FAFF"/>
                </a:solidFill>
                <a:effectLst/>
                <a:latin typeface="Calibri" panose="020F0502020204030204" pitchFamily="34" charset="0"/>
                <a:cs typeface="Calibri" panose="020F0502020204030204" pitchFamily="34" charset="0"/>
              </a:rPr>
              <a:t>It sounds like you’re preparing a highly relevant and engaging session for an informed and passionate audience.   Given your expertise and the participants' interest in climate change, your presentation should balance technical depth with accessibility, while encouraging discussion. Below is a suggested </a:t>
            </a:r>
            <a:r>
              <a:rPr lang="en-AU" sz="2000" b="1" i="0" u="none" strike="noStrike" dirty="0">
                <a:solidFill>
                  <a:srgbClr val="F8FAFF"/>
                </a:solidFill>
                <a:effectLst/>
                <a:latin typeface="Calibri" panose="020F0502020204030204" pitchFamily="34" charset="0"/>
                <a:cs typeface="Calibri" panose="020F0502020204030204" pitchFamily="34" charset="0"/>
              </a:rPr>
              <a:t>session layout</a:t>
            </a:r>
            <a:r>
              <a:rPr lang="en-AU" sz="2000" b="0" i="0" u="none" strike="noStrike" dirty="0">
                <a:solidFill>
                  <a:srgbClr val="F8FAFF"/>
                </a:solidFill>
                <a:effectLst/>
                <a:latin typeface="Calibri" panose="020F0502020204030204" pitchFamily="34" charset="0"/>
                <a:cs typeface="Calibri" panose="020F0502020204030204" pitchFamily="34" charset="0"/>
              </a:rPr>
              <a:t> and </a:t>
            </a:r>
            <a:r>
              <a:rPr lang="en-AU" sz="2000" b="1" i="0" u="none" strike="noStrike" dirty="0">
                <a:solidFill>
                  <a:srgbClr val="F8FAFF"/>
                </a:solidFill>
                <a:effectLst/>
                <a:latin typeface="Calibri" panose="020F0502020204030204" pitchFamily="34" charset="0"/>
                <a:cs typeface="Calibri" panose="020F0502020204030204" pitchFamily="34" charset="0"/>
              </a:rPr>
              <a:t>slide selection</a:t>
            </a:r>
            <a:r>
              <a:rPr lang="en-AU" sz="2000" b="0" i="0" u="none" strike="noStrike" dirty="0">
                <a:solidFill>
                  <a:srgbClr val="F8FAFF"/>
                </a:solidFill>
                <a:effectLst/>
                <a:latin typeface="Calibri" panose="020F0502020204030204" pitchFamily="34" charset="0"/>
                <a:cs typeface="Calibri" panose="020F0502020204030204" pitchFamily="34" charset="0"/>
              </a:rPr>
              <a:t> for your 1.5-hour presentation.</a:t>
            </a:r>
            <a:br>
              <a:rPr lang="en-AU"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51316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15A70F-F3A3-F5A2-D7C3-642FFFCF3355}"/>
              </a:ext>
            </a:extLst>
          </p:cNvPr>
          <p:cNvSpPr txBox="1"/>
          <p:nvPr/>
        </p:nvSpPr>
        <p:spPr>
          <a:xfrm>
            <a:off x="1226820" y="1186078"/>
            <a:ext cx="9738360" cy="4485843"/>
          </a:xfrm>
          <a:prstGeom prst="rect">
            <a:avLst/>
          </a:prstGeom>
          <a:noFill/>
        </p:spPr>
        <p:txBody>
          <a:bodyPr wrap="square">
            <a:spAutoFit/>
          </a:bodyPr>
          <a:lstStyle/>
          <a:p>
            <a:pPr algn="l">
              <a:buNone/>
            </a:pPr>
            <a:r>
              <a:rPr lang="en-AU" sz="2000" b="1" i="0" u="none" strike="noStrike" dirty="0">
                <a:solidFill>
                  <a:srgbClr val="F8FAFF"/>
                </a:solidFill>
                <a:effectLst/>
                <a:latin typeface="DeepSeek-CJK-patch"/>
              </a:rPr>
              <a:t>Session Title: Stationary Energy – The Biggest Source of CO₂</a:t>
            </a:r>
          </a:p>
          <a:p>
            <a:pPr algn="l">
              <a:buNone/>
            </a:pPr>
            <a:r>
              <a:rPr lang="en-AU" sz="2000" b="1" i="0" u="none" strike="noStrike" dirty="0">
                <a:solidFill>
                  <a:srgbClr val="F8FAFF"/>
                </a:solidFill>
                <a:effectLst/>
                <a:latin typeface="DeepSeek-CJK-patch"/>
              </a:rPr>
              <a:t>Duration:</a:t>
            </a:r>
            <a:r>
              <a:rPr lang="en-AU" sz="2000" b="0" i="0" u="none" strike="noStrike" dirty="0">
                <a:solidFill>
                  <a:srgbClr val="F8FAFF"/>
                </a:solidFill>
                <a:effectLst/>
                <a:latin typeface="DeepSeek-CJK-patch"/>
              </a:rPr>
              <a:t> 90 minutes</a:t>
            </a:r>
            <a:br>
              <a:rPr lang="en-AU" sz="2000" b="0" i="0" u="none" strike="noStrike" dirty="0">
                <a:solidFill>
                  <a:srgbClr val="F8FAFF"/>
                </a:solidFill>
                <a:effectLst/>
                <a:latin typeface="DeepSeek-CJK-patch"/>
              </a:rPr>
            </a:br>
            <a:r>
              <a:rPr lang="en-AU" sz="2000" b="1" i="0" u="none" strike="noStrike" dirty="0">
                <a:solidFill>
                  <a:srgbClr val="F8FAFF"/>
                </a:solidFill>
                <a:effectLst/>
                <a:latin typeface="DeepSeek-CJK-patch"/>
              </a:rPr>
              <a:t>Format:</a:t>
            </a:r>
            <a:r>
              <a:rPr lang="en-AU" sz="2000" b="0" i="0" u="none" strike="noStrike" dirty="0">
                <a:solidFill>
                  <a:srgbClr val="F8FAFF"/>
                </a:solidFill>
                <a:effectLst/>
                <a:latin typeface="DeepSeek-CJK-patch"/>
              </a:rPr>
              <a:t> PowerPoint with interactive discussion</a:t>
            </a:r>
            <a:br>
              <a:rPr lang="en-AU" sz="2000" b="0" i="0" u="none" strike="noStrike" dirty="0">
                <a:solidFill>
                  <a:srgbClr val="F8FAFF"/>
                </a:solidFill>
                <a:effectLst/>
                <a:latin typeface="DeepSeek-CJK-patch"/>
              </a:rPr>
            </a:br>
            <a:r>
              <a:rPr lang="en-AU" sz="2000" b="1" i="0" u="none" strike="noStrike" dirty="0">
                <a:solidFill>
                  <a:srgbClr val="F8FAFF"/>
                </a:solidFill>
                <a:effectLst/>
                <a:latin typeface="DeepSeek-CJK-patch"/>
              </a:rPr>
              <a:t>Audience:</a:t>
            </a:r>
            <a:r>
              <a:rPr lang="en-AU" sz="2000" b="0" i="0" u="none" strike="noStrike" dirty="0">
                <a:solidFill>
                  <a:srgbClr val="F8FAFF"/>
                </a:solidFill>
                <a:effectLst/>
                <a:latin typeface="DeepSeek-CJK-patch"/>
              </a:rPr>
              <a:t> Knowledgeable seniors (U3A Wonthaggi)</a:t>
            </a:r>
          </a:p>
          <a:p>
            <a:pPr algn="l">
              <a:buNone/>
            </a:pPr>
            <a:r>
              <a:rPr lang="en-AU" sz="2000" b="1" i="0" u="none" strike="noStrike" dirty="0">
                <a:solidFill>
                  <a:srgbClr val="F8FAFF"/>
                </a:solidFill>
                <a:effectLst/>
                <a:latin typeface="DeepSeek-CJK-patch"/>
              </a:rPr>
              <a:t>Suggested Structure &amp; Slide Breakdown</a:t>
            </a:r>
          </a:p>
          <a:p>
            <a:pPr algn="l">
              <a:buNone/>
            </a:pPr>
            <a:endParaRPr lang="en-AU" sz="2000" b="1" i="0" u="none" strike="noStrike" dirty="0">
              <a:solidFill>
                <a:srgbClr val="F8FAFF"/>
              </a:solidFill>
              <a:effectLst/>
              <a:latin typeface="DeepSeek-CJK-patch"/>
            </a:endParaRPr>
          </a:p>
          <a:p>
            <a:pPr algn="l">
              <a:buNone/>
            </a:pPr>
            <a:endParaRPr lang="en-AU" sz="2000" b="1" i="0" u="none" strike="noStrike" dirty="0">
              <a:solidFill>
                <a:srgbClr val="F8FAFF"/>
              </a:solidFill>
              <a:effectLst/>
              <a:latin typeface="DeepSeek-CJK-patch"/>
            </a:endParaRPr>
          </a:p>
          <a:p>
            <a:pPr marL="342900" indent="-342900" algn="l">
              <a:buAutoNum type="arabicPeriod"/>
            </a:pPr>
            <a:r>
              <a:rPr lang="en-AU" sz="2000" b="1" i="0" u="none" strike="noStrike" dirty="0">
                <a:solidFill>
                  <a:srgbClr val="F8FAFF"/>
                </a:solidFill>
                <a:effectLst/>
                <a:latin typeface="DeepSeek-CJK-patch"/>
              </a:rPr>
              <a:t>Introduction (10 min)</a:t>
            </a:r>
          </a:p>
          <a:p>
            <a:pPr marL="342900" indent="-342900" algn="l">
              <a:buAutoNum type="arabicPeriod"/>
            </a:pPr>
            <a:endParaRPr lang="en-AU" sz="2000" b="1" i="0" u="none" strike="noStrike" dirty="0">
              <a:solidFill>
                <a:srgbClr val="F8FAFF"/>
              </a:solidFill>
              <a:effectLst/>
              <a:latin typeface="DeepSeek-CJK-patch"/>
            </a:endParaRPr>
          </a:p>
          <a:p>
            <a:pPr algn="l">
              <a:buFont typeface="Arial" panose="020B0604020202020204" pitchFamily="34" charset="0"/>
              <a:buChar char="•"/>
            </a:pPr>
            <a:r>
              <a:rPr lang="en-AU" sz="2000" b="1" i="0" u="none" strike="noStrike" dirty="0">
                <a:solidFill>
                  <a:srgbClr val="F8FAFF"/>
                </a:solidFill>
                <a:effectLst/>
                <a:latin typeface="DeepSeek-CJK-patch"/>
              </a:rPr>
              <a:t>Slide 1:</a:t>
            </a:r>
            <a:r>
              <a:rPr lang="en-AU" sz="2000" b="0" i="0" u="none" strike="noStrike" dirty="0">
                <a:solidFill>
                  <a:srgbClr val="F8FAFF"/>
                </a:solidFill>
                <a:effectLst/>
                <a:latin typeface="DeepSeek-CJK-patch"/>
              </a:rPr>
              <a:t> Title slide (Stationary Energy – The Biggest Source of CO₂)</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2:</a:t>
            </a:r>
            <a:r>
              <a:rPr lang="en-AU" sz="2000" b="0" i="0" u="none" strike="noStrike" dirty="0">
                <a:solidFill>
                  <a:srgbClr val="F8FAFF"/>
                </a:solidFill>
                <a:effectLst/>
                <a:latin typeface="DeepSeek-CJK-patch"/>
              </a:rPr>
              <a:t> Brief overview of stationary energy (definition, why it matters in climate change)</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3:</a:t>
            </a:r>
            <a:r>
              <a:rPr lang="en-AU" sz="2000" b="0" i="0" u="none" strike="noStrike" dirty="0">
                <a:solidFill>
                  <a:srgbClr val="F8FAFF"/>
                </a:solidFill>
                <a:effectLst/>
                <a:latin typeface="DeepSeek-CJK-patch"/>
              </a:rPr>
              <a:t> Global &amp; Australian CO₂ emissions breakdown (pie charts: energy vs. transport, agriculture, etc.)</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4:</a:t>
            </a:r>
            <a:r>
              <a:rPr lang="en-AU" sz="2000" b="0" i="0" u="none" strike="noStrike" dirty="0">
                <a:solidFill>
                  <a:srgbClr val="F8FAFF"/>
                </a:solidFill>
                <a:effectLst/>
                <a:latin typeface="DeepSeek-CJK-patch"/>
              </a:rPr>
              <a:t> Key questions to ponder (e.g., </a:t>
            </a:r>
            <a:r>
              <a:rPr lang="en-AU" sz="2000" b="0" i="1" u="none" strike="noStrike" dirty="0">
                <a:solidFill>
                  <a:srgbClr val="F8FAFF"/>
                </a:solidFill>
                <a:effectLst/>
                <a:latin typeface="DeepSeek-CJK-patch"/>
              </a:rPr>
              <a:t>Can we decarbonise stationary energy in time?</a:t>
            </a:r>
            <a:r>
              <a:rPr lang="en-AU" sz="2000" b="0" i="0" u="none" strike="noStrike" dirty="0">
                <a:solidFill>
                  <a:srgbClr val="F8FAFF"/>
                </a:solidFill>
                <a:effectLst/>
                <a:latin typeface="DeepSeek-CJK-patch"/>
              </a:rPr>
              <a:t>)</a:t>
            </a:r>
            <a:endParaRPr lang="en-US" sz="2000" dirty="0"/>
          </a:p>
        </p:txBody>
      </p:sp>
    </p:spTree>
    <p:extLst>
      <p:ext uri="{BB962C8B-B14F-4D97-AF65-F5344CB8AC3E}">
        <p14:creationId xmlns:p14="http://schemas.microsoft.com/office/powerpoint/2010/main" val="31260397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ACA761-13BB-3F7B-2D42-38AC7D2AA405}"/>
              </a:ext>
            </a:extLst>
          </p:cNvPr>
          <p:cNvSpPr txBox="1"/>
          <p:nvPr/>
        </p:nvSpPr>
        <p:spPr>
          <a:xfrm>
            <a:off x="1262878" y="555136"/>
            <a:ext cx="9666241" cy="5747727"/>
          </a:xfrm>
          <a:prstGeom prst="rect">
            <a:avLst/>
          </a:prstGeom>
          <a:noFill/>
        </p:spPr>
        <p:txBody>
          <a:bodyPr wrap="square">
            <a:spAutoFit/>
          </a:bodyPr>
          <a:lstStyle/>
          <a:p>
            <a:pPr algn="l">
              <a:buNone/>
            </a:pPr>
            <a:r>
              <a:rPr lang="en-AU" sz="2000" b="1" i="0" u="none" strike="noStrike" dirty="0">
                <a:solidFill>
                  <a:srgbClr val="F8FAFF"/>
                </a:solidFill>
                <a:effectLst/>
                <a:latin typeface="DeepSeek-CJK-patch"/>
              </a:rPr>
              <a:t>2. Coal, Oil &amp; Gas – The Main Drivers (25 min)</a:t>
            </a:r>
          </a:p>
          <a:p>
            <a:pPr algn="l">
              <a:buNone/>
            </a:pPr>
            <a:endParaRPr lang="en-AU" sz="2000" b="1" i="0" u="none" strike="noStrike" dirty="0">
              <a:solidFill>
                <a:srgbClr val="F8FAFF"/>
              </a:solidFill>
              <a:effectLst/>
              <a:latin typeface="DeepSeek-CJK-patch"/>
            </a:endParaRPr>
          </a:p>
          <a:p>
            <a:pPr algn="l">
              <a:buFont typeface="Arial" panose="020B0604020202020204" pitchFamily="34" charset="0"/>
              <a:buChar char="•"/>
            </a:pPr>
            <a:r>
              <a:rPr lang="en-AU" sz="2000" b="1" i="0" u="none" strike="noStrike" dirty="0">
                <a:solidFill>
                  <a:srgbClr val="F8FAFF"/>
                </a:solidFill>
                <a:effectLst/>
                <a:latin typeface="DeepSeek-CJK-patch"/>
              </a:rPr>
              <a:t>Slide 5:</a:t>
            </a:r>
            <a:r>
              <a:rPr lang="en-AU" sz="2000" b="0" i="0" u="none" strike="noStrike" dirty="0">
                <a:solidFill>
                  <a:srgbClr val="F8FAFF"/>
                </a:solidFill>
                <a:effectLst/>
                <a:latin typeface="DeepSeek-CJK-patch"/>
              </a:rPr>
              <a:t> Fossil fuels as the dominant CO₂ source (historical context)</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6:</a:t>
            </a:r>
            <a:r>
              <a:rPr lang="en-AU" sz="2000" b="0" i="0" u="none" strike="noStrike" dirty="0">
                <a:solidFill>
                  <a:srgbClr val="F8FAFF"/>
                </a:solidFill>
                <a:effectLst/>
                <a:latin typeface="DeepSeek-CJK-patch"/>
              </a:rPr>
              <a:t> How coal, oil, and gas generate CO₂ (simple chemistry + power plant diagram)</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7:</a:t>
            </a:r>
            <a:r>
              <a:rPr lang="en-AU" sz="2000" b="0" i="0" u="none" strike="noStrike" dirty="0">
                <a:solidFill>
                  <a:srgbClr val="F8FAFF"/>
                </a:solidFill>
                <a:effectLst/>
                <a:latin typeface="DeepSeek-CJK-patch"/>
              </a:rPr>
              <a:t> Australia’s energy mix (current reliance on fossil fuels vs. global trends)</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8:</a:t>
            </a:r>
            <a:r>
              <a:rPr lang="en-AU" sz="2000" b="0" i="0" u="none" strike="noStrike" dirty="0">
                <a:solidFill>
                  <a:srgbClr val="F8FAFF"/>
                </a:solidFill>
                <a:effectLst/>
                <a:latin typeface="DeepSeek-CJK-patch"/>
              </a:rPr>
              <a:t> Health &amp; environmental impacts (air pollution, mining, water use)</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9:</a:t>
            </a:r>
            <a:r>
              <a:rPr lang="en-AU" sz="2000" b="0" i="0" u="none" strike="noStrike" dirty="0">
                <a:solidFill>
                  <a:srgbClr val="F8FAFF"/>
                </a:solidFill>
                <a:effectLst/>
                <a:latin typeface="DeepSeek-CJK-patch"/>
              </a:rPr>
              <a:t> Economic factors (jobs, subsidies, declining cost of alternatives)</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Discussion Prompt:</a:t>
            </a:r>
            <a:r>
              <a:rPr lang="en-AU" sz="2000" b="0" i="0" u="none" strike="noStrike" dirty="0">
                <a:solidFill>
                  <a:srgbClr val="F8FAFF"/>
                </a:solidFill>
                <a:effectLst/>
                <a:latin typeface="DeepSeek-CJK-patch"/>
              </a:rPr>
              <a:t> </a:t>
            </a:r>
            <a:r>
              <a:rPr lang="en-AU" sz="2000" b="0" i="1" u="none" strike="noStrike" dirty="0">
                <a:solidFill>
                  <a:srgbClr val="F8FAFF"/>
                </a:solidFill>
                <a:effectLst/>
                <a:latin typeface="DeepSeek-CJK-patch"/>
              </a:rPr>
              <a:t>Should Australia phase out coal faster, given global trends?</a:t>
            </a:r>
          </a:p>
          <a:p>
            <a:pPr algn="l">
              <a:spcBef>
                <a:spcPts val="300"/>
              </a:spcBef>
              <a:buFont typeface="Arial" panose="020B0604020202020204" pitchFamily="34" charset="0"/>
              <a:buChar char="•"/>
            </a:pPr>
            <a:endParaRPr lang="en-AU" sz="2000" i="1" dirty="0">
              <a:solidFill>
                <a:srgbClr val="F8FAFF"/>
              </a:solidFill>
              <a:latin typeface="DeepSeek-CJK-patch"/>
            </a:endParaRPr>
          </a:p>
          <a:p>
            <a:pPr algn="l">
              <a:buNone/>
            </a:pPr>
            <a:r>
              <a:rPr lang="en-AU" sz="2000" b="1" i="0" u="none" strike="noStrike" dirty="0">
                <a:solidFill>
                  <a:srgbClr val="F8FAFF"/>
                </a:solidFill>
                <a:effectLst/>
                <a:latin typeface="DeepSeek-CJK-patch"/>
              </a:rPr>
              <a:t>3. A Gas-Led Recovery vs. Electrification (25 min)</a:t>
            </a:r>
          </a:p>
          <a:p>
            <a:pPr algn="l">
              <a:buNone/>
            </a:pPr>
            <a:endParaRPr lang="en-AU" sz="2000" b="1" i="0" u="none" strike="noStrike" dirty="0">
              <a:solidFill>
                <a:srgbClr val="F8FAFF"/>
              </a:solidFill>
              <a:effectLst/>
              <a:latin typeface="DeepSeek-CJK-patch"/>
            </a:endParaRPr>
          </a:p>
          <a:p>
            <a:pPr algn="l">
              <a:buFont typeface="Arial" panose="020B0604020202020204" pitchFamily="34" charset="0"/>
              <a:buChar char="•"/>
            </a:pPr>
            <a:r>
              <a:rPr lang="en-AU" sz="2000" b="1" i="0" u="none" strike="noStrike" dirty="0">
                <a:solidFill>
                  <a:srgbClr val="F8FAFF"/>
                </a:solidFill>
                <a:effectLst/>
                <a:latin typeface="DeepSeek-CJK-patch"/>
              </a:rPr>
              <a:t>Slide 10:</a:t>
            </a:r>
            <a:r>
              <a:rPr lang="en-AU" sz="2000" b="0" i="0" u="none" strike="noStrike" dirty="0">
                <a:solidFill>
                  <a:srgbClr val="F8FAFF"/>
                </a:solidFill>
                <a:effectLst/>
                <a:latin typeface="DeepSeek-CJK-patch"/>
              </a:rPr>
              <a:t> What is a "gas-led recovery"? (Policy context, 2020s debate)</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11:</a:t>
            </a:r>
            <a:r>
              <a:rPr lang="en-AU" sz="2000" b="0" i="0" u="none" strike="noStrike" dirty="0">
                <a:solidFill>
                  <a:srgbClr val="F8FAFF"/>
                </a:solidFill>
                <a:effectLst/>
                <a:latin typeface="DeepSeek-CJK-patch"/>
              </a:rPr>
              <a:t> Pros &amp; cons of gas (lower CO₂ than coal, but methane leaks, lock-in risk)</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12:</a:t>
            </a:r>
            <a:r>
              <a:rPr lang="en-AU" sz="2000" b="0" i="0" u="none" strike="noStrike" dirty="0">
                <a:solidFill>
                  <a:srgbClr val="F8FAFF"/>
                </a:solidFill>
                <a:effectLst/>
                <a:latin typeface="DeepSeek-CJK-patch"/>
              </a:rPr>
              <a:t> Electrification pathway (heat pumps, induction cooking, EVs + renewables)</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13:</a:t>
            </a:r>
            <a:r>
              <a:rPr lang="en-AU" sz="2000" b="0" i="0" u="none" strike="noStrike" dirty="0">
                <a:solidFill>
                  <a:srgbClr val="F8FAFF"/>
                </a:solidFill>
                <a:effectLst/>
                <a:latin typeface="DeepSeek-CJK-patch"/>
              </a:rPr>
              <a:t> Case studies (e.g., South Australia’s renewables success vs. gas expansion)</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14:</a:t>
            </a:r>
            <a:r>
              <a:rPr lang="en-AU" sz="2000" b="0" i="0" u="none" strike="noStrike" dirty="0">
                <a:solidFill>
                  <a:srgbClr val="F8FAFF"/>
                </a:solidFill>
                <a:effectLst/>
                <a:latin typeface="DeepSeek-CJK-patch"/>
              </a:rPr>
              <a:t> Barriers to electrification (grid upgrades, upfront costs, social equity)</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Discussion Prompt:</a:t>
            </a:r>
            <a:r>
              <a:rPr lang="en-AU" sz="2000" b="0" i="0" u="none" strike="noStrike" dirty="0">
                <a:solidFill>
                  <a:srgbClr val="F8FAFF"/>
                </a:solidFill>
                <a:effectLst/>
                <a:latin typeface="DeepSeek-CJK-patch"/>
              </a:rPr>
              <a:t> </a:t>
            </a:r>
            <a:r>
              <a:rPr lang="en-AU" sz="2000" b="0" i="1" u="none" strike="noStrike" dirty="0">
                <a:solidFill>
                  <a:srgbClr val="F8FAFF"/>
                </a:solidFill>
                <a:effectLst/>
                <a:latin typeface="DeepSeek-CJK-patch"/>
              </a:rPr>
              <a:t>Is gas a necessary "transition fuel" or a dangerous distraction?</a:t>
            </a:r>
            <a:endParaRPr lang="en-AU" sz="2000" b="0" i="0" u="none" strike="noStrike" dirty="0">
              <a:solidFill>
                <a:srgbClr val="F8FAFF"/>
              </a:solidFill>
              <a:effectLst/>
              <a:latin typeface="DeepSeek-CJK-patch"/>
            </a:endParaRPr>
          </a:p>
        </p:txBody>
      </p:sp>
    </p:spTree>
    <p:extLst>
      <p:ext uri="{BB962C8B-B14F-4D97-AF65-F5344CB8AC3E}">
        <p14:creationId xmlns:p14="http://schemas.microsoft.com/office/powerpoint/2010/main" val="26165333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4C42C1-34E7-FE55-01CF-29F9F3A8512B}"/>
              </a:ext>
            </a:extLst>
          </p:cNvPr>
          <p:cNvSpPr txBox="1"/>
          <p:nvPr/>
        </p:nvSpPr>
        <p:spPr>
          <a:xfrm>
            <a:off x="1011282" y="728260"/>
            <a:ext cx="10169435" cy="5401479"/>
          </a:xfrm>
          <a:prstGeom prst="rect">
            <a:avLst/>
          </a:prstGeom>
          <a:noFill/>
        </p:spPr>
        <p:txBody>
          <a:bodyPr wrap="square">
            <a:spAutoFit/>
          </a:bodyPr>
          <a:lstStyle/>
          <a:p>
            <a:pPr algn="l">
              <a:buNone/>
            </a:pPr>
            <a:r>
              <a:rPr lang="en-AU" sz="2000" b="1" i="0" u="none" strike="noStrike" dirty="0">
                <a:solidFill>
                  <a:srgbClr val="F8FAFF"/>
                </a:solidFill>
                <a:effectLst/>
                <a:latin typeface="DeepSeek-CJK-patch"/>
              </a:rPr>
              <a:t>4. Renewables vs. Nuclear (25 min)</a:t>
            </a:r>
          </a:p>
          <a:p>
            <a:pPr algn="l">
              <a:buNone/>
            </a:pPr>
            <a:endParaRPr lang="en-AU" sz="2000" b="1" i="0" u="none" strike="noStrike" dirty="0">
              <a:solidFill>
                <a:srgbClr val="F8FAFF"/>
              </a:solidFill>
              <a:effectLst/>
              <a:latin typeface="DeepSeek-CJK-patch"/>
            </a:endParaRPr>
          </a:p>
          <a:p>
            <a:pPr algn="l">
              <a:buFont typeface="Arial" panose="020B0604020202020204" pitchFamily="34" charset="0"/>
              <a:buChar char="•"/>
            </a:pPr>
            <a:r>
              <a:rPr lang="en-AU" sz="2000" b="1" i="0" u="none" strike="noStrike" dirty="0">
                <a:solidFill>
                  <a:srgbClr val="F8FAFF"/>
                </a:solidFill>
                <a:effectLst/>
                <a:latin typeface="DeepSeek-CJK-patch"/>
              </a:rPr>
              <a:t>Slide 15:</a:t>
            </a:r>
            <a:r>
              <a:rPr lang="en-AU" sz="2000" b="0" i="0" u="none" strike="noStrike" dirty="0">
                <a:solidFill>
                  <a:srgbClr val="F8FAFF"/>
                </a:solidFill>
                <a:effectLst/>
                <a:latin typeface="DeepSeek-CJK-patch"/>
              </a:rPr>
              <a:t> Renewable energy overview (solar, wind, hydro, storage)</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16:</a:t>
            </a:r>
            <a:r>
              <a:rPr lang="en-AU" sz="2000" b="0" i="0" u="none" strike="noStrike" dirty="0">
                <a:solidFill>
                  <a:srgbClr val="F8FAFF"/>
                </a:solidFill>
                <a:effectLst/>
                <a:latin typeface="DeepSeek-CJK-patch"/>
              </a:rPr>
              <a:t> Nuclear energy basics (fission, waste, safety, costs)</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17:</a:t>
            </a:r>
            <a:r>
              <a:rPr lang="en-AU" sz="2000" b="0" i="0" u="none" strike="noStrike" dirty="0">
                <a:solidFill>
                  <a:srgbClr val="F8FAFF"/>
                </a:solidFill>
                <a:effectLst/>
                <a:latin typeface="DeepSeek-CJK-patch"/>
              </a:rPr>
              <a:t> Comparing costs (LCOE graphs: renewables vs. nuclear vs. fossil fuels)</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18:</a:t>
            </a:r>
            <a:r>
              <a:rPr lang="en-AU" sz="2000" b="0" i="0" u="none" strike="noStrike" dirty="0">
                <a:solidFill>
                  <a:srgbClr val="F8FAFF"/>
                </a:solidFill>
                <a:effectLst/>
                <a:latin typeface="DeepSeek-CJK-patch"/>
              </a:rPr>
              <a:t> Speed of deployment (time to build nuclear vs. wind/solar farms)</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19:</a:t>
            </a:r>
            <a:r>
              <a:rPr lang="en-AU" sz="2000" b="0" i="0" u="none" strike="noStrike" dirty="0">
                <a:solidFill>
                  <a:srgbClr val="F8FAFF"/>
                </a:solidFill>
                <a:effectLst/>
                <a:latin typeface="DeepSeek-CJK-patch"/>
              </a:rPr>
              <a:t> Public perception &amp; politics (Why is nuclear debated in Australia?)</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Discussion Prompt:</a:t>
            </a:r>
            <a:r>
              <a:rPr lang="en-AU" sz="2000" b="0" i="0" u="none" strike="noStrike" dirty="0">
                <a:solidFill>
                  <a:srgbClr val="F8FAFF"/>
                </a:solidFill>
                <a:effectLst/>
                <a:latin typeface="DeepSeek-CJK-patch"/>
              </a:rPr>
              <a:t> </a:t>
            </a:r>
            <a:r>
              <a:rPr lang="en-AU" sz="2000" b="0" i="1" u="none" strike="noStrike" dirty="0">
                <a:solidFill>
                  <a:srgbClr val="F8FAFF"/>
                </a:solidFill>
                <a:effectLst/>
                <a:latin typeface="DeepSeek-CJK-patch"/>
              </a:rPr>
              <a:t>Could nuclear play a role in Australia’s future, or is it too late?</a:t>
            </a:r>
          </a:p>
          <a:p>
            <a:pPr algn="l">
              <a:spcBef>
                <a:spcPts val="300"/>
              </a:spcBef>
            </a:pPr>
            <a:endParaRPr lang="en-AU" sz="2000" b="0" i="0" u="none" strike="noStrike" dirty="0">
              <a:solidFill>
                <a:srgbClr val="F8FAFF"/>
              </a:solidFill>
              <a:effectLst/>
              <a:latin typeface="DeepSeek-CJK-patch"/>
            </a:endParaRPr>
          </a:p>
          <a:p>
            <a:pPr algn="l">
              <a:buNone/>
            </a:pPr>
            <a:r>
              <a:rPr lang="en-AU" sz="2000" b="1" i="0" u="none" strike="noStrike" dirty="0">
                <a:solidFill>
                  <a:srgbClr val="F8FAFF"/>
                </a:solidFill>
                <a:effectLst/>
                <a:latin typeface="DeepSeek-CJK-patch"/>
              </a:rPr>
              <a:t>5. Conclusion &amp; Q&amp;A (15 min)</a:t>
            </a:r>
          </a:p>
          <a:p>
            <a:pPr algn="l">
              <a:buNone/>
            </a:pPr>
            <a:endParaRPr lang="en-AU" sz="2000" b="1" i="0" u="none" strike="noStrike" dirty="0">
              <a:solidFill>
                <a:srgbClr val="F8FAFF"/>
              </a:solidFill>
              <a:effectLst/>
              <a:latin typeface="DeepSeek-CJK-patch"/>
            </a:endParaRPr>
          </a:p>
          <a:p>
            <a:pPr algn="l">
              <a:buFont typeface="Arial" panose="020B0604020202020204" pitchFamily="34" charset="0"/>
              <a:buChar char="•"/>
            </a:pPr>
            <a:r>
              <a:rPr lang="en-AU" sz="2000" b="1" i="0" u="none" strike="noStrike" dirty="0">
                <a:solidFill>
                  <a:srgbClr val="F8FAFF"/>
                </a:solidFill>
                <a:effectLst/>
                <a:latin typeface="DeepSeek-CJK-patch"/>
              </a:rPr>
              <a:t>Slide 20:</a:t>
            </a:r>
            <a:r>
              <a:rPr lang="en-AU" sz="2000" b="0" i="0" u="none" strike="noStrike" dirty="0">
                <a:solidFill>
                  <a:srgbClr val="F8FAFF"/>
                </a:solidFill>
                <a:effectLst/>
                <a:latin typeface="DeepSeek-CJK-patch"/>
              </a:rPr>
              <a:t> Summary of key takeaways</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21:</a:t>
            </a:r>
            <a:r>
              <a:rPr lang="en-AU" sz="2000" b="0" i="0" u="none" strike="noStrike" dirty="0">
                <a:solidFill>
                  <a:srgbClr val="F8FAFF"/>
                </a:solidFill>
                <a:effectLst/>
                <a:latin typeface="DeepSeek-CJK-patch"/>
              </a:rPr>
              <a:t> Pathways to a zero-carbon grid (renewables + storage, demand management)</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22:</a:t>
            </a:r>
            <a:r>
              <a:rPr lang="en-AU" sz="2000" b="0" i="0" u="none" strike="noStrike" dirty="0">
                <a:solidFill>
                  <a:srgbClr val="F8FAFF"/>
                </a:solidFill>
                <a:effectLst/>
                <a:latin typeface="DeepSeek-CJK-patch"/>
              </a:rPr>
              <a:t> What can individuals/communities do? (advocacy, solar, efficiency)</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Slide 23:</a:t>
            </a:r>
            <a:r>
              <a:rPr lang="en-AU" sz="2000" b="0" i="0" u="none" strike="noStrike" dirty="0">
                <a:solidFill>
                  <a:srgbClr val="F8FAFF"/>
                </a:solidFill>
                <a:effectLst/>
                <a:latin typeface="DeepSeek-CJK-patch"/>
              </a:rPr>
              <a:t> Final thought: </a:t>
            </a:r>
            <a:r>
              <a:rPr lang="en-AU" sz="2000" b="0" i="1" u="none" strike="noStrike" dirty="0">
                <a:solidFill>
                  <a:srgbClr val="F8FAFF"/>
                </a:solidFill>
                <a:effectLst/>
                <a:latin typeface="DeepSeek-CJK-patch"/>
              </a:rPr>
              <a:t>"Our legacy for future generations"</a:t>
            </a:r>
            <a:r>
              <a:rPr lang="en-AU" sz="2000" b="0" i="0" u="none" strike="noStrike" dirty="0">
                <a:solidFill>
                  <a:srgbClr val="F8FAFF"/>
                </a:solidFill>
                <a:effectLst/>
                <a:latin typeface="DeepSeek-CJK-patch"/>
              </a:rPr>
              <a:t> (positive action examples)</a:t>
            </a:r>
          </a:p>
          <a:p>
            <a:pPr algn="l">
              <a:spcBef>
                <a:spcPts val="300"/>
              </a:spcBef>
              <a:buFont typeface="Arial" panose="020B0604020202020204" pitchFamily="34" charset="0"/>
              <a:buChar char="•"/>
            </a:pPr>
            <a:r>
              <a:rPr lang="en-AU" sz="2000" b="1" i="0" u="none" strike="noStrike" dirty="0">
                <a:solidFill>
                  <a:srgbClr val="F8FAFF"/>
                </a:solidFill>
                <a:effectLst/>
                <a:latin typeface="DeepSeek-CJK-patch"/>
              </a:rPr>
              <a:t>Open Q&amp;A + Discussion</a:t>
            </a:r>
            <a:endParaRPr lang="en-AU" sz="2000" b="0" i="0" u="none" strike="noStrike" dirty="0">
              <a:solidFill>
                <a:srgbClr val="F8FAFF"/>
              </a:solidFill>
              <a:effectLst/>
              <a:latin typeface="DeepSeek-CJK-patch"/>
            </a:endParaRPr>
          </a:p>
        </p:txBody>
      </p:sp>
    </p:spTree>
    <p:extLst>
      <p:ext uri="{BB962C8B-B14F-4D97-AF65-F5344CB8AC3E}">
        <p14:creationId xmlns:p14="http://schemas.microsoft.com/office/powerpoint/2010/main" val="42798737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0C5149-5E86-34C1-4C39-25E1FAA1E5A2}"/>
              </a:ext>
            </a:extLst>
          </p:cNvPr>
          <p:cNvSpPr txBox="1"/>
          <p:nvPr/>
        </p:nvSpPr>
        <p:spPr>
          <a:xfrm>
            <a:off x="1145177" y="358929"/>
            <a:ext cx="9901646" cy="6140142"/>
          </a:xfrm>
          <a:prstGeom prst="rect">
            <a:avLst/>
          </a:prstGeom>
          <a:noFill/>
        </p:spPr>
        <p:txBody>
          <a:bodyPr wrap="square">
            <a:spAutoFit/>
          </a:bodyPr>
          <a:lstStyle/>
          <a:p>
            <a:pPr algn="l">
              <a:spcAft>
                <a:spcPts val="900"/>
              </a:spcAft>
              <a:buNone/>
            </a:pPr>
            <a:r>
              <a:rPr lang="en-AU" b="1" i="0" u="none" strike="noStrike" dirty="0">
                <a:solidFill>
                  <a:srgbClr val="F8FAFF"/>
                </a:solidFill>
                <a:effectLst/>
                <a:latin typeface="DeepSeek-CJK-patch"/>
              </a:rPr>
              <a:t>Additional Tips for Engagement:</a:t>
            </a:r>
          </a:p>
          <a:p>
            <a:pPr algn="l">
              <a:spcAft>
                <a:spcPts val="900"/>
              </a:spcAft>
              <a:buFont typeface="Arial" panose="020B0604020202020204" pitchFamily="34" charset="0"/>
              <a:buChar char="•"/>
            </a:pPr>
            <a:r>
              <a:rPr lang="en-AU" b="1" i="0" u="none" strike="noStrike" dirty="0">
                <a:solidFill>
                  <a:srgbClr val="F8FAFF"/>
                </a:solidFill>
                <a:effectLst/>
                <a:latin typeface="DeepSeek-CJK-patch"/>
              </a:rPr>
              <a:t>Use visuals:</a:t>
            </a:r>
            <a:r>
              <a:rPr lang="en-AU" b="0" i="0" u="none" strike="noStrike" dirty="0">
                <a:solidFill>
                  <a:srgbClr val="F8FAFF"/>
                </a:solidFill>
                <a:effectLst/>
                <a:latin typeface="DeepSeek-CJK-patch"/>
              </a:rPr>
              <a:t> Graphs, maps (e.g., NEM grid), before/after images (coal vs. solar farms).</a:t>
            </a:r>
          </a:p>
          <a:p>
            <a:pPr algn="l">
              <a:spcBef>
                <a:spcPts val="300"/>
              </a:spcBef>
              <a:spcAft>
                <a:spcPts val="900"/>
              </a:spcAft>
              <a:buFont typeface="Arial" panose="020B0604020202020204" pitchFamily="34" charset="0"/>
              <a:buChar char="•"/>
            </a:pPr>
            <a:r>
              <a:rPr lang="en-AU" b="1" i="0" u="none" strike="noStrike" dirty="0">
                <a:solidFill>
                  <a:srgbClr val="F8FAFF"/>
                </a:solidFill>
                <a:effectLst/>
                <a:latin typeface="DeepSeek-CJK-patch"/>
              </a:rPr>
              <a:t>Local relevance:</a:t>
            </a:r>
            <a:r>
              <a:rPr lang="en-AU" b="0" i="0" u="none" strike="noStrike" dirty="0">
                <a:solidFill>
                  <a:srgbClr val="F8FAFF"/>
                </a:solidFill>
                <a:effectLst/>
                <a:latin typeface="DeepSeek-CJK-patch"/>
              </a:rPr>
              <a:t> Mention Victorian projects (e.g., offshore wind in Gippsland).</a:t>
            </a:r>
          </a:p>
          <a:p>
            <a:pPr algn="l">
              <a:spcBef>
                <a:spcPts val="300"/>
              </a:spcBef>
              <a:spcAft>
                <a:spcPts val="900"/>
              </a:spcAft>
              <a:buFont typeface="Arial" panose="020B0604020202020204" pitchFamily="34" charset="0"/>
              <a:buChar char="•"/>
            </a:pPr>
            <a:r>
              <a:rPr lang="en-AU" b="1" i="0" u="none" strike="noStrike" dirty="0">
                <a:solidFill>
                  <a:srgbClr val="F8FAFF"/>
                </a:solidFill>
                <a:effectLst/>
                <a:latin typeface="DeepSeek-CJK-patch"/>
              </a:rPr>
              <a:t>Interactive elements:</a:t>
            </a:r>
            <a:r>
              <a:rPr lang="en-AU" b="0" i="0" u="none" strike="noStrike" dirty="0">
                <a:solidFill>
                  <a:srgbClr val="F8FAFF"/>
                </a:solidFill>
                <a:effectLst/>
                <a:latin typeface="DeepSeek-CJK-patch"/>
              </a:rPr>
              <a:t> Quick poll (e.g., </a:t>
            </a:r>
            <a:r>
              <a:rPr lang="en-AU" b="0" i="1" u="none" strike="noStrike" dirty="0">
                <a:solidFill>
                  <a:srgbClr val="F8FAFF"/>
                </a:solidFill>
                <a:effectLst/>
                <a:latin typeface="DeepSeek-CJK-patch"/>
              </a:rPr>
              <a:t>"Who supports nuclear in Australia?"</a:t>
            </a:r>
            <a:r>
              <a:rPr lang="en-AU" b="0" i="0" u="none" strike="noStrike" dirty="0">
                <a:solidFill>
                  <a:srgbClr val="F8FAFF"/>
                </a:solidFill>
                <a:effectLst/>
                <a:latin typeface="DeepSeek-CJK-patch"/>
              </a:rPr>
              <a:t>).</a:t>
            </a:r>
          </a:p>
          <a:p>
            <a:pPr algn="l">
              <a:spcBef>
                <a:spcPts val="300"/>
              </a:spcBef>
              <a:spcAft>
                <a:spcPts val="900"/>
              </a:spcAft>
              <a:buFont typeface="Arial" panose="020B0604020202020204" pitchFamily="34" charset="0"/>
              <a:buChar char="•"/>
            </a:pPr>
            <a:r>
              <a:rPr lang="en-AU" b="1" i="0" u="none" strike="noStrike" dirty="0">
                <a:solidFill>
                  <a:srgbClr val="F8FAFF"/>
                </a:solidFill>
                <a:effectLst/>
                <a:latin typeface="DeepSeek-CJK-patch"/>
              </a:rPr>
              <a:t>Pace for clarity:</a:t>
            </a:r>
            <a:r>
              <a:rPr lang="en-AU" b="0" i="0" u="none" strike="noStrike" dirty="0">
                <a:solidFill>
                  <a:srgbClr val="F8FAFF"/>
                </a:solidFill>
                <a:effectLst/>
                <a:latin typeface="DeepSeek-CJK-patch"/>
              </a:rPr>
              <a:t> Avoid jargon; explain acronyms (e.g., LCOE, NEM).</a:t>
            </a:r>
          </a:p>
          <a:p>
            <a:pPr algn="l">
              <a:spcBef>
                <a:spcPts val="300"/>
              </a:spcBef>
              <a:spcAft>
                <a:spcPts val="900"/>
              </a:spcAft>
              <a:buFont typeface="Arial" panose="020B0604020202020204" pitchFamily="34" charset="0"/>
              <a:buChar char="•"/>
            </a:pPr>
            <a:endParaRPr lang="en-AU" b="0" i="0" u="none" strike="noStrike" dirty="0">
              <a:solidFill>
                <a:srgbClr val="F8FAFF"/>
              </a:solidFill>
              <a:effectLst/>
              <a:latin typeface="DeepSeek-CJK-patch"/>
            </a:endParaRPr>
          </a:p>
          <a:p>
            <a:pPr algn="l">
              <a:spcAft>
                <a:spcPts val="900"/>
              </a:spcAft>
              <a:buNone/>
            </a:pPr>
            <a:r>
              <a:rPr lang="en-AU" b="0" i="0" u="none" strike="noStrike" dirty="0">
                <a:solidFill>
                  <a:srgbClr val="F8FAFF"/>
                </a:solidFill>
                <a:effectLst/>
                <a:latin typeface="DeepSeek-CJK-patch"/>
              </a:rPr>
              <a:t>Since your audience is knowledgeable, they’ll appreciate </a:t>
            </a:r>
            <a:r>
              <a:rPr lang="en-AU" b="1" i="0" u="none" strike="noStrike" dirty="0">
                <a:solidFill>
                  <a:srgbClr val="F8FAFF"/>
                </a:solidFill>
                <a:effectLst/>
                <a:latin typeface="DeepSeek-CJK-patch"/>
              </a:rPr>
              <a:t>nuanced debate</a:t>
            </a:r>
            <a:r>
              <a:rPr lang="en-AU" b="0" i="0" u="none" strike="noStrike" dirty="0">
                <a:solidFill>
                  <a:srgbClr val="F8FAFF"/>
                </a:solidFill>
                <a:effectLst/>
                <a:latin typeface="DeepSeek-CJK-patch"/>
              </a:rPr>
              <a:t> (e.g., challenges of 100% renewables, pros/cons of nuclear). Given your expertise, you can adapt depth as needed.</a:t>
            </a:r>
          </a:p>
          <a:p>
            <a:pPr algn="l">
              <a:spcAft>
                <a:spcPts val="900"/>
              </a:spcAft>
              <a:buNone/>
            </a:pPr>
            <a:endParaRPr lang="en-AU" b="0" i="0" u="none" strike="noStrike" dirty="0">
              <a:solidFill>
                <a:srgbClr val="F8FAFF"/>
              </a:solidFill>
              <a:effectLst/>
              <a:latin typeface="DeepSeek-CJK-patch"/>
            </a:endParaRPr>
          </a:p>
          <a:p>
            <a:pPr algn="l">
              <a:spcAft>
                <a:spcPts val="900"/>
              </a:spcAft>
              <a:buNone/>
            </a:pPr>
            <a:r>
              <a:rPr lang="en-AU" b="0" i="0" u="none" strike="noStrike" dirty="0">
                <a:solidFill>
                  <a:srgbClr val="F8FAFF"/>
                </a:solidFill>
                <a:effectLst/>
                <a:latin typeface="DeepSeek-CJK-patch"/>
              </a:rPr>
              <a:t>Would you like help refining specific slides or adding case studies?</a:t>
            </a:r>
          </a:p>
          <a:p>
            <a:pPr algn="l">
              <a:spcAft>
                <a:spcPts val="1200"/>
              </a:spcAft>
              <a:buNone/>
            </a:pPr>
            <a:endParaRPr lang="en-AU" b="0" i="0" u="none" strike="noStrike" dirty="0">
              <a:solidFill>
                <a:srgbClr val="F8FAFF"/>
              </a:solidFill>
              <a:effectLst/>
              <a:latin typeface="DeepSeek-CJK-patch"/>
            </a:endParaRPr>
          </a:p>
          <a:p>
            <a:pPr algn="l">
              <a:spcAft>
                <a:spcPts val="1200"/>
              </a:spcAft>
              <a:buNone/>
            </a:pPr>
            <a:r>
              <a:rPr lang="en-AU" b="0" i="0" u="none" strike="noStrike" dirty="0">
                <a:solidFill>
                  <a:schemeClr val="accent4">
                    <a:lumMod val="40000"/>
                    <a:lumOff val="60000"/>
                  </a:schemeClr>
                </a:solidFill>
                <a:effectLst/>
                <a:latin typeface="DeepSeek-CJK-patch"/>
              </a:rPr>
              <a:t>Help in refining specific slides would be extremely helpful as the session is being presented tomorrow</a:t>
            </a:r>
          </a:p>
          <a:p>
            <a:pPr algn="l">
              <a:spcAft>
                <a:spcPts val="900"/>
              </a:spcAft>
            </a:pPr>
            <a:endParaRPr lang="en-AU" b="0" i="0" u="none" strike="noStrike" dirty="0">
              <a:solidFill>
                <a:srgbClr val="F8FAFF"/>
              </a:solidFill>
              <a:effectLst/>
              <a:latin typeface="DeepSeek-CJK-patch"/>
            </a:endParaRPr>
          </a:p>
          <a:p>
            <a:pPr algn="l">
              <a:spcAft>
                <a:spcPts val="900"/>
              </a:spcAft>
            </a:pPr>
            <a:r>
              <a:rPr lang="en-AU" b="0" i="0" u="none" strike="noStrike" dirty="0">
                <a:solidFill>
                  <a:srgbClr val="F8FAFF"/>
                </a:solidFill>
                <a:effectLst/>
                <a:latin typeface="DeepSeek-CJK-patch"/>
              </a:rPr>
              <a:t>Absolutely! Since your session is </a:t>
            </a:r>
            <a:r>
              <a:rPr lang="en-AU" b="1" i="0" u="none" strike="noStrike" dirty="0">
                <a:solidFill>
                  <a:srgbClr val="F8FAFF"/>
                </a:solidFill>
                <a:effectLst/>
                <a:latin typeface="DeepSeek-CJK-patch"/>
              </a:rPr>
              <a:t>tomorrow</a:t>
            </a:r>
            <a:r>
              <a:rPr lang="en-AU" b="0" i="0" u="none" strike="noStrike" dirty="0">
                <a:solidFill>
                  <a:srgbClr val="F8FAFF"/>
                </a:solidFill>
                <a:effectLst/>
                <a:latin typeface="DeepSeek-CJK-patch"/>
              </a:rPr>
              <a:t>, I’ll focus on refining </a:t>
            </a:r>
            <a:r>
              <a:rPr lang="en-AU" b="1" i="0" u="none" strike="noStrike" dirty="0">
                <a:solidFill>
                  <a:srgbClr val="F8FAFF"/>
                </a:solidFill>
                <a:effectLst/>
                <a:latin typeface="DeepSeek-CJK-patch"/>
              </a:rPr>
              <a:t>key slides</a:t>
            </a:r>
            <a:r>
              <a:rPr lang="en-AU" b="0" i="0" u="none" strike="noStrike" dirty="0">
                <a:solidFill>
                  <a:srgbClr val="F8FAFF"/>
                </a:solidFill>
                <a:effectLst/>
                <a:latin typeface="DeepSeek-CJK-patch"/>
              </a:rPr>
              <a:t> for maximum clarity and engagement, tailored to your knowledgeable audience. Below are detailed suggestions for </a:t>
            </a:r>
            <a:r>
              <a:rPr lang="en-AU" b="1" i="0" u="none" strike="noStrike" dirty="0">
                <a:solidFill>
                  <a:srgbClr val="F8FAFF"/>
                </a:solidFill>
                <a:effectLst/>
                <a:latin typeface="DeepSeek-CJK-patch"/>
              </a:rPr>
              <a:t>5 critical slides</a:t>
            </a:r>
            <a:r>
              <a:rPr lang="en-AU" b="0" i="0" u="none" strike="noStrike" dirty="0">
                <a:solidFill>
                  <a:srgbClr val="F8FAFF"/>
                </a:solidFill>
                <a:effectLst/>
                <a:latin typeface="DeepSeek-CJK-patch"/>
              </a:rPr>
              <a:t> (you can adapt others similarly).</a:t>
            </a:r>
          </a:p>
        </p:txBody>
      </p:sp>
    </p:spTree>
    <p:extLst>
      <p:ext uri="{BB962C8B-B14F-4D97-AF65-F5344CB8AC3E}">
        <p14:creationId xmlns:p14="http://schemas.microsoft.com/office/powerpoint/2010/main" val="4159690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C37BCE-CE25-EC55-2EEB-51B1F036E9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1147" y="782137"/>
            <a:ext cx="8069705" cy="5293726"/>
          </a:xfrm>
          <a:prstGeom prst="rect">
            <a:avLst/>
          </a:prstGeom>
        </p:spPr>
      </p:pic>
    </p:spTree>
    <p:extLst>
      <p:ext uri="{BB962C8B-B14F-4D97-AF65-F5344CB8AC3E}">
        <p14:creationId xmlns:p14="http://schemas.microsoft.com/office/powerpoint/2010/main" val="2079732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CF1069-AC5B-ACBE-D86A-3A21CB6D02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8378" y="0"/>
            <a:ext cx="9155243" cy="6866432"/>
          </a:xfrm>
          <a:prstGeom prst="rect">
            <a:avLst/>
          </a:prstGeom>
        </p:spPr>
      </p:pic>
    </p:spTree>
    <p:extLst>
      <p:ext uri="{BB962C8B-B14F-4D97-AF65-F5344CB8AC3E}">
        <p14:creationId xmlns:p14="http://schemas.microsoft.com/office/powerpoint/2010/main" val="3156761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B5445C-84CA-F027-F82D-D99001F2F0B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3748"/>
            <a:ext cx="12190970" cy="6858000"/>
          </a:xfrm>
          <a:prstGeom prst="rect">
            <a:avLst/>
          </a:prstGeom>
        </p:spPr>
      </p:pic>
    </p:spTree>
    <p:extLst>
      <p:ext uri="{BB962C8B-B14F-4D97-AF65-F5344CB8AC3E}">
        <p14:creationId xmlns:p14="http://schemas.microsoft.com/office/powerpoint/2010/main" val="13281420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8535</TotalTime>
  <Words>2071</Words>
  <Application>Microsoft Macintosh PowerPoint</Application>
  <PresentationFormat>Widescreen</PresentationFormat>
  <Paragraphs>276</Paragraphs>
  <Slides>67</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Aptos</vt:lpstr>
      <vt:lpstr>Arial</vt:lpstr>
      <vt:lpstr>Calibri</vt:lpstr>
      <vt:lpstr>Century Gothic</vt:lpstr>
      <vt:lpstr>DeepSeek-CJK-patch</vt:lpstr>
      <vt:lpstr>Helvetica</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Werner Theinert</dc:creator>
  <cp:lastModifiedBy>Werner Theinert</cp:lastModifiedBy>
  <cp:revision>12</cp:revision>
  <dcterms:created xsi:type="dcterms:W3CDTF">2025-04-29T03:18:59Z</dcterms:created>
  <dcterms:modified xsi:type="dcterms:W3CDTF">2025-05-06T03:56:09Z</dcterms:modified>
</cp:coreProperties>
</file>