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1"/>
  </p:notesMasterIdLst>
  <p:sldIdLst>
    <p:sldId id="257" r:id="rId2"/>
    <p:sldId id="263" r:id="rId3"/>
    <p:sldId id="264" r:id="rId4"/>
    <p:sldId id="275" r:id="rId5"/>
    <p:sldId id="282" r:id="rId6"/>
    <p:sldId id="277" r:id="rId7"/>
    <p:sldId id="283" r:id="rId8"/>
    <p:sldId id="268" r:id="rId9"/>
    <p:sldId id="265" r:id="rId10"/>
    <p:sldId id="266" r:id="rId11"/>
    <p:sldId id="267" r:id="rId12"/>
    <p:sldId id="284" r:id="rId13"/>
    <p:sldId id="274" r:id="rId14"/>
    <p:sldId id="285" r:id="rId15"/>
    <p:sldId id="286" r:id="rId16"/>
    <p:sldId id="281" r:id="rId17"/>
    <p:sldId id="287" r:id="rId18"/>
    <p:sldId id="290" r:id="rId19"/>
    <p:sldId id="28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81993" autoAdjust="0"/>
  </p:normalViewPr>
  <p:slideViewPr>
    <p:cSldViewPr snapToGrid="0">
      <p:cViewPr varScale="1">
        <p:scale>
          <a:sx n="85" d="100"/>
          <a:sy n="85" d="100"/>
        </p:scale>
        <p:origin x="57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ugent" userId="d7c147f5a9abafdc" providerId="LiveId" clId="{568A766B-D98B-4D96-AEFE-0C3B379B2C6F}"/>
    <pc:docChg chg="modSld">
      <pc:chgData name="Michael Nugent" userId="d7c147f5a9abafdc" providerId="LiveId" clId="{568A766B-D98B-4D96-AEFE-0C3B379B2C6F}" dt="2025-04-22T00:22:12.662" v="0" actId="20577"/>
      <pc:docMkLst>
        <pc:docMk/>
      </pc:docMkLst>
      <pc:sldChg chg="modSp mod">
        <pc:chgData name="Michael Nugent" userId="d7c147f5a9abafdc" providerId="LiveId" clId="{568A766B-D98B-4D96-AEFE-0C3B379B2C6F}" dt="2025-04-22T00:22:12.662" v="0" actId="20577"/>
        <pc:sldMkLst>
          <pc:docMk/>
          <pc:sldMk cId="3488013863" sldId="267"/>
        </pc:sldMkLst>
        <pc:spChg chg="mod">
          <ac:chgData name="Michael Nugent" userId="d7c147f5a9abafdc" providerId="LiveId" clId="{568A766B-D98B-4D96-AEFE-0C3B379B2C6F}" dt="2025-04-22T00:22:12.662" v="0" actId="20577"/>
          <ac:spMkLst>
            <pc:docMk/>
            <pc:sldMk cId="3488013863" sldId="267"/>
            <ac:spMk id="2" creationId="{22B3153F-E45D-57FC-00EC-3978502907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8E3B3-E303-4ED6-819E-6A9672EEC034}" type="datetimeFigureOut">
              <a:rPr lang="en-AU" smtClean="0"/>
              <a:t>22/04/2025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0D0A4-CD2A-473F-B44B-3309774635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08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0D0A4-CD2A-473F-B44B-3309774635D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80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C:\Users\mnn\Videos\4K Video Downloader\GCSE Chemistry - Global Warming &amp; Climate </a:t>
            </a:r>
            <a:r>
              <a:rPr lang="en-AU" dirty="0" err="1"/>
              <a:t>Change.mkv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0D0A4-CD2A-473F-B44B-3309774635D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435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2400" dirty="0"/>
              <a:t>Group decision making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0D0A4-CD2A-473F-B44B-3309774635D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15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0D0A4-CD2A-473F-B44B-3309774635D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160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6"/>
                </a:solidFill>
              </a:rPr>
              <a:t>Legal briefing - Recent trends in climate change litigation</a:t>
            </a:r>
          </a:p>
          <a:p>
            <a:r>
              <a:rPr lang="en-AU" dirty="0">
                <a:solidFill>
                  <a:schemeClr val="accent6"/>
                </a:solidFill>
              </a:rPr>
              <a:t>https://www.ags.gov.au/publications/legal-briefing/lb-20220601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0D0A4-CD2A-473F-B44B-3309774635D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86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713F8-2B8A-63E7-31C6-53F75B0D9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377B59-E216-0E82-6D5B-1037951B3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B502B3-D88C-068E-52EA-4629A7234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6AFF8-EA94-CB8D-8CB1-3F902D0B8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0D0A4-CD2A-473F-B44B-3309774635DA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168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5F5D-7760-4748-A2D8-04FFB462AEA3}" type="datetimeFigureOut">
              <a:rPr lang="en-AU" smtClean="0"/>
              <a:t>22/04/2025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B-FF71-4044-A4A5-663EC70E5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36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5F5D-7760-4748-A2D8-04FFB462AEA3}" type="datetimeFigureOut">
              <a:rPr lang="en-AU" smtClean="0"/>
              <a:t>22/04/2025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B-FF71-4044-A4A5-663EC70E5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039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5F5D-7760-4748-A2D8-04FFB462AEA3}" type="datetimeFigureOut">
              <a:rPr lang="en-AU" smtClean="0"/>
              <a:t>22/04/2025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B-FF71-4044-A4A5-663EC70E5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38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5F5D-7760-4748-A2D8-04FFB462AEA3}" type="datetimeFigureOut">
              <a:rPr lang="en-AU" smtClean="0"/>
              <a:t>22/04/2025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B-FF71-4044-A4A5-663EC70E5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6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5F5D-7760-4748-A2D8-04FFB462AEA3}" type="datetimeFigureOut">
              <a:rPr lang="en-AU" smtClean="0"/>
              <a:t>22/04/2025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B-FF71-4044-A4A5-663EC70E5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351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5F5D-7760-4748-A2D8-04FFB462AEA3}" type="datetimeFigureOut">
              <a:rPr lang="en-AU" smtClean="0"/>
              <a:t>22/04/2025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B-FF71-4044-A4A5-663EC70E5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19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5F5D-7760-4748-A2D8-04FFB462AEA3}" type="datetimeFigureOut">
              <a:rPr lang="en-AU" smtClean="0"/>
              <a:t>22/04/2025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B-FF71-4044-A4A5-663EC70E5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432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5F5D-7760-4748-A2D8-04FFB462AEA3}" type="datetimeFigureOut">
              <a:rPr lang="en-AU" smtClean="0"/>
              <a:t>22/04/2025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B-FF71-4044-A4A5-663EC70E5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84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5F5D-7760-4748-A2D8-04FFB462AEA3}" type="datetimeFigureOut">
              <a:rPr lang="en-AU" smtClean="0"/>
              <a:t>22/04/2025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B-FF71-4044-A4A5-663EC70E5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777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5F5D-7760-4748-A2D8-04FFB462AEA3}" type="datetimeFigureOut">
              <a:rPr lang="en-AU" smtClean="0"/>
              <a:t>22/04/2025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B-FF71-4044-A4A5-663EC70E5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239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5F5D-7760-4748-A2D8-04FFB462AEA3}" type="datetimeFigureOut">
              <a:rPr lang="en-AU" smtClean="0"/>
              <a:t>22/04/2025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F53B-FF71-4044-A4A5-663EC70E5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45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965F5D-7760-4748-A2D8-04FFB462AEA3}" type="datetimeFigureOut">
              <a:rPr lang="en-AU" smtClean="0"/>
              <a:t>22/04/2025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F17F53B-FF71-4044-A4A5-663EC70E5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6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i.pinimg.com/originals/9f/54/4f/9f544fe89cfe5500c2ae7e30f496485b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sh.illinois.edu/lfr/files/2017/01/Sustainabit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nn\Videos\4K%20Video%20Downloader\David%20Attenborough,%20People's%20Advocate%20for%20COP26,%20Address%20to%20World%20Leaders%20%20%20Climate%20Action.mk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7EpiXViSIQ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scientists-finally-have-an-explanation-for-the-gaia-puzzle-9915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file:///C:\Users\mnn\Videos\4K%20Video%20Downloader\WATCH%20Greta%20Thunberg's%20full%20speech%20to%20world%20leaders%20at%20UN%20Climate%20Action%20Summit.mk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nn\Videos\4K%20Video%20Downloader\WATCH%20Greta%20Thunberg's%20full%20speech%20to%20world%20leaders%20at%20UN%20Climate%20Action%20Summit.mk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AJsdgTPJpU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nn\Videos\4K%20Video%20Downloader\WATCH%20Greta%20Thunberg's%20full%20speech%20to%20world%20leaders%20at%20UN%20Climate%20Action%20Summit.mk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AJsdgTPJpU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nn\Videos\4K%20Video%20Downloader\GCSE%20Chemistry%20-%20Global%20Warming%20&amp;%20Climate%20Change.mk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_b2A-d5hGY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words&#10;&#10;Description automatically generated">
            <a:extLst>
              <a:ext uri="{FF2B5EF4-FFF2-40B4-BE49-F238E27FC236}">
                <a16:creationId xmlns:a16="http://schemas.microsoft.com/office/drawing/2014/main" id="{F56D1042-75FF-638A-CBE2-231AE9423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452" y="810491"/>
            <a:ext cx="8103850" cy="52058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77AA6-589D-CAEB-8B36-DFF616D7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Our Planet, Our Legacy: Understanding Climate Change</a:t>
            </a:r>
            <a:br>
              <a:rPr lang="en-US" sz="3600" dirty="0"/>
            </a:br>
            <a:br>
              <a:rPr lang="en-US" sz="3600" dirty="0"/>
            </a:br>
            <a:r>
              <a:rPr lang="en-US" sz="2400" dirty="0"/>
              <a:t>U3A Wonthaggi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Term 2, 2025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4534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8F74-6F67-A400-86FD-E38454A0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Sustainability: overlapping, but separate, spheres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BB289-33BC-F2D9-5BE9-AEAC540B985C}"/>
              </a:ext>
            </a:extLst>
          </p:cNvPr>
          <p:cNvSpPr txBox="1"/>
          <p:nvPr/>
        </p:nvSpPr>
        <p:spPr>
          <a:xfrm>
            <a:off x="361462" y="6333364"/>
            <a:ext cx="60999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hlinkClick r:id="rId2"/>
              </a:rPr>
              <a:t>https://i.pinimg.com/originals/9f/54/4f/9f544fe89cfe5500c2ae7e30f496485b.jpg</a:t>
            </a:r>
            <a:r>
              <a:rPr lang="en-AU" sz="1000" dirty="0"/>
              <a:t> </a:t>
            </a:r>
          </a:p>
        </p:txBody>
      </p:sp>
      <p:pic>
        <p:nvPicPr>
          <p:cNvPr id="11" name="Content Placeholder 10" descr="Diagram of sustainability with green circles and white text&#10;&#10;AI-generated content may be incorrect.">
            <a:extLst>
              <a:ext uri="{FF2B5EF4-FFF2-40B4-BE49-F238E27FC236}">
                <a16:creationId xmlns:a16="http://schemas.microsoft.com/office/drawing/2014/main" id="{AE83C3D6-69FB-A519-AE62-DAFBDBC7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94" y="863600"/>
            <a:ext cx="6357687" cy="5121275"/>
          </a:xfrm>
        </p:spPr>
      </p:pic>
    </p:spTree>
    <p:extLst>
      <p:ext uri="{BB962C8B-B14F-4D97-AF65-F5344CB8AC3E}">
        <p14:creationId xmlns:p14="http://schemas.microsoft.com/office/powerpoint/2010/main" val="62558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153F-E45D-57FC-00EC-397850290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5057" cy="4601183"/>
          </a:xfrm>
        </p:spPr>
        <p:txBody>
          <a:bodyPr/>
          <a:lstStyle/>
          <a:p>
            <a:r>
              <a:rPr lang="en-AU" dirty="0"/>
              <a:t>Embedded interdependent </a:t>
            </a:r>
            <a:br>
              <a:rPr lang="en-AU" dirty="0"/>
            </a:br>
            <a:br>
              <a:rPr lang="en-AU" dirty="0"/>
            </a:br>
            <a:r>
              <a:rPr lang="en-AU" dirty="0"/>
              <a:t>… a series of  complex, </a:t>
            </a:r>
            <a:r>
              <a:rPr lang="en-AU"/>
              <a:t>adaptive systems</a:t>
            </a:r>
            <a:endParaRPr lang="en-AU" dirty="0"/>
          </a:p>
        </p:txBody>
      </p:sp>
      <p:pic>
        <p:nvPicPr>
          <p:cNvPr id="7" name="Content Placeholder 6" descr="A diagram of the economy and environment&#10;&#10;AI-generated content may be incorrect.">
            <a:extLst>
              <a:ext uri="{FF2B5EF4-FFF2-40B4-BE49-F238E27FC236}">
                <a16:creationId xmlns:a16="http://schemas.microsoft.com/office/drawing/2014/main" id="{8F2805B9-B612-2DAB-5C6F-F3868879B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85" y="863600"/>
            <a:ext cx="5090305" cy="51212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83455D-74A4-0C91-643D-3B2F9C9BAC6D}"/>
              </a:ext>
            </a:extLst>
          </p:cNvPr>
          <p:cNvSpPr txBox="1"/>
          <p:nvPr/>
        </p:nvSpPr>
        <p:spPr>
          <a:xfrm>
            <a:off x="361462" y="6333364"/>
            <a:ext cx="60999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hlinkClick r:id="rId3"/>
              </a:rPr>
              <a:t>https://publish.illinois.edu/lfr/files/2017/01/Sustainabitt.png</a:t>
            </a:r>
            <a:r>
              <a:rPr lang="en-A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801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80F5-50F6-E9B3-38D3-860AD298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AU"/>
              <a:t>Overview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B9BE-9AC5-165D-A022-D2C2C47A2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What is climate change?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Who’s here?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AU" sz="2800" dirty="0"/>
              <a:t>Why is climate important?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What do we know/want to know?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Wrap-up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7A0B4-6CE6-2DA5-E129-9903169D4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6" y="4933606"/>
            <a:ext cx="1928263" cy="1080463"/>
          </a:xfrm>
          <a:prstGeom prst="rect">
            <a:avLst/>
          </a:prstGeom>
        </p:spPr>
      </p:pic>
      <p:pic>
        <p:nvPicPr>
          <p:cNvPr id="5" name="Picture 4" descr="A child waving her hand&#10;&#10;AI-generated content may be incorrect.">
            <a:extLst>
              <a:ext uri="{FF2B5EF4-FFF2-40B4-BE49-F238E27FC236}">
                <a16:creationId xmlns:a16="http://schemas.microsoft.com/office/drawing/2014/main" id="{D91AAE1D-34F2-9FEF-9E23-3F59702CC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6418" b="3"/>
          <a:stretch/>
        </p:blipFill>
        <p:spPr>
          <a:xfrm>
            <a:off x="530783" y="834788"/>
            <a:ext cx="2122599" cy="1515036"/>
          </a:xfrm>
          <a:prstGeom prst="rect">
            <a:avLst/>
          </a:prstGeom>
        </p:spPr>
      </p:pic>
      <p:pic>
        <p:nvPicPr>
          <p:cNvPr id="6" name="Picture 5" descr="A child speaking into a microphone&#10;&#10;AI-generated content may be incorrect.">
            <a:extLst>
              <a:ext uri="{FF2B5EF4-FFF2-40B4-BE49-F238E27FC236}">
                <a16:creationId xmlns:a16="http://schemas.microsoft.com/office/drawing/2014/main" id="{CD42F8E9-2237-6714-DF0D-E99E29551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3935" b="-2"/>
          <a:stretch/>
        </p:blipFill>
        <p:spPr>
          <a:xfrm>
            <a:off x="395742" y="4308879"/>
            <a:ext cx="2392680" cy="17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0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file"/>
            <a:extLst>
              <a:ext uri="{FF2B5EF4-FFF2-40B4-BE49-F238E27FC236}">
                <a16:creationId xmlns:a16="http://schemas.microsoft.com/office/drawing/2014/main" id="{76AECFB9-DE34-7534-684E-A324D4FFCC8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3655961" y="1055962"/>
            <a:ext cx="7812139" cy="4881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713B0-1EBF-F760-005E-C5DB84BC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David </a:t>
            </a:r>
            <a:r>
              <a:rPr lang="en-US" sz="3600" dirty="0" err="1">
                <a:solidFill>
                  <a:schemeClr val="tx1"/>
                </a:solidFill>
              </a:rPr>
              <a:t>Attenboroug</a:t>
            </a:r>
            <a:r>
              <a:rPr lang="en-US" sz="3600" dirty="0">
                <a:solidFill>
                  <a:schemeClr val="tx1"/>
                </a:solidFill>
              </a:rPr>
              <a:t>,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COP 2021</a:t>
            </a:r>
            <a:endParaRPr lang="en-AU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82069-15B7-D6B8-731D-5293014D2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“If working apart, we are a force powerful enough to </a:t>
            </a:r>
            <a:r>
              <a:rPr lang="en-US" sz="4400" dirty="0" err="1">
                <a:solidFill>
                  <a:schemeClr val="tx1"/>
                </a:solidFill>
              </a:rPr>
              <a:t>destabilise</a:t>
            </a:r>
            <a:r>
              <a:rPr lang="en-US" sz="4400" dirty="0">
                <a:solidFill>
                  <a:schemeClr val="tx1"/>
                </a:solidFill>
              </a:rPr>
              <a:t> our planet. 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</a:rPr>
              <a:t>Surely working together, we are powerful enough to save it.”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A0C14-12DF-605C-AB0D-6798A7FF68C9}"/>
              </a:ext>
            </a:extLst>
          </p:cNvPr>
          <p:cNvSpPr txBox="1"/>
          <p:nvPr/>
        </p:nvSpPr>
        <p:spPr>
          <a:xfrm>
            <a:off x="361462" y="6333364"/>
            <a:ext cx="11400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hlinkClick r:id="rId5"/>
              </a:rPr>
              <a:t>https://www.youtube.com/watch?v=o7EpiXViSIQ</a:t>
            </a:r>
            <a:r>
              <a:rPr lang="en-A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556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80F5-50F6-E9B3-38D3-860AD298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AU"/>
              <a:t>Overview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B9BE-9AC5-165D-A022-D2C2C47A2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What is climate change?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Who’s here?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Why is climate important?</a:t>
            </a:r>
          </a:p>
          <a:p>
            <a:r>
              <a:rPr lang="en-AU" sz="2800" dirty="0"/>
              <a:t>What do we know/want to know?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Wrap-up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EE485-398B-5B2D-BE3D-58757344E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6" y="4933606"/>
            <a:ext cx="1928263" cy="1080463"/>
          </a:xfrm>
          <a:prstGeom prst="rect">
            <a:avLst/>
          </a:prstGeom>
        </p:spPr>
      </p:pic>
      <p:pic>
        <p:nvPicPr>
          <p:cNvPr id="5" name="Picture 4" descr="A child waving her hand&#10;&#10;AI-generated content may be incorrect.">
            <a:extLst>
              <a:ext uri="{FF2B5EF4-FFF2-40B4-BE49-F238E27FC236}">
                <a16:creationId xmlns:a16="http://schemas.microsoft.com/office/drawing/2014/main" id="{C866D98C-487D-FBBF-F18F-396C5D82B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6418" b="3"/>
          <a:stretch/>
        </p:blipFill>
        <p:spPr>
          <a:xfrm>
            <a:off x="530783" y="834788"/>
            <a:ext cx="2122599" cy="1515036"/>
          </a:xfrm>
          <a:prstGeom prst="rect">
            <a:avLst/>
          </a:prstGeom>
        </p:spPr>
      </p:pic>
      <p:pic>
        <p:nvPicPr>
          <p:cNvPr id="6" name="Picture 5" descr="A child speaking into a microphone&#10;&#10;AI-generated content may be incorrect.">
            <a:extLst>
              <a:ext uri="{FF2B5EF4-FFF2-40B4-BE49-F238E27FC236}">
                <a16:creationId xmlns:a16="http://schemas.microsoft.com/office/drawing/2014/main" id="{BA856AEB-C226-9644-849F-34DEAB4AB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3935" b="-2"/>
          <a:stretch/>
        </p:blipFill>
        <p:spPr>
          <a:xfrm>
            <a:off x="395742" y="4308879"/>
            <a:ext cx="2392680" cy="17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0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55A6-AAB1-9B86-C18E-824D8F53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plan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828A-2FFB-409A-0706-530DA177B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AU" sz="2400" b="1" dirty="0">
                <a:solidFill>
                  <a:schemeClr val="tx1"/>
                </a:solidFill>
              </a:rPr>
              <a:t>Introduction and overview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Science and history: what causes climate change and how did it get this serious?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Global impacts – environmental: is it just rising temperatures and extreme weather?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Global impacts – social and economic: how will our daily lives be affected?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Mitigation: how can we tackle the causes and minimise the impacts?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Adaptation: how can we “accommodate” those impacts we can’t avoid?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b="1" dirty="0">
                <a:solidFill>
                  <a:schemeClr val="tx1"/>
                </a:solidFill>
              </a:rPr>
              <a:t>Physical geography and related national impacts:  Aileen.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b="1" dirty="0">
                <a:solidFill>
                  <a:schemeClr val="tx1"/>
                </a:solidFill>
              </a:rPr>
              <a:t>Local case study: Inverloch beach:  Aileen.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2400" b="1" dirty="0">
                <a:solidFill>
                  <a:schemeClr val="tx1"/>
                </a:solidFill>
              </a:rPr>
              <a:t>Connecting across generations: a dialogue with younger Australians.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400" b="1" dirty="0">
                <a:solidFill>
                  <a:schemeClr val="tx1"/>
                </a:solidFill>
              </a:rPr>
              <a:t>Taking Action: what to do, collectively and individually?</a:t>
            </a:r>
          </a:p>
        </p:txBody>
      </p:sp>
    </p:spTree>
    <p:extLst>
      <p:ext uri="{BB962C8B-B14F-4D97-AF65-F5344CB8AC3E}">
        <p14:creationId xmlns:p14="http://schemas.microsoft.com/office/powerpoint/2010/main" val="66517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4CAC25-5992-E01F-72DE-4DD763AE5379}"/>
              </a:ext>
            </a:extLst>
          </p:cNvPr>
          <p:cNvSpPr txBox="1">
            <a:spLocks/>
          </p:cNvSpPr>
          <p:nvPr/>
        </p:nvSpPr>
        <p:spPr>
          <a:xfrm>
            <a:off x="6095999" y="864108"/>
            <a:ext cx="5103907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07279-6264-C16A-944A-58F98A505AA6}"/>
              </a:ext>
            </a:extLst>
          </p:cNvPr>
          <p:cNvSpPr txBox="1">
            <a:spLocks/>
          </p:cNvSpPr>
          <p:nvPr/>
        </p:nvSpPr>
        <p:spPr>
          <a:xfrm>
            <a:off x="844061" y="868680"/>
            <a:ext cx="4938174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8D80B8-5698-09EF-10EB-108BFB05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deep-dive topics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8470AA-ADB6-A12B-D1F9-0C02DBDE61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400" b="1" dirty="0"/>
              <a:t>The science</a:t>
            </a:r>
            <a:r>
              <a:rPr lang="en-US" sz="1400" dirty="0"/>
              <a:t>, e.g.,</a:t>
            </a:r>
            <a:r>
              <a:rPr lang="en-AU" sz="1400" dirty="0"/>
              <a:t>carbon and water cycles, greenhouse effect, deforestation, aerosols </a:t>
            </a:r>
            <a:endParaRPr lang="en-US" sz="1400" b="1" dirty="0"/>
          </a:p>
          <a:p>
            <a:r>
              <a:rPr lang="en-US" sz="1400" b="1" dirty="0"/>
              <a:t>Broader environment</a:t>
            </a:r>
            <a:r>
              <a:rPr lang="en-US" sz="1400" dirty="0"/>
              <a:t>, e.g., water, soil, permafrost,  fire, biodiversity, sea level, </a:t>
            </a:r>
            <a:r>
              <a:rPr lang="en-AU" sz="1400" dirty="0"/>
              <a:t>agriculture, acidification</a:t>
            </a:r>
            <a:endParaRPr lang="en-US" sz="1400" dirty="0"/>
          </a:p>
          <a:p>
            <a:r>
              <a:rPr lang="en-US" sz="1400" b="1" dirty="0"/>
              <a:t>Economics</a:t>
            </a:r>
            <a:r>
              <a:rPr lang="en-US" sz="1400" dirty="0"/>
              <a:t>, e.g., “inflation on steroids”, carbon tariffs, Doughnut  economics</a:t>
            </a:r>
          </a:p>
          <a:p>
            <a:r>
              <a:rPr lang="en-US" sz="1400" b="1" dirty="0"/>
              <a:t>Health effects</a:t>
            </a:r>
            <a:r>
              <a:rPr lang="en-US" sz="1400" dirty="0"/>
              <a:t>: </a:t>
            </a:r>
            <a:r>
              <a:rPr lang="en-AU" sz="1400" dirty="0"/>
              <a:t>heatwaves, respiratory issues, vector-borne diseases, </a:t>
            </a:r>
            <a:r>
              <a:rPr lang="en-US" sz="1400" dirty="0"/>
              <a:t>mental health (Michelle Isles)</a:t>
            </a:r>
          </a:p>
          <a:p>
            <a:pPr marL="0" indent="0">
              <a:buNone/>
            </a:pPr>
            <a:r>
              <a:rPr lang="en-US" sz="1400" dirty="0"/>
              <a:t>––––––––––––––––––</a:t>
            </a:r>
          </a:p>
          <a:p>
            <a:r>
              <a:rPr lang="en-US" sz="1400" b="1" dirty="0"/>
              <a:t>Climate conversations</a:t>
            </a:r>
            <a:r>
              <a:rPr lang="en-US" sz="1400" dirty="0"/>
              <a:t>: </a:t>
            </a:r>
            <a:r>
              <a:rPr lang="en-US" sz="1400" b="1" dirty="0"/>
              <a:t>: </a:t>
            </a:r>
            <a:r>
              <a:rPr lang="en-US" sz="1400" dirty="0"/>
              <a:t>best practice for friendly, persuasive chats</a:t>
            </a:r>
          </a:p>
          <a:p>
            <a:r>
              <a:rPr lang="en-US" sz="1400" b="1" dirty="0"/>
              <a:t>The COP process</a:t>
            </a:r>
            <a:r>
              <a:rPr lang="en-US" sz="1400" dirty="0"/>
              <a:t>: has it, will it, can it make a difference?</a:t>
            </a:r>
          </a:p>
          <a:p>
            <a:r>
              <a:rPr lang="en-US" sz="1400" b="1" dirty="0"/>
              <a:t>Legal challenges: </a:t>
            </a:r>
            <a:r>
              <a:rPr lang="en-US" sz="1400" dirty="0"/>
              <a:t>successes (e.g., Netherlands) and not so much (e.g., </a:t>
            </a:r>
            <a:r>
              <a:rPr lang="en-AU" sz="1400" dirty="0"/>
              <a:t>duty of care in Aust) </a:t>
            </a:r>
            <a:endParaRPr lang="en-US" sz="1400" dirty="0"/>
          </a:p>
          <a:p>
            <a:r>
              <a:rPr lang="en-US" sz="1400" b="1" dirty="0"/>
              <a:t>Corporate reporting</a:t>
            </a:r>
            <a:r>
              <a:rPr lang="en-US" sz="1400" dirty="0"/>
              <a:t>: accounting, auditing, accountability</a:t>
            </a:r>
            <a:r>
              <a:rPr lang="en-US" sz="1400"/>
              <a:t>, greenwashing</a:t>
            </a:r>
            <a:endParaRPr lang="en-US" sz="1400" dirty="0"/>
          </a:p>
          <a:p>
            <a:r>
              <a:rPr lang="en-US" sz="1400" b="1" dirty="0"/>
              <a:t>Carbon capture and storage</a:t>
            </a:r>
            <a:r>
              <a:rPr lang="en-US" sz="1400" dirty="0"/>
              <a:t>: can it ever work?</a:t>
            </a:r>
          </a:p>
          <a:p>
            <a:endParaRPr lang="en-US" sz="1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8D9916-E137-CB41-5204-59D65C32B2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400" b="1" dirty="0"/>
              <a:t>Big oil, gas and coal</a:t>
            </a:r>
            <a:r>
              <a:rPr lang="en-US" sz="1400" dirty="0"/>
              <a:t>: their role in delaying action</a:t>
            </a:r>
          </a:p>
          <a:p>
            <a:r>
              <a:rPr lang="en-US" sz="1400" b="1" dirty="0"/>
              <a:t>Equity and climate justice</a:t>
            </a:r>
            <a:r>
              <a:rPr lang="en-US" sz="1400" dirty="0"/>
              <a:t>, e.g., job transition, climate refugees, first nations</a:t>
            </a:r>
          </a:p>
          <a:p>
            <a:r>
              <a:rPr lang="en-US" sz="1400" b="1" dirty="0"/>
              <a:t>The role of religions</a:t>
            </a:r>
            <a:r>
              <a:rPr lang="en-US" sz="1400" dirty="0"/>
              <a:t>, e.g., the (late) Pope’s </a:t>
            </a:r>
            <a:r>
              <a:rPr lang="en-AU" sz="1400" dirty="0"/>
              <a:t>encyclical on ecology</a:t>
            </a:r>
            <a:endParaRPr lang="en-US" sz="1400" dirty="0"/>
          </a:p>
          <a:p>
            <a:r>
              <a:rPr lang="en-US" sz="1400" b="1" dirty="0"/>
              <a:t>Trump’s impact</a:t>
            </a:r>
            <a:r>
              <a:rPr lang="en-US" sz="1400" dirty="0"/>
              <a:t>, e.g., ESG = woke, deleting data, withdrawing regulations </a:t>
            </a:r>
          </a:p>
          <a:p>
            <a:r>
              <a:rPr lang="en-US" sz="1400" b="1" dirty="0"/>
              <a:t>Net zero</a:t>
            </a:r>
            <a:r>
              <a:rPr lang="en-US" sz="1400" dirty="0"/>
              <a:t>: good enough, how’s it measured, are offsets a </a:t>
            </a:r>
            <a:r>
              <a:rPr lang="en-US" sz="1400" dirty="0" err="1"/>
              <a:t>licence</a:t>
            </a:r>
            <a:r>
              <a:rPr lang="en-US" sz="1400" dirty="0"/>
              <a:t> to pollute?</a:t>
            </a:r>
          </a:p>
          <a:p>
            <a:r>
              <a:rPr lang="en-US" sz="1400" b="1" dirty="0"/>
              <a:t>Carbon budgets </a:t>
            </a:r>
            <a:r>
              <a:rPr lang="en-US" sz="1400" dirty="0"/>
              <a:t>– global, national, and individual</a:t>
            </a:r>
          </a:p>
          <a:p>
            <a:r>
              <a:rPr lang="en-US" sz="1400" b="1" dirty="0"/>
              <a:t>Complexity</a:t>
            </a:r>
            <a:r>
              <a:rPr lang="en-US" sz="1400" dirty="0"/>
              <a:t>:  adaptive systems, tipping points and </a:t>
            </a:r>
            <a:r>
              <a:rPr lang="en-AU" sz="1400" dirty="0">
                <a:hlinkClick r:id="rId3"/>
              </a:rPr>
              <a:t>Gaia</a:t>
            </a:r>
            <a:endParaRPr lang="en-US" sz="1400" dirty="0"/>
          </a:p>
          <a:p>
            <a:r>
              <a:rPr lang="en-US" sz="1400" b="1" dirty="0"/>
              <a:t>The gas-led recovery</a:t>
            </a:r>
            <a:r>
              <a:rPr lang="en-US" sz="1400" dirty="0"/>
              <a:t>:  a “transition fuel”, export v reserve, </a:t>
            </a:r>
            <a:r>
              <a:rPr lang="en-US" sz="1400" dirty="0" err="1"/>
              <a:t>etc</a:t>
            </a:r>
            <a:endParaRPr lang="en-US" sz="1400" dirty="0"/>
          </a:p>
          <a:p>
            <a:r>
              <a:rPr lang="en-US" sz="1400" b="1" dirty="0"/>
              <a:t>Nuclear</a:t>
            </a:r>
            <a:r>
              <a:rPr lang="en-US" sz="1400" dirty="0"/>
              <a:t>:  the evidence</a:t>
            </a:r>
          </a:p>
          <a:p>
            <a:r>
              <a:rPr lang="en-US" sz="1400" b="1" dirty="0"/>
              <a:t>Bass Coast Climate Action Plan</a:t>
            </a:r>
            <a:r>
              <a:rPr lang="en-US" sz="1400" dirty="0"/>
              <a:t>: progress to date; prepare for midpoint, 2025,review</a:t>
            </a:r>
          </a:p>
          <a:p>
            <a:r>
              <a:rPr lang="en-US" sz="1400" b="1" dirty="0"/>
              <a:t>Geo-engineerin</a:t>
            </a:r>
            <a:r>
              <a:rPr lang="en-US" sz="1400" dirty="0"/>
              <a:t>g: indispensable or too dangerous?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41847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80F5-50F6-E9B3-38D3-860AD298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AU"/>
              <a:t>Overview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B9BE-9AC5-165D-A022-D2C2C47A2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What is climate change?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Who’s here?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Why is climate important?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What do we know/want to know?</a:t>
            </a:r>
          </a:p>
          <a:p>
            <a:r>
              <a:rPr lang="en-AU" sz="2800" dirty="0"/>
              <a:t>Wrap-up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692B4-2595-B07A-D06B-DFA0E217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6" y="4933606"/>
            <a:ext cx="1928263" cy="1080463"/>
          </a:xfrm>
          <a:prstGeom prst="rect">
            <a:avLst/>
          </a:prstGeom>
        </p:spPr>
      </p:pic>
      <p:pic>
        <p:nvPicPr>
          <p:cNvPr id="5" name="Picture 4" descr="A child waving her hand&#10;&#10;AI-generated content may be incorrect.">
            <a:extLst>
              <a:ext uri="{FF2B5EF4-FFF2-40B4-BE49-F238E27FC236}">
                <a16:creationId xmlns:a16="http://schemas.microsoft.com/office/drawing/2014/main" id="{B50ECDD2-D69D-E1A6-7E01-BD5DFC9B9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6418" b="3"/>
          <a:stretch/>
        </p:blipFill>
        <p:spPr>
          <a:xfrm>
            <a:off x="530783" y="834788"/>
            <a:ext cx="2122599" cy="1515036"/>
          </a:xfrm>
          <a:prstGeom prst="rect">
            <a:avLst/>
          </a:prstGeom>
        </p:spPr>
      </p:pic>
      <p:pic>
        <p:nvPicPr>
          <p:cNvPr id="6" name="Picture 5" descr="A child speaking into a microphone&#10;&#10;AI-generated content may be incorrect.">
            <a:hlinkClick r:id="rId4" action="ppaction://hlinkfile"/>
            <a:extLst>
              <a:ext uri="{FF2B5EF4-FFF2-40B4-BE49-F238E27FC236}">
                <a16:creationId xmlns:a16="http://schemas.microsoft.com/office/drawing/2014/main" id="{E0002B44-2B9D-8B26-2870-CDDB50FA87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3935" b="-2"/>
          <a:stretch/>
        </p:blipFill>
        <p:spPr>
          <a:xfrm>
            <a:off x="395742" y="4308879"/>
            <a:ext cx="2392680" cy="17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31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BBE06-95D6-5F06-74B6-1644F3818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9762-87E7-82DD-32BB-C5B269E7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A final word…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B67CA-76D5-F303-E59A-01F8D2014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3887197" y="757428"/>
            <a:ext cx="3585891" cy="5333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“You have stolen my dreams and my childhood with your empty words. And yet I'm one of the lucky ones. People are suffering. People are dying. Entire ecosystems are collapsing. </a:t>
            </a:r>
          </a:p>
          <a:p>
            <a:pPr marL="0" indent="0">
              <a:buNone/>
            </a:pPr>
            <a:r>
              <a:rPr lang="en-US" sz="2400" dirty="0"/>
              <a:t>We are in the beginning of a mass extinction, and all you can talk about is money and fairy tales of eternal economic growth.</a:t>
            </a:r>
          </a:p>
          <a:p>
            <a:pPr marL="0" indent="0">
              <a:buNone/>
            </a:pPr>
            <a:r>
              <a:rPr lang="en-US" sz="2400" dirty="0"/>
              <a:t>How dare you!” </a:t>
            </a:r>
          </a:p>
          <a:p>
            <a:pPr marL="0" indent="0">
              <a:buNone/>
            </a:pPr>
            <a:r>
              <a:rPr lang="en-US" sz="1700" i="1" dirty="0">
                <a:hlinkClick r:id="rId3" action="ppaction://hlinkfile"/>
              </a:rPr>
              <a:t>Greta Thunberg, COP 2019</a:t>
            </a:r>
            <a:endParaRPr lang="en-US" sz="1700" i="1" dirty="0"/>
          </a:p>
        </p:txBody>
      </p:sp>
      <p:pic>
        <p:nvPicPr>
          <p:cNvPr id="6" name="Picture 5" descr="A child waving her hand&#10;&#10;AI-generated content may be incorrect.">
            <a:extLst>
              <a:ext uri="{FF2B5EF4-FFF2-40B4-BE49-F238E27FC236}">
                <a16:creationId xmlns:a16="http://schemas.microsoft.com/office/drawing/2014/main" id="{54BD6373-0F4C-2277-CBB6-A67D608A0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6418" b="3"/>
          <a:stretch/>
        </p:blipFill>
        <p:spPr>
          <a:xfrm>
            <a:off x="7818120" y="761999"/>
            <a:ext cx="3617432" cy="2581995"/>
          </a:xfrm>
          <a:prstGeom prst="rect">
            <a:avLst/>
          </a:prstGeom>
        </p:spPr>
      </p:pic>
      <p:pic>
        <p:nvPicPr>
          <p:cNvPr id="8" name="Picture 7" descr="A child speaking into a microphone&#10;&#10;AI-generated content may be incorrect.">
            <a:extLst>
              <a:ext uri="{FF2B5EF4-FFF2-40B4-BE49-F238E27FC236}">
                <a16:creationId xmlns:a16="http://schemas.microsoft.com/office/drawing/2014/main" id="{957FD701-C09D-2DA7-829E-D4B50B456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3935" b="-2"/>
          <a:stretch/>
        </p:blipFill>
        <p:spPr>
          <a:xfrm>
            <a:off x="7818120" y="3504142"/>
            <a:ext cx="3617432" cy="2591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11346A-2D19-CACF-6D8A-7B1EDAF38DA3}"/>
              </a:ext>
            </a:extLst>
          </p:cNvPr>
          <p:cNvSpPr txBox="1"/>
          <p:nvPr/>
        </p:nvSpPr>
        <p:spPr>
          <a:xfrm>
            <a:off x="361462" y="6333364"/>
            <a:ext cx="11400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hlinkClick r:id="rId6"/>
              </a:rPr>
              <a:t>https://www.youtube.com/watch?v=KAJsdgTPJpU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224324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3465B-AB5B-761E-D173-18E2298FA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words&#10;&#10;Description automatically generated">
            <a:extLst>
              <a:ext uri="{FF2B5EF4-FFF2-40B4-BE49-F238E27FC236}">
                <a16:creationId xmlns:a16="http://schemas.microsoft.com/office/drawing/2014/main" id="{17F30C62-D201-D8F6-30AA-98CD4C6B1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452" y="810491"/>
            <a:ext cx="8103850" cy="52058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B32B4BB-697C-75B1-477A-035642C0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Our Planet, Our Legacy: Understanding Climate Change</a:t>
            </a:r>
            <a:br>
              <a:rPr lang="en-US" sz="3600" dirty="0"/>
            </a:br>
            <a:br>
              <a:rPr lang="en-US" sz="3600" dirty="0"/>
            </a:br>
            <a:r>
              <a:rPr lang="en-US" sz="2400" dirty="0"/>
              <a:t>U3A Wonthaggi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Term 2, 2025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1535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29EC-BC49-097D-7141-3028EA6C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Before we start …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A2909-1244-DEC2-ACE4-4EBD842392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3887197" y="757428"/>
            <a:ext cx="3585891" cy="5333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“You have stolen my dreams and my childhood with your empty words. And yet I'm one of the lucky ones. People are suffering. People are dying. Entire ecosystems are collapsing. </a:t>
            </a:r>
          </a:p>
          <a:p>
            <a:pPr marL="0" indent="0">
              <a:buNone/>
            </a:pPr>
            <a:r>
              <a:rPr lang="en-US" sz="2400" dirty="0"/>
              <a:t>We are in the beginning of a mass extinction, and all you can talk about is money and fairy tales of eternal economic growth.</a:t>
            </a:r>
          </a:p>
          <a:p>
            <a:pPr marL="0" indent="0">
              <a:buNone/>
            </a:pPr>
            <a:r>
              <a:rPr lang="en-US" sz="2400" dirty="0"/>
              <a:t>How dare you!” </a:t>
            </a:r>
          </a:p>
          <a:p>
            <a:pPr marL="0" indent="0">
              <a:buNone/>
            </a:pPr>
            <a:r>
              <a:rPr lang="en-US" sz="1700" i="1" dirty="0">
                <a:hlinkClick r:id="rId3" action="ppaction://hlinkfile"/>
              </a:rPr>
              <a:t>Greta Thunberg, COP 2019</a:t>
            </a:r>
            <a:endParaRPr lang="en-US" sz="1700" i="1" dirty="0"/>
          </a:p>
        </p:txBody>
      </p:sp>
      <p:pic>
        <p:nvPicPr>
          <p:cNvPr id="6" name="Picture 5" descr="A child waving her hand&#10;&#10;AI-generated content may be incorrect.">
            <a:extLst>
              <a:ext uri="{FF2B5EF4-FFF2-40B4-BE49-F238E27FC236}">
                <a16:creationId xmlns:a16="http://schemas.microsoft.com/office/drawing/2014/main" id="{959E2CCD-6000-FBA4-20AA-7647D34B2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6418" b="3"/>
          <a:stretch/>
        </p:blipFill>
        <p:spPr>
          <a:xfrm>
            <a:off x="7818120" y="761999"/>
            <a:ext cx="3617432" cy="2581995"/>
          </a:xfrm>
          <a:prstGeom prst="rect">
            <a:avLst/>
          </a:prstGeom>
        </p:spPr>
      </p:pic>
      <p:pic>
        <p:nvPicPr>
          <p:cNvPr id="8" name="Picture 7" descr="A child speaking into a microphone&#10;&#10;AI-generated content may be incorrect.">
            <a:extLst>
              <a:ext uri="{FF2B5EF4-FFF2-40B4-BE49-F238E27FC236}">
                <a16:creationId xmlns:a16="http://schemas.microsoft.com/office/drawing/2014/main" id="{D78228DA-B558-2AB6-A784-CE1E75263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3935" b="-2"/>
          <a:stretch/>
        </p:blipFill>
        <p:spPr>
          <a:xfrm>
            <a:off x="7818120" y="3504142"/>
            <a:ext cx="3617432" cy="2591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FE07B8-BDB6-F252-2373-46AA22922B28}"/>
              </a:ext>
            </a:extLst>
          </p:cNvPr>
          <p:cNvSpPr txBox="1"/>
          <p:nvPr/>
        </p:nvSpPr>
        <p:spPr>
          <a:xfrm>
            <a:off x="361462" y="6333364"/>
            <a:ext cx="114002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hlinkClick r:id="rId6"/>
              </a:rPr>
              <a:t>https://www.youtube.com/watch?v=KAJsdgTPJpU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5635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80F5-50F6-E9B3-38D3-860AD298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AU"/>
              <a:t>Overview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B9BE-9AC5-165D-A022-D2C2C47A2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AU" sz="2800" dirty="0"/>
              <a:t>What is climate change?</a:t>
            </a:r>
          </a:p>
          <a:p>
            <a:r>
              <a:rPr lang="en-AU" sz="2800" dirty="0"/>
              <a:t>Who’s here?</a:t>
            </a:r>
          </a:p>
          <a:p>
            <a:r>
              <a:rPr lang="en-AU" sz="2800" dirty="0"/>
              <a:t>Background</a:t>
            </a:r>
          </a:p>
          <a:p>
            <a:r>
              <a:rPr lang="en-AU" sz="2800" dirty="0"/>
              <a:t>Why is climate important?</a:t>
            </a:r>
          </a:p>
          <a:p>
            <a:r>
              <a:rPr lang="en-AU" sz="2800" dirty="0"/>
              <a:t>What do we know/want to know?</a:t>
            </a:r>
          </a:p>
          <a:p>
            <a:r>
              <a:rPr lang="en-AU" sz="2800" dirty="0"/>
              <a:t>Wrap-up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36FCC-8072-EE6D-CA4E-AA9F00E6B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6" y="4933606"/>
            <a:ext cx="1928263" cy="1080463"/>
          </a:xfrm>
          <a:prstGeom prst="rect">
            <a:avLst/>
          </a:prstGeom>
        </p:spPr>
      </p:pic>
      <p:pic>
        <p:nvPicPr>
          <p:cNvPr id="5" name="Picture 4" descr="A child waving her hand&#10;&#10;AI-generated content may be incorrect.">
            <a:extLst>
              <a:ext uri="{FF2B5EF4-FFF2-40B4-BE49-F238E27FC236}">
                <a16:creationId xmlns:a16="http://schemas.microsoft.com/office/drawing/2014/main" id="{AEE31C59-3B3F-DF9C-2811-F3D13961B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6418" b="3"/>
          <a:stretch/>
        </p:blipFill>
        <p:spPr>
          <a:xfrm>
            <a:off x="530783" y="834788"/>
            <a:ext cx="2122599" cy="1515036"/>
          </a:xfrm>
          <a:prstGeom prst="rect">
            <a:avLst/>
          </a:prstGeom>
        </p:spPr>
      </p:pic>
      <p:pic>
        <p:nvPicPr>
          <p:cNvPr id="6" name="Picture 5" descr="A child speaking into a microphone&#10;&#10;AI-generated content may be incorrect.">
            <a:extLst>
              <a:ext uri="{FF2B5EF4-FFF2-40B4-BE49-F238E27FC236}">
                <a16:creationId xmlns:a16="http://schemas.microsoft.com/office/drawing/2014/main" id="{DF678E9A-A33A-F53D-9B7C-92D37C7DB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3935" b="-2"/>
          <a:stretch/>
        </p:blipFill>
        <p:spPr>
          <a:xfrm>
            <a:off x="395742" y="4308879"/>
            <a:ext cx="2392680" cy="17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66B01-9118-E2F5-A34D-03CAC768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What is climate change?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5C8EAF-495C-2CAA-29C1-19632CC9EE3D}"/>
              </a:ext>
            </a:extLst>
          </p:cNvPr>
          <p:cNvSpPr txBox="1"/>
          <p:nvPr/>
        </p:nvSpPr>
        <p:spPr>
          <a:xfrm>
            <a:off x="1100015" y="4670246"/>
            <a:ext cx="3228521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endParaRPr lang="en-US" sz="2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Content Placeholder 7" descr="A diagram of a solar system&#10;&#10;AI-generated content may be incorrect.">
            <a:hlinkClick r:id="rId3" action="ppaction://hlinkfile"/>
            <a:extLst>
              <a:ext uri="{FF2B5EF4-FFF2-40B4-BE49-F238E27FC236}">
                <a16:creationId xmlns:a16="http://schemas.microsoft.com/office/drawing/2014/main" id="{552E3E71-82B4-BA57-BC5A-40B10DCCC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20640" y="1626170"/>
            <a:ext cx="6367271" cy="359750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3AC97-6428-3F2B-3394-738083C81937}"/>
              </a:ext>
            </a:extLst>
          </p:cNvPr>
          <p:cNvSpPr txBox="1"/>
          <p:nvPr/>
        </p:nvSpPr>
        <p:spPr>
          <a:xfrm>
            <a:off x="361462" y="6333364"/>
            <a:ext cx="114002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5"/>
              </a:rPr>
              <a:t>https://www.youtube.com/watch?v=Z_b2A-d5hGY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9921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80F5-50F6-E9B3-38D3-860AD298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AU"/>
              <a:t>Overview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B9BE-9AC5-165D-A022-D2C2C47A2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What is climate change?</a:t>
            </a:r>
          </a:p>
          <a:p>
            <a:r>
              <a:rPr lang="en-AU" sz="2800" dirty="0"/>
              <a:t>Who’s here?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Why is climate important?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What do we know/want to know?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Wrap-up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A945D-310A-B2E2-DCAE-76E909DA5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6" y="4933606"/>
            <a:ext cx="1928263" cy="1080463"/>
          </a:xfrm>
          <a:prstGeom prst="rect">
            <a:avLst/>
          </a:prstGeom>
        </p:spPr>
      </p:pic>
      <p:pic>
        <p:nvPicPr>
          <p:cNvPr id="5" name="Picture 4" descr="A child waving her hand&#10;&#10;AI-generated content may be incorrect.">
            <a:extLst>
              <a:ext uri="{FF2B5EF4-FFF2-40B4-BE49-F238E27FC236}">
                <a16:creationId xmlns:a16="http://schemas.microsoft.com/office/drawing/2014/main" id="{F4315233-D578-23F6-3C1C-CCB5366DC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6418" b="3"/>
          <a:stretch/>
        </p:blipFill>
        <p:spPr>
          <a:xfrm>
            <a:off x="530783" y="834788"/>
            <a:ext cx="2122599" cy="1515036"/>
          </a:xfrm>
          <a:prstGeom prst="rect">
            <a:avLst/>
          </a:prstGeom>
        </p:spPr>
      </p:pic>
      <p:pic>
        <p:nvPicPr>
          <p:cNvPr id="6" name="Picture 5" descr="A child speaking into a microphone&#10;&#10;AI-generated content may be incorrect.">
            <a:extLst>
              <a:ext uri="{FF2B5EF4-FFF2-40B4-BE49-F238E27FC236}">
                <a16:creationId xmlns:a16="http://schemas.microsoft.com/office/drawing/2014/main" id="{6319A0BF-D6F7-7B40-BC98-7BF368265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3935" b="-2"/>
          <a:stretch/>
        </p:blipFill>
        <p:spPr>
          <a:xfrm>
            <a:off x="395742" y="4308879"/>
            <a:ext cx="2392680" cy="17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2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B489-1A8B-F299-D168-FED8F8CD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Self</a:t>
            </a:r>
            <a:br>
              <a:rPr lang="en-AU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r>
              <a:rPr lang="en-AU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introductions</a:t>
            </a:r>
            <a:br>
              <a:rPr lang="en-AU" b="1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FD410-B1A5-5403-86FA-96CC03EDC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303" y="864108"/>
            <a:ext cx="7315200" cy="51206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b="1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Name and background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b="1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Your climate “journey”: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en-AU" sz="2200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When got interested in climate change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en-AU" sz="2200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Why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en-AU" sz="2200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Any </a:t>
            </a:r>
            <a:r>
              <a:rPr lang="en-AU" sz="2200" i="1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Ah Ha</a:t>
            </a:r>
            <a:r>
              <a:rPr lang="en-AU" sz="2200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! moments 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en-AU" sz="2200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Any relevant involvement/experiences (e.g., science teacher, member of a group, grandparent)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b="1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Something you </a:t>
            </a:r>
            <a:r>
              <a:rPr lang="en-AU" sz="2400" b="1" u="sng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don’t</a:t>
            </a:r>
            <a:r>
              <a:rPr lang="en-AU" sz="2400" b="1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know about climate change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AU" sz="2400" b="1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Complete the sentence: </a:t>
            </a:r>
          </a:p>
          <a:p>
            <a:pPr marL="502920" lvl="1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2200" kern="1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“Climate change is 1. ______ , 2. ______ , and 3. _____.”</a:t>
            </a:r>
            <a:endParaRPr lang="en-AU" sz="2400" b="1" kern="100" dirty="0">
              <a:latin typeface="Aptos" panose="020B00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3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80F5-50F6-E9B3-38D3-860AD298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AU"/>
              <a:t>Overview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B9BE-9AC5-165D-A022-D2C2C47A2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What is climate change?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Who’s here?</a:t>
            </a:r>
          </a:p>
          <a:p>
            <a:r>
              <a:rPr lang="en-AU" sz="2800" dirty="0"/>
              <a:t>Background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Why is climate important?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What do we know/want to know?</a:t>
            </a:r>
          </a:p>
          <a:p>
            <a:r>
              <a:rPr lang="en-AU" sz="2800" dirty="0">
                <a:solidFill>
                  <a:schemeClr val="bg1">
                    <a:lumMod val="85000"/>
                  </a:schemeClr>
                </a:solidFill>
              </a:rPr>
              <a:t>Wrap-up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DFB07-FA0D-56C6-1BE0-9D2D27ADD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6" y="4933606"/>
            <a:ext cx="1928263" cy="1080463"/>
          </a:xfrm>
          <a:prstGeom prst="rect">
            <a:avLst/>
          </a:prstGeom>
        </p:spPr>
      </p:pic>
      <p:pic>
        <p:nvPicPr>
          <p:cNvPr id="5" name="Picture 4" descr="A child waving her hand&#10;&#10;AI-generated content may be incorrect.">
            <a:extLst>
              <a:ext uri="{FF2B5EF4-FFF2-40B4-BE49-F238E27FC236}">
                <a16:creationId xmlns:a16="http://schemas.microsoft.com/office/drawing/2014/main" id="{E0B7E21C-8B7A-B18C-8F77-07B3828B8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6418" b="3"/>
          <a:stretch/>
        </p:blipFill>
        <p:spPr>
          <a:xfrm>
            <a:off x="530783" y="834788"/>
            <a:ext cx="2122599" cy="1515036"/>
          </a:xfrm>
          <a:prstGeom prst="rect">
            <a:avLst/>
          </a:prstGeom>
        </p:spPr>
      </p:pic>
      <p:pic>
        <p:nvPicPr>
          <p:cNvPr id="6" name="Picture 5" descr="A child speaking into a microphone&#10;&#10;AI-generated content may be incorrect.">
            <a:extLst>
              <a:ext uri="{FF2B5EF4-FFF2-40B4-BE49-F238E27FC236}">
                <a16:creationId xmlns:a16="http://schemas.microsoft.com/office/drawing/2014/main" id="{F9970F9D-C993-B91D-9FDF-1CC04D049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3935" b="-2"/>
          <a:stretch/>
        </p:blipFill>
        <p:spPr>
          <a:xfrm>
            <a:off x="395742" y="4308879"/>
            <a:ext cx="2392680" cy="17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3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5428-791B-B486-F758-F31861BF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pc="0" dirty="0">
                <a:solidFill>
                  <a:schemeClr val="bg1"/>
                </a:solidFill>
                <a:ea typeface="+mn-ea"/>
                <a:cs typeface="+mn-cs"/>
              </a:rPr>
              <a:t>About the course</a:t>
            </a:r>
            <a:br>
              <a:rPr lang="en-AU" spc="0" dirty="0">
                <a:solidFill>
                  <a:srgbClr val="000000">
                    <a:lumMod val="65000"/>
                    <a:lumOff val="35000"/>
                  </a:srgbClr>
                </a:solidFill>
                <a:ea typeface="+mn-ea"/>
                <a:cs typeface="+mn-cs"/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AD3B8-4BB2-EC73-54A0-E182F9D2B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defRPr/>
            </a:pPr>
            <a:r>
              <a:rPr lang="en-AU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Survey/feedback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4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climate change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4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specifics ?</a:t>
            </a:r>
          </a:p>
          <a:p>
            <a:pPr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defRPr/>
            </a:pPr>
            <a:r>
              <a:rPr lang="en-AU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The syllabus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4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what do we know/want to know?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4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apolitical and evidence-based </a:t>
            </a:r>
          </a:p>
          <a:p>
            <a:pPr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defRPr/>
            </a:pPr>
            <a:r>
              <a:rPr lang="en-AU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My role: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4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e</a:t>
            </a:r>
            <a:r>
              <a:rPr lang="en-AU" sz="2400" dirty="0" err="1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xpert</a:t>
            </a:r>
            <a:r>
              <a:rPr lang="en-AU" sz="24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... no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4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direct traffic – informal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4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logistics, structure, research</a:t>
            </a:r>
          </a:p>
          <a:p>
            <a:pPr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defRPr/>
            </a:pPr>
            <a:r>
              <a:rPr lang="en-AU" sz="2800" dirty="0">
                <a:solidFill>
                  <a:srgbClr val="000000">
                    <a:lumMod val="65000"/>
                    <a:lumOff val="35000"/>
                  </a:srgbClr>
                </a:solidFill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Your role: 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4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“community of enquiry” – shared understanding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4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</a:t>
            </a:r>
            <a:r>
              <a:rPr lang="en-AU" sz="2400" dirty="0" err="1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tep</a:t>
            </a:r>
            <a:r>
              <a:rPr lang="en-AU" sz="24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-up and step-back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4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lead a topic or present a summary? </a:t>
            </a:r>
          </a:p>
        </p:txBody>
      </p:sp>
    </p:spTree>
    <p:extLst>
      <p:ext uri="{BB962C8B-B14F-4D97-AF65-F5344CB8AC3E}">
        <p14:creationId xmlns:p14="http://schemas.microsoft.com/office/powerpoint/2010/main" val="343479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4160-3B1F-16F2-5FAA-957EEE6B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Michael Nugent</a:t>
            </a:r>
            <a:br>
              <a:rPr lang="en-AU" dirty="0"/>
            </a:br>
            <a:br>
              <a:rPr lang="en-AU" dirty="0"/>
            </a:br>
            <a:r>
              <a:rPr lang="en-AU" sz="2800" dirty="0"/>
              <a:t>mnn@fastmail.fm</a:t>
            </a:r>
            <a:br>
              <a:rPr lang="en-AU" sz="2800" dirty="0"/>
            </a:br>
            <a:br>
              <a:rPr lang="en-AU" sz="2800" dirty="0"/>
            </a:br>
            <a:r>
              <a:rPr lang="en-AU" sz="2800" dirty="0"/>
              <a:t>0416 039 933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A928-F6DE-710E-7494-C476FB503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defRPr/>
            </a:pPr>
            <a:r>
              <a:rPr lang="en-AU" sz="2600" dirty="0">
                <a:solidFill>
                  <a:srgbClr val="000000">
                    <a:lumMod val="65000"/>
                    <a:lumOff val="35000"/>
                  </a:srgbClr>
                </a:solidFill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Accounting and auditing standards</a:t>
            </a:r>
          </a:p>
          <a:p>
            <a:pPr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defRPr/>
            </a:pPr>
            <a:r>
              <a:rPr lang="en-AU" sz="2600" dirty="0">
                <a:solidFill>
                  <a:srgbClr val="000000">
                    <a:lumMod val="65000"/>
                    <a:lumOff val="35000"/>
                  </a:srgbClr>
                </a:solidFill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Canada and  USA – broadening services </a:t>
            </a:r>
            <a:r>
              <a:rPr lang="en-US" sz="2600" dirty="0">
                <a:solidFill>
                  <a:srgbClr val="000000">
                    <a:lumMod val="65000"/>
                    <a:lumOff val="35000"/>
                  </a:srgbClr>
                </a:solidFill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⚡</a:t>
            </a:r>
            <a:r>
              <a:rPr lang="en-AU" sz="2600" dirty="0">
                <a:solidFill>
                  <a:srgbClr val="000000">
                    <a:lumMod val="65000"/>
                    <a:lumOff val="35000"/>
                  </a:srgbClr>
                </a:solidFill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💡 </a:t>
            </a:r>
            <a:r>
              <a:rPr lang="en-US" sz="2600" dirty="0">
                <a:solidFill>
                  <a:srgbClr val="000000">
                    <a:lumMod val="65000"/>
                    <a:lumOff val="35000"/>
                  </a:srgbClr>
                </a:solidFill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⚡</a:t>
            </a:r>
            <a:endParaRPr lang="en-AU" sz="2600" dirty="0">
              <a:solidFill>
                <a:srgbClr val="000000">
                  <a:lumMod val="65000"/>
                  <a:lumOff val="35000"/>
                </a:srgbClr>
              </a:solidFill>
              <a:latin typeface="Aptos" panose="020B000402020202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  <a:p>
            <a:pPr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defRPr/>
            </a:pPr>
            <a:r>
              <a:rPr lang="en-AU" sz="2600" dirty="0">
                <a:solidFill>
                  <a:srgbClr val="000000">
                    <a:lumMod val="65000"/>
                    <a:lumOff val="35000"/>
                  </a:srgbClr>
                </a:solidFill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Personal: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2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Bayside Climate Crisis Action Group and VCAN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2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Climate Code Red, petitions, submissions, letters, presentations, etc.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2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Bass Coast Climate Action Network (BC CAN)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2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Al Gore Climate Reality training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2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Extinction Rebellion</a:t>
            </a:r>
          </a:p>
          <a:p>
            <a:pPr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defRPr/>
            </a:pPr>
            <a:r>
              <a:rPr lang="en-AU" sz="2600" dirty="0">
                <a:solidFill>
                  <a:srgbClr val="000000">
                    <a:lumMod val="65000"/>
                    <a:lumOff val="35000"/>
                  </a:srgbClr>
                </a:solidFill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Professional: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2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Corporate sustainability reporting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2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Global Sustainability Standards Board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2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International GHG assurance standard (ISAE 3410)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2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International Integrated Reporting Framework</a:t>
            </a:r>
          </a:p>
          <a:p>
            <a:pPr lvl="1">
              <a:buClr>
                <a:srgbClr val="40BAD2"/>
              </a:buClr>
              <a:defRPr/>
            </a:pPr>
            <a:r>
              <a:rPr lang="en-AU" sz="2200" dirty="0">
                <a:latin typeface="Aptos" panose="020B000402020202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2 enduring lessons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5143058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1432</TotalTime>
  <Words>1171</Words>
  <Application>Microsoft Office PowerPoint</Application>
  <PresentationFormat>Widescreen</PresentationFormat>
  <Paragraphs>149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Corbel</vt:lpstr>
      <vt:lpstr>Wingdings 2</vt:lpstr>
      <vt:lpstr>Frame</vt:lpstr>
      <vt:lpstr>Our Planet, Our Legacy: Understanding Climate Change  U3A Wonthaggi  Term 2, 2025</vt:lpstr>
      <vt:lpstr>Before we start …</vt:lpstr>
      <vt:lpstr>Overview</vt:lpstr>
      <vt:lpstr>What is climate change?</vt:lpstr>
      <vt:lpstr>Overview</vt:lpstr>
      <vt:lpstr>Self introductions </vt:lpstr>
      <vt:lpstr>Overview</vt:lpstr>
      <vt:lpstr>About the course </vt:lpstr>
      <vt:lpstr>Michael Nugent  mnn@fastmail.fm  0416 039 933</vt:lpstr>
      <vt:lpstr>Sustainability: overlapping, but separate, spheres</vt:lpstr>
      <vt:lpstr>Embedded interdependent   … a series of  complex, adaptive systems</vt:lpstr>
      <vt:lpstr>Overview</vt:lpstr>
      <vt:lpstr>David Attenboroug, COP 2021</vt:lpstr>
      <vt:lpstr>Overview</vt:lpstr>
      <vt:lpstr>Initial plan</vt:lpstr>
      <vt:lpstr>Examples: deep-dive topics</vt:lpstr>
      <vt:lpstr>Overview</vt:lpstr>
      <vt:lpstr>A final word…</vt:lpstr>
      <vt:lpstr>Our Planet, Our Legacy: Understanding Climate Change  U3A Wonthaggi  Term 2,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Nugent</dc:creator>
  <cp:lastModifiedBy>Michael Nugent</cp:lastModifiedBy>
  <cp:revision>2</cp:revision>
  <dcterms:created xsi:type="dcterms:W3CDTF">2024-10-16T00:47:14Z</dcterms:created>
  <dcterms:modified xsi:type="dcterms:W3CDTF">2025-04-22T00:22:23Z</dcterms:modified>
</cp:coreProperties>
</file>