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72" r:id="rId2"/>
    <p:sldId id="273" r:id="rId3"/>
    <p:sldId id="274" r:id="rId4"/>
    <p:sldId id="256" r:id="rId5"/>
    <p:sldId id="270" r:id="rId6"/>
    <p:sldId id="291" r:id="rId7"/>
    <p:sldId id="288" r:id="rId8"/>
    <p:sldId id="289" r:id="rId9"/>
    <p:sldId id="285" r:id="rId10"/>
    <p:sldId id="290" r:id="rId11"/>
    <p:sldId id="286" r:id="rId12"/>
    <p:sldId id="287" r:id="rId13"/>
    <p:sldId id="292" r:id="rId14"/>
    <p:sldId id="262" r:id="rId15"/>
    <p:sldId id="295" r:id="rId16"/>
    <p:sldId id="296" r:id="rId17"/>
    <p:sldId id="260" r:id="rId18"/>
    <p:sldId id="283" r:id="rId19"/>
    <p:sldId id="265" r:id="rId20"/>
    <p:sldId id="261" r:id="rId21"/>
    <p:sldId id="294" r:id="rId22"/>
    <p:sldId id="269" r:id="rId23"/>
    <p:sldId id="280" r:id="rId24"/>
    <p:sldId id="278" r:id="rId25"/>
    <p:sldId id="277" r:id="rId26"/>
    <p:sldId id="279" r:id="rId27"/>
    <p:sldId id="275" r:id="rId28"/>
    <p:sldId id="276" r:id="rId29"/>
    <p:sldId id="264" r:id="rId30"/>
    <p:sldId id="282" r:id="rId31"/>
    <p:sldId id="263" r:id="rId32"/>
    <p:sldId id="271" r:id="rId33"/>
    <p:sldId id="266" r:id="rId34"/>
    <p:sldId id="267" r:id="rId35"/>
    <p:sldId id="268"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E9CB"/>
          </a:solidFill>
        </a:fill>
      </a:tcStyle>
    </a:wholeTbl>
    <a:band2H>
      <a:tcTxStyle/>
      <a:tcStyle>
        <a:tcBdr/>
        <a:fill>
          <a:solidFill>
            <a:srgbClr val="EE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E6CB"/>
          </a:solidFill>
        </a:fill>
      </a:tcStyle>
    </a:wholeTbl>
    <a:band2H>
      <a:tcTxStyle/>
      <a:tcStyle>
        <a:tcBdr/>
        <a:fill>
          <a:solidFill>
            <a:srgbClr val="FAF3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8D0"/>
          </a:solidFill>
        </a:fill>
      </a:tcStyle>
    </a:wholeTbl>
    <a:band2H>
      <a:tcTxStyle/>
      <a:tcStyle>
        <a:tcBdr/>
        <a:fill>
          <a:solidFill>
            <a:srgbClr val="EEED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655"/>
  </p:normalViewPr>
  <p:slideViewPr>
    <p:cSldViewPr snapToGrid="0" snapToObjects="1">
      <p:cViewPr varScale="1">
        <p:scale>
          <a:sx n="94" d="100"/>
          <a:sy n="94" d="100"/>
        </p:scale>
        <p:origin x="8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Trebuchet MS"/>
      </a:defRPr>
    </a:lvl1pPr>
    <a:lvl2pPr indent="228600" defTabSz="457200" latinLnBrk="0">
      <a:defRPr sz="1200">
        <a:latin typeface="+mn-lt"/>
        <a:ea typeface="+mn-ea"/>
        <a:cs typeface="+mn-cs"/>
        <a:sym typeface="Trebuchet MS"/>
      </a:defRPr>
    </a:lvl2pPr>
    <a:lvl3pPr indent="457200" defTabSz="457200" latinLnBrk="0">
      <a:defRPr sz="1200">
        <a:latin typeface="+mn-lt"/>
        <a:ea typeface="+mn-ea"/>
        <a:cs typeface="+mn-cs"/>
        <a:sym typeface="Trebuchet MS"/>
      </a:defRPr>
    </a:lvl3pPr>
    <a:lvl4pPr indent="685800" defTabSz="457200" latinLnBrk="0">
      <a:defRPr sz="1200">
        <a:latin typeface="+mn-lt"/>
        <a:ea typeface="+mn-ea"/>
        <a:cs typeface="+mn-cs"/>
        <a:sym typeface="Trebuchet MS"/>
      </a:defRPr>
    </a:lvl4pPr>
    <a:lvl5pPr indent="914400" defTabSz="457200" latinLnBrk="0">
      <a:defRPr sz="1200">
        <a:latin typeface="+mn-lt"/>
        <a:ea typeface="+mn-ea"/>
        <a:cs typeface="+mn-cs"/>
        <a:sym typeface="Trebuchet MS"/>
      </a:defRPr>
    </a:lvl5pPr>
    <a:lvl6pPr indent="1143000" defTabSz="457200" latinLnBrk="0">
      <a:defRPr sz="1200">
        <a:latin typeface="+mn-lt"/>
        <a:ea typeface="+mn-ea"/>
        <a:cs typeface="+mn-cs"/>
        <a:sym typeface="Trebuchet MS"/>
      </a:defRPr>
    </a:lvl6pPr>
    <a:lvl7pPr indent="1371600" defTabSz="457200" latinLnBrk="0">
      <a:defRPr sz="1200">
        <a:latin typeface="+mn-lt"/>
        <a:ea typeface="+mn-ea"/>
        <a:cs typeface="+mn-cs"/>
        <a:sym typeface="Trebuchet MS"/>
      </a:defRPr>
    </a:lvl7pPr>
    <a:lvl8pPr indent="1600200" defTabSz="457200" latinLnBrk="0">
      <a:defRPr sz="1200">
        <a:latin typeface="+mn-lt"/>
        <a:ea typeface="+mn-ea"/>
        <a:cs typeface="+mn-cs"/>
        <a:sym typeface="Trebuchet MS"/>
      </a:defRPr>
    </a:lvl8pPr>
    <a:lvl9pPr indent="1828800" defTabSz="457200" latinLnBrk="0">
      <a:defRPr sz="1200">
        <a:latin typeface="+mn-lt"/>
        <a:ea typeface="+mn-ea"/>
        <a:cs typeface="+mn-cs"/>
        <a:sym typeface="Trebuchet M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2" name="Group 6"/>
          <p:cNvGrpSpPr/>
          <p:nvPr/>
        </p:nvGrpSpPr>
        <p:grpSpPr>
          <a:xfrm>
            <a:off x="-1" y="-8468"/>
            <a:ext cx="12192002" cy="6866469"/>
            <a:chOff x="0" y="0"/>
            <a:chExt cx="12192000" cy="6866467"/>
          </a:xfrm>
        </p:grpSpPr>
        <p:sp>
          <p:nvSpPr>
            <p:cNvPr id="22" name="Straight Connector 31"/>
            <p:cNvSpPr/>
            <p:nvPr/>
          </p:nvSpPr>
          <p:spPr>
            <a:xfrm>
              <a:off x="9371012" y="8466"/>
              <a:ext cx="1219201" cy="6858002"/>
            </a:xfrm>
            <a:prstGeom prst="line">
              <a:avLst/>
            </a:prstGeom>
            <a:noFill/>
            <a:ln w="9525" cap="rnd">
              <a:solidFill>
                <a:srgbClr val="BFBFBF"/>
              </a:solidFill>
              <a:prstDash val="solid"/>
              <a:round/>
            </a:ln>
            <a:effectLst/>
          </p:spPr>
          <p:txBody>
            <a:bodyPr wrap="square" lIns="45719" tIns="45719" rIns="45719" bIns="45719" numCol="1" anchor="t">
              <a:noAutofit/>
            </a:bodyPr>
            <a:lstStyle/>
            <a:p>
              <a:endParaRPr dirty="0"/>
            </a:p>
          </p:txBody>
        </p:sp>
        <p:sp>
          <p:nvSpPr>
            <p:cNvPr id="23" name="Straight Connector 20"/>
            <p:cNvSpPr/>
            <p:nvPr/>
          </p:nvSpPr>
          <p:spPr>
            <a:xfrm flipH="1">
              <a:off x="7425267" y="3689879"/>
              <a:ext cx="4763559" cy="3176588"/>
            </a:xfrm>
            <a:prstGeom prst="line">
              <a:avLst/>
            </a:prstGeom>
            <a:noFill/>
            <a:ln w="9525" cap="rnd">
              <a:solidFill>
                <a:srgbClr val="D9D9D9"/>
              </a:solidFill>
              <a:prstDash val="solid"/>
              <a:round/>
            </a:ln>
            <a:effectLst/>
          </p:spPr>
          <p:txBody>
            <a:bodyPr wrap="square" lIns="45719" tIns="45719" rIns="45719" bIns="45719" numCol="1" anchor="t">
              <a:noAutofit/>
            </a:bodyPr>
            <a:lstStyle/>
            <a:p>
              <a:endParaRPr dirty="0"/>
            </a:p>
          </p:txBody>
        </p:sp>
        <p:sp>
          <p:nvSpPr>
            <p:cNvPr id="24"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endParaRPr dirty="0"/>
            </a:p>
          </p:txBody>
        </p:sp>
        <p:sp>
          <p:nvSpPr>
            <p:cNvPr id="25"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dirty="0"/>
            </a:p>
          </p:txBody>
        </p:sp>
        <p:sp>
          <p:nvSpPr>
            <p:cNvPr id="26" name="Isosceles Triangle 2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endParaRPr dirty="0"/>
            </a:p>
          </p:txBody>
        </p:sp>
        <p:sp>
          <p:nvSpPr>
            <p:cNvPr id="27"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endParaRPr dirty="0"/>
            </a:p>
          </p:txBody>
        </p:sp>
        <p:sp>
          <p:nvSpPr>
            <p:cNvPr id="2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endParaRPr dirty="0"/>
            </a:p>
          </p:txBody>
        </p:sp>
        <p:sp>
          <p:nvSpPr>
            <p:cNvPr id="29"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endParaRPr dirty="0"/>
            </a:p>
          </p:txBody>
        </p:sp>
        <p:sp>
          <p:nvSpPr>
            <p:cNvPr id="30" name="Isosceles Triangle 3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endParaRPr dirty="0"/>
            </a:p>
          </p:txBody>
        </p:sp>
        <p:sp>
          <p:nvSpPr>
            <p:cNvPr id="31" name="Isosceles Triangle 18"/>
            <p:cNvSpPr/>
            <p:nvPr/>
          </p:nvSpPr>
          <p:spPr>
            <a:xfrm rot="10800000">
              <a:off x="-1" y="8467"/>
              <a:ext cx="842597" cy="56661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endParaRPr dirty="0"/>
            </a:p>
          </p:txBody>
        </p:sp>
      </p:grpSp>
      <p:sp>
        <p:nvSpPr>
          <p:cNvPr id="33" name="Title Text"/>
          <p:cNvSpPr txBox="1">
            <a:spLocks noGrp="1"/>
          </p:cNvSpPr>
          <p:nvPr>
            <p:ph type="title"/>
          </p:nvPr>
        </p:nvSpPr>
        <p:spPr>
          <a:xfrm>
            <a:off x="1507067" y="2404534"/>
            <a:ext cx="7766937" cy="1646303"/>
          </a:xfrm>
          <a:prstGeom prst="rect">
            <a:avLst/>
          </a:prstGeom>
        </p:spPr>
        <p:txBody>
          <a:bodyPr anchor="b"/>
          <a:lstStyle>
            <a:lvl1pPr algn="r">
              <a:defRPr sz="5400"/>
            </a:lvl1pPr>
          </a:lstStyle>
          <a:p>
            <a:r>
              <a:t>Title Text</a:t>
            </a:r>
          </a:p>
        </p:txBody>
      </p:sp>
      <p:sp>
        <p:nvSpPr>
          <p:cNvPr id="34" name="Body Level One…"/>
          <p:cNvSpPr txBox="1">
            <a:spLocks noGrp="1"/>
          </p:cNvSpPr>
          <p:nvPr>
            <p:ph type="body" sz="quarter" idx="1"/>
          </p:nvPr>
        </p:nvSpPr>
        <p:spPr>
          <a:xfrm>
            <a:off x="1507067" y="4050832"/>
            <a:ext cx="7766937" cy="1096901"/>
          </a:xfrm>
          <a:prstGeom prst="rect">
            <a:avLst/>
          </a:prstGeom>
        </p:spPr>
        <p:txBody>
          <a:bodyPr/>
          <a:lstStyle>
            <a:lvl1pPr marL="0" indent="0" algn="r">
              <a:buClrTx/>
              <a:buSzTx/>
              <a:buNone/>
              <a:defRPr>
                <a:solidFill>
                  <a:srgbClr val="808080"/>
                </a:solidFill>
              </a:defRPr>
            </a:lvl1pPr>
            <a:lvl2pPr marL="0" indent="457200" algn="r">
              <a:buClrTx/>
              <a:buSzTx/>
              <a:buNone/>
              <a:defRPr>
                <a:solidFill>
                  <a:srgbClr val="808080"/>
                </a:solidFill>
              </a:defRPr>
            </a:lvl2pPr>
            <a:lvl3pPr marL="0" indent="914400" algn="r">
              <a:buClrTx/>
              <a:buSzTx/>
              <a:buNone/>
              <a:defRPr>
                <a:solidFill>
                  <a:srgbClr val="808080"/>
                </a:solidFill>
              </a:defRPr>
            </a:lvl3pPr>
            <a:lvl4pPr marL="0" indent="1371600" algn="r">
              <a:buClrTx/>
              <a:buSzTx/>
              <a:buNone/>
              <a:defRPr>
                <a:solidFill>
                  <a:srgbClr val="808080"/>
                </a:solidFill>
              </a:defRPr>
            </a:lvl4pPr>
            <a:lvl5pPr marL="0" indent="1828800" algn="r">
              <a:buClrTx/>
              <a:buSzTx/>
              <a:buNone/>
              <a:defRPr>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677335" y="609600"/>
            <a:ext cx="8596669" cy="3403600"/>
          </a:xfrm>
          <a:prstGeom prst="rect">
            <a:avLst/>
          </a:prstGeom>
        </p:spPr>
        <p:txBody>
          <a:bodyPr anchor="ctr"/>
          <a:lstStyle>
            <a:lvl1pPr>
              <a:defRPr sz="4400"/>
            </a:lvl1pPr>
          </a:lstStyle>
          <a:p>
            <a:r>
              <a:t>Title Text</a:t>
            </a:r>
          </a:p>
        </p:txBody>
      </p:sp>
      <p:sp>
        <p:nvSpPr>
          <p:cNvPr id="115" name="Body Level One…"/>
          <p:cNvSpPr txBox="1">
            <a:spLocks noGrp="1"/>
          </p:cNvSpPr>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24" name="Body Level One…"/>
          <p:cNvSpPr txBox="1">
            <a:spLocks noGrp="1"/>
          </p:cNvSpPr>
          <p:nvPr>
            <p:ph type="body" sz="quarter" idx="1"/>
          </p:nvPr>
        </p:nvSpPr>
        <p:spPr>
          <a:xfrm>
            <a:off x="1366138" y="3632200"/>
            <a:ext cx="7224526" cy="381000"/>
          </a:xfrm>
          <a:prstGeom prst="rect">
            <a:avLst/>
          </a:prstGeom>
        </p:spPr>
        <p:txBody>
          <a:bodyPr anchor="ctr"/>
          <a:lstStyle>
            <a:lvl1pPr marL="0" indent="0">
              <a:buClrTx/>
              <a:buSzTx/>
              <a:buNone/>
              <a:defRPr sz="1600">
                <a:solidFill>
                  <a:srgbClr val="808080"/>
                </a:solidFill>
              </a:defRPr>
            </a:lvl1pPr>
            <a:lvl2pPr marL="0" indent="457200">
              <a:buClrTx/>
              <a:buSzTx/>
              <a:buNone/>
              <a:defRPr sz="1600">
                <a:solidFill>
                  <a:srgbClr val="808080"/>
                </a:solidFill>
              </a:defRPr>
            </a:lvl2pPr>
            <a:lvl3pPr marL="0" indent="914400">
              <a:buClrTx/>
              <a:buSzTx/>
              <a:buNone/>
              <a:defRPr sz="1600">
                <a:solidFill>
                  <a:srgbClr val="808080"/>
                </a:solidFill>
              </a:defRPr>
            </a:lvl3pPr>
            <a:lvl4pPr marL="0" indent="1371600">
              <a:buClrTx/>
              <a:buSzTx/>
              <a:buNone/>
              <a:defRPr sz="1600">
                <a:solidFill>
                  <a:srgbClr val="808080"/>
                </a:solidFill>
              </a:defRPr>
            </a:lvl4pPr>
            <a:lvl5pPr marL="0" indent="1828800">
              <a:buClrTx/>
              <a:buSzTx/>
              <a:buNone/>
              <a:defRPr sz="16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25" name="Text Placeholder 2"/>
          <p:cNvSpPr>
            <a:spLocks noGrp="1"/>
          </p:cNvSpPr>
          <p:nvPr>
            <p:ph type="body" sz="quarter" idx="13"/>
          </p:nvPr>
        </p:nvSpPr>
        <p:spPr>
          <a:xfrm>
            <a:off x="677334" y="4470399"/>
            <a:ext cx="8596670" cy="1570964"/>
          </a:xfrm>
          <a:prstGeom prst="rect">
            <a:avLst/>
          </a:prstGeom>
        </p:spPr>
        <p:txBody>
          <a:bodyPr anchor="ctr"/>
          <a:lstStyle/>
          <a:p>
            <a:pPr marL="0" indent="0">
              <a:buClrTx/>
              <a:buSzTx/>
              <a:buNone/>
            </a:pPr>
            <a:endParaRPr/>
          </a:p>
        </p:txBody>
      </p:sp>
      <p:sp>
        <p:nvSpPr>
          <p:cNvPr id="126" name="TextBox 19"/>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C0E474"/>
                </a:solidFill>
                <a:latin typeface="Arial"/>
                <a:ea typeface="Arial"/>
                <a:cs typeface="Arial"/>
                <a:sym typeface="Arial"/>
              </a:defRPr>
            </a:lvl1pPr>
          </a:lstStyle>
          <a:p>
            <a:r>
              <a:rPr dirty="0"/>
              <a:t>“</a:t>
            </a:r>
          </a:p>
        </p:txBody>
      </p:sp>
      <p:sp>
        <p:nvSpPr>
          <p:cNvPr id="127" name="TextBox 21"/>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C0E474"/>
                </a:solidFill>
                <a:latin typeface="Arial"/>
                <a:ea typeface="Arial"/>
                <a:cs typeface="Arial"/>
                <a:sym typeface="Arial"/>
              </a:defRPr>
            </a:lvl1pPr>
          </a:lstStyle>
          <a:p>
            <a:r>
              <a:rPr dirty="0"/>
              <a: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77335" y="1931988"/>
            <a:ext cx="8596669" cy="2595461"/>
          </a:xfrm>
          <a:prstGeom prst="rect">
            <a:avLst/>
          </a:prstGeom>
        </p:spPr>
        <p:txBody>
          <a:bodyPr anchor="b"/>
          <a:lstStyle>
            <a:lvl1pPr>
              <a:defRPr sz="4400"/>
            </a:lvl1pPr>
          </a:lstStyle>
          <a:p>
            <a:r>
              <a:t>Title Text</a:t>
            </a:r>
          </a:p>
        </p:txBody>
      </p:sp>
      <p:sp>
        <p:nvSpPr>
          <p:cNvPr id="136" name="Body Level One…"/>
          <p:cNvSpPr txBox="1">
            <a:spLocks noGrp="1"/>
          </p:cNvSpPr>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Name Card">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45"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46" name="Text Placeholder 2"/>
          <p:cNvSpPr>
            <a:spLocks noGrp="1"/>
          </p:cNvSpPr>
          <p:nvPr>
            <p:ph type="body" sz="quarter" idx="13"/>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47" name="TextBox 23"/>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C0E474"/>
                </a:solidFill>
                <a:latin typeface="Arial"/>
                <a:ea typeface="Arial"/>
                <a:cs typeface="Arial"/>
                <a:sym typeface="Arial"/>
              </a:defRPr>
            </a:lvl1pPr>
          </a:lstStyle>
          <a:p>
            <a:r>
              <a:rPr dirty="0"/>
              <a:t>“</a:t>
            </a:r>
          </a:p>
        </p:txBody>
      </p:sp>
      <p:sp>
        <p:nvSpPr>
          <p:cNvPr id="148" name="TextBox 24"/>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C0E474"/>
                </a:solidFill>
                <a:latin typeface="Arial"/>
                <a:ea typeface="Arial"/>
                <a:cs typeface="Arial"/>
                <a:sym typeface="Arial"/>
              </a:defRPr>
            </a:lvl1pPr>
          </a:lstStyle>
          <a:p>
            <a:r>
              <a:rPr dirty="0"/>
              <a: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rue or Fals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685798" y="609600"/>
            <a:ext cx="8588204" cy="3022600"/>
          </a:xfrm>
          <a:prstGeom prst="rect">
            <a:avLst/>
          </a:prstGeom>
        </p:spPr>
        <p:txBody>
          <a:bodyPr anchor="ctr"/>
          <a:lstStyle>
            <a:lvl1pPr>
              <a:defRPr sz="4400"/>
            </a:lvl1pPr>
          </a:lstStyle>
          <a:p>
            <a:r>
              <a:t>Title Text</a:t>
            </a:r>
          </a:p>
        </p:txBody>
      </p:sp>
      <p:sp>
        <p:nvSpPr>
          <p:cNvPr id="157"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58" name="Text Placeholder 2"/>
          <p:cNvSpPr>
            <a:spLocks noGrp="1"/>
          </p:cNvSpPr>
          <p:nvPr>
            <p:ph type="body" sz="quarter" idx="13"/>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43" name="Body Level One…"/>
          <p:cNvSpPr txBox="1">
            <a:spLocks noGrp="1"/>
          </p:cNvSpPr>
          <p:nvPr>
            <p:ph type="body" sz="half" idx="1"/>
          </p:nvPr>
        </p:nvSpPr>
        <p:spPr>
          <a:xfrm>
            <a:off x="677333" y="2160589"/>
            <a:ext cx="8596670"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 name="Title Text"/>
          <p:cNvSpPr txBox="1">
            <a:spLocks noGrp="1"/>
          </p:cNvSpPr>
          <p:nvPr>
            <p:ph type="title"/>
          </p:nvPr>
        </p:nvSpPr>
        <p:spPr>
          <a:xfrm>
            <a:off x="677335" y="2700866"/>
            <a:ext cx="8596669" cy="1826582"/>
          </a:xfrm>
          <a:prstGeom prst="rect">
            <a:avLst/>
          </a:prstGeom>
        </p:spPr>
        <p:txBody>
          <a:bodyPr anchor="b"/>
          <a:lstStyle>
            <a:lvl1pPr>
              <a:defRPr sz="4000"/>
            </a:lvl1pPr>
          </a:lstStyle>
          <a:p>
            <a:r>
              <a:t>Title Text</a:t>
            </a:r>
          </a:p>
        </p:txBody>
      </p:sp>
      <p:sp>
        <p:nvSpPr>
          <p:cNvPr id="52" name="Body Level One…"/>
          <p:cNvSpPr txBox="1">
            <a:spLocks noGrp="1"/>
          </p:cNvSpPr>
          <p:nvPr>
            <p:ph type="body" sz="quarter" idx="1"/>
          </p:nvPr>
        </p:nvSpPr>
        <p:spPr>
          <a:xfrm>
            <a:off x="677335" y="4527448"/>
            <a:ext cx="8596669" cy="860401"/>
          </a:xfrm>
          <a:prstGeom prst="rect">
            <a:avLst/>
          </a:prstGeom>
        </p:spPr>
        <p:txBody>
          <a:bodyPr/>
          <a:lstStyle>
            <a:lvl1pPr marL="0" indent="0">
              <a:buClrTx/>
              <a:buSzTx/>
              <a:buNone/>
              <a:defRPr sz="2000">
                <a:solidFill>
                  <a:srgbClr val="808080"/>
                </a:solidFill>
              </a:defRPr>
            </a:lvl1pPr>
            <a:lvl2pPr marL="0" indent="457200">
              <a:buClrTx/>
              <a:buSzTx/>
              <a:buNone/>
              <a:defRPr sz="2000">
                <a:solidFill>
                  <a:srgbClr val="808080"/>
                </a:solidFill>
              </a:defRPr>
            </a:lvl2pPr>
            <a:lvl3pPr marL="0" indent="914400">
              <a:buClrTx/>
              <a:buSzTx/>
              <a:buNone/>
              <a:defRPr sz="2000">
                <a:solidFill>
                  <a:srgbClr val="808080"/>
                </a:solidFill>
              </a:defRPr>
            </a:lvl3pPr>
            <a:lvl4pPr marL="0" indent="1371600">
              <a:buClrTx/>
              <a:buSzTx/>
              <a:buNone/>
              <a:defRPr sz="2000">
                <a:solidFill>
                  <a:srgbClr val="808080"/>
                </a:solidFill>
              </a:defRPr>
            </a:lvl4pPr>
            <a:lvl5pPr marL="0" indent="1828800">
              <a:buClrTx/>
              <a:buSzTx/>
              <a:buNone/>
              <a:defRPr sz="2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0"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61" name="Body Level One…"/>
          <p:cNvSpPr txBox="1">
            <a:spLocks noGrp="1"/>
          </p:cNvSpPr>
          <p:nvPr>
            <p:ph type="body" sz="quarter" idx="1"/>
          </p:nvPr>
        </p:nvSpPr>
        <p:spPr>
          <a:xfrm>
            <a:off x="677333" y="2160589"/>
            <a:ext cx="4184036"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70" name="Body Level One…"/>
          <p:cNvSpPr txBox="1">
            <a:spLocks noGrp="1"/>
          </p:cNvSpPr>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13"/>
          </p:nvPr>
        </p:nvSpPr>
        <p:spPr>
          <a:xfrm>
            <a:off x="5088382" y="2160983"/>
            <a:ext cx="4185619" cy="576263"/>
          </a:xfrm>
          <a:prstGeom prst="rect">
            <a:avLst/>
          </a:prstGeom>
        </p:spPr>
        <p:txBody>
          <a:bodyPr anchor="b"/>
          <a:lstStyle/>
          <a:p>
            <a:pPr marL="0" indent="0">
              <a:buClrTx/>
              <a:buSzTx/>
              <a:buNone/>
              <a:defRPr sz="2400"/>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4" name="Title Text"/>
          <p:cNvSpPr txBox="1">
            <a:spLocks noGrp="1"/>
          </p:cNvSpPr>
          <p:nvPr>
            <p:ph type="title"/>
          </p:nvPr>
        </p:nvSpPr>
        <p:spPr>
          <a:xfrm>
            <a:off x="677333" y="1498603"/>
            <a:ext cx="3854529" cy="1278467"/>
          </a:xfrm>
          <a:prstGeom prst="rect">
            <a:avLst/>
          </a:prstGeom>
        </p:spPr>
        <p:txBody>
          <a:bodyPr anchor="b"/>
          <a:lstStyle>
            <a:lvl1pPr>
              <a:defRPr sz="2000"/>
            </a:lvl1pPr>
          </a:lstStyle>
          <a:p>
            <a:r>
              <a:t>Title Text</a:t>
            </a:r>
          </a:p>
        </p:txBody>
      </p:sp>
      <p:sp>
        <p:nvSpPr>
          <p:cNvPr id="95" name="Body Level One…"/>
          <p:cNvSpPr txBox="1">
            <a:spLocks noGrp="1"/>
          </p:cNvSpPr>
          <p:nvPr>
            <p:ph type="body" sz="half" idx="1"/>
          </p:nvPr>
        </p:nvSpPr>
        <p:spPr>
          <a:xfrm>
            <a:off x="4760460" y="514923"/>
            <a:ext cx="4513543" cy="55264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13"/>
          </p:nvPr>
        </p:nvSpPr>
        <p:spPr>
          <a:xfrm>
            <a:off x="677334" y="2777069"/>
            <a:ext cx="3854528" cy="2584450"/>
          </a:xfrm>
          <a:prstGeom prst="rect">
            <a:avLst/>
          </a:prstGeom>
        </p:spPr>
        <p:txBody>
          <a:bodyPr/>
          <a:lstStyle/>
          <a:p>
            <a:pPr marL="0" indent="0">
              <a:buClrTx/>
              <a:buSzTx/>
              <a:buNone/>
              <a:defRPr sz="14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77333" y="4800600"/>
            <a:ext cx="8596668" cy="566738"/>
          </a:xfrm>
          <a:prstGeom prst="rect">
            <a:avLst/>
          </a:prstGeom>
        </p:spPr>
        <p:txBody>
          <a:bodyPr anchor="b"/>
          <a:lstStyle>
            <a:lvl1pPr>
              <a:defRPr sz="2400"/>
            </a:lvl1pPr>
          </a:lstStyle>
          <a:p>
            <a:r>
              <a:t>Title Text</a:t>
            </a:r>
          </a:p>
        </p:txBody>
      </p:sp>
      <p:sp>
        <p:nvSpPr>
          <p:cNvPr id="105" name="Picture Placeholder 2"/>
          <p:cNvSpPr>
            <a:spLocks noGrp="1"/>
          </p:cNvSpPr>
          <p:nvPr>
            <p:ph type="pic" sz="half" idx="13"/>
          </p:nvPr>
        </p:nvSpPr>
        <p:spPr>
          <a:xfrm>
            <a:off x="677333" y="609600"/>
            <a:ext cx="8596670" cy="3845718"/>
          </a:xfrm>
          <a:prstGeom prst="rect">
            <a:avLst/>
          </a:prstGeom>
        </p:spPr>
        <p:txBody>
          <a:bodyPr lIns="91439" rIns="91439">
            <a:noAutofit/>
          </a:bodyPr>
          <a:lstStyle/>
          <a:p>
            <a:endParaRPr dirty="0"/>
          </a:p>
        </p:txBody>
      </p:sp>
      <p:sp>
        <p:nvSpPr>
          <p:cNvPr id="106" name="Body Level One…"/>
          <p:cNvSpPr txBox="1">
            <a:spLocks noGrp="1"/>
          </p:cNvSpPr>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6"/>
          <p:cNvGrpSpPr/>
          <p:nvPr/>
        </p:nvGrpSpPr>
        <p:grpSpPr>
          <a:xfrm>
            <a:off x="0" y="-8468"/>
            <a:ext cx="12192001" cy="6866469"/>
            <a:chOff x="0" y="0"/>
            <a:chExt cx="12192000" cy="6866467"/>
          </a:xfrm>
        </p:grpSpPr>
        <p:sp>
          <p:nvSpPr>
            <p:cNvPr id="2" name="Straight Connector 19"/>
            <p:cNvSpPr/>
            <p:nvPr/>
          </p:nvSpPr>
          <p:spPr>
            <a:xfrm>
              <a:off x="9371012" y="8466"/>
              <a:ext cx="1219201" cy="6858002"/>
            </a:xfrm>
            <a:prstGeom prst="line">
              <a:avLst/>
            </a:prstGeom>
            <a:noFill/>
            <a:ln w="9525" cap="rnd">
              <a:solidFill>
                <a:srgbClr val="BFBFBF"/>
              </a:solidFill>
              <a:prstDash val="solid"/>
              <a:round/>
            </a:ln>
            <a:effectLst/>
          </p:spPr>
          <p:txBody>
            <a:bodyPr wrap="square" lIns="45719" tIns="45719" rIns="45719" bIns="45719" numCol="1" anchor="t">
              <a:noAutofit/>
            </a:bodyPr>
            <a:lstStyle/>
            <a:p>
              <a:endParaRPr dirty="0"/>
            </a:p>
          </p:txBody>
        </p:sp>
        <p:sp>
          <p:nvSpPr>
            <p:cNvPr id="3" name="Straight Connector 20"/>
            <p:cNvSpPr/>
            <p:nvPr/>
          </p:nvSpPr>
          <p:spPr>
            <a:xfrm flipH="1">
              <a:off x="7425267" y="3689879"/>
              <a:ext cx="4763559" cy="3176588"/>
            </a:xfrm>
            <a:prstGeom prst="line">
              <a:avLst/>
            </a:prstGeom>
            <a:noFill/>
            <a:ln w="9525" cap="rnd">
              <a:solidFill>
                <a:srgbClr val="D9D9D9"/>
              </a:solidFill>
              <a:prstDash val="solid"/>
              <a:round/>
            </a:ln>
            <a:effectLst/>
          </p:spPr>
          <p:txBody>
            <a:bodyPr wrap="square" lIns="45719" tIns="45719" rIns="45719" bIns="45719" numCol="1" anchor="t">
              <a:noAutofit/>
            </a:bodyPr>
            <a:lstStyle/>
            <a:p>
              <a:endParaRPr dirty="0"/>
            </a:p>
          </p:txBody>
        </p:sp>
        <p:sp>
          <p:nvSpPr>
            <p:cNvPr id="4"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endParaRPr dirty="0"/>
            </a:p>
          </p:txBody>
        </p:sp>
        <p:sp>
          <p:nvSpPr>
            <p:cNvPr id="5"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dirty="0"/>
            </a:p>
          </p:txBody>
        </p:sp>
        <p:sp>
          <p:nvSpPr>
            <p:cNvPr id="6" name="Isosceles Triangle 23"/>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endParaRPr dirty="0"/>
            </a:p>
          </p:txBody>
        </p:sp>
        <p:sp>
          <p:nvSpPr>
            <p:cNvPr id="7"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endParaRPr dirty="0"/>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endParaRPr dirty="0"/>
            </a:p>
          </p:txBody>
        </p:sp>
        <p:sp>
          <p:nvSpPr>
            <p:cNvPr id="9"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endParaRPr dirty="0"/>
            </a:p>
          </p:txBody>
        </p:sp>
        <p:sp>
          <p:nvSpPr>
            <p:cNvPr id="10" name="Isosceles Triangle 27"/>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endParaRPr dirty="0"/>
            </a:p>
          </p:txBody>
        </p:sp>
        <p:sp>
          <p:nvSpPr>
            <p:cNvPr id="11" name="Isosceles Triangle 28"/>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endParaRPr dirty="0"/>
            </a:p>
          </p:txBody>
        </p:sp>
      </p:grpSp>
      <p:sp>
        <p:nvSpPr>
          <p:cNvPr id="13"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1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chemeClr val="accent1"/>
                </a:solidFill>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n-lt"/>
          <a:ea typeface="+mn-ea"/>
          <a:cs typeface="+mn-cs"/>
          <a:sym typeface="Trebuchet MS"/>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twitter.com/7newsmelbourne/status/1274254239712174080?s=21&amp;fbclid=IwAR23ZEZTP-uivYWfH0-wt7O7yQ8P87RDMrcG8ypOtFNJeaSqEnnpcjNUNhA" TargetMode="External"/><Relationship Id="rId2" Type="http://schemas.openxmlformats.org/officeDocument/2006/relationships/hyperlink" Target="https://twitter.com/i/status/1274240933970796545?fbclid=IwAR2UEpUVO3MhBf1GyvXf_6hF2MnA4T2SZWDm_y17IGu5uBozcK4vc_ybP2Q" TargetMode="External"/><Relationship Id="rId1" Type="http://schemas.openxmlformats.org/officeDocument/2006/relationships/slideLayout" Target="../slideLayouts/slideLayout2.xml"/><Relationship Id="rId5" Type="http://schemas.openxmlformats.org/officeDocument/2006/relationships/hyperlink" Target="https://voiceofaction.org/were-going-to-lose-everything-xr-rebels-hit-the-streets-with-an-urgent-message/?fbclid=IwAR3-PatnAcPWBBnsk4uDfFUWbXixqip7HR4nuIixZaqsV4b9aRNyYskmkhg" TargetMode="External"/><Relationship Id="rId4" Type="http://schemas.openxmlformats.org/officeDocument/2006/relationships/hyperlink" Target="https://twitter.com/9newsmelb/status/1274255187520229377?s=21&amp;fbclid=IwAR0E3Rh5hhIonCAVk9r7S579jgtNjTewVzbulQv14gEsS83GV3Idl3-PS0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5115-5750-8740-9CDC-84B1DA014994}"/>
              </a:ext>
            </a:extLst>
          </p:cNvPr>
          <p:cNvSpPr>
            <a:spLocks noGrp="1"/>
          </p:cNvSpPr>
          <p:nvPr>
            <p:ph type="title"/>
          </p:nvPr>
        </p:nvSpPr>
        <p:spPr/>
        <p:txBody>
          <a:bodyPr/>
          <a:lstStyle/>
          <a:p>
            <a:r>
              <a:rPr lang="en-AU" dirty="0"/>
              <a:t>ACKNOWLEDGEMENT OF COUNTRY</a:t>
            </a:r>
            <a:br>
              <a:rPr lang="en-AU" dirty="0"/>
            </a:br>
            <a:endParaRPr lang="en-US" dirty="0"/>
          </a:p>
        </p:txBody>
      </p:sp>
      <p:sp>
        <p:nvSpPr>
          <p:cNvPr id="3" name="Text Placeholder 2">
            <a:extLst>
              <a:ext uri="{FF2B5EF4-FFF2-40B4-BE49-F238E27FC236}">
                <a16:creationId xmlns:a16="http://schemas.microsoft.com/office/drawing/2014/main" id="{27F523AB-3A28-6041-8323-496D782792ED}"/>
              </a:ext>
            </a:extLst>
          </p:cNvPr>
          <p:cNvSpPr>
            <a:spLocks noGrp="1"/>
          </p:cNvSpPr>
          <p:nvPr>
            <p:ph type="body" sz="half" idx="1"/>
          </p:nvPr>
        </p:nvSpPr>
        <p:spPr>
          <a:xfrm>
            <a:off x="677333" y="1402347"/>
            <a:ext cx="8596670" cy="3880773"/>
          </a:xfrm>
        </p:spPr>
        <p:txBody>
          <a:bodyPr>
            <a:normAutofit/>
          </a:bodyPr>
          <a:lstStyle/>
          <a:p>
            <a:pPr marL="0" indent="0">
              <a:buNone/>
            </a:pPr>
            <a:br>
              <a:rPr lang="en-AU" dirty="0"/>
            </a:br>
            <a:r>
              <a:rPr lang="en-AU" dirty="0"/>
              <a:t>Extinction Rebellion acknowledges the Traditional Owners of the </a:t>
            </a:r>
            <a:r>
              <a:rPr lang="en-AU" dirty="0" err="1"/>
              <a:t>unceded</a:t>
            </a:r>
            <a:r>
              <a:rPr lang="en-AU" dirty="0"/>
              <a:t> lands on which we live, love, work and rebel. We pay our respects to their Elders, past, present and emerging, and extend our respects to all Aboriginal and Torres Straits Islander First Nations people. </a:t>
            </a:r>
          </a:p>
          <a:p>
            <a:pPr marL="0" indent="0">
              <a:buNone/>
            </a:pPr>
            <a:r>
              <a:rPr lang="en-AU" dirty="0"/>
              <a:t>We further acknowledge the traditional knowledge held by First Nations people, and recognise our collective dependence on traditional knowledge in confronting the climate emergency</a:t>
            </a:r>
          </a:p>
          <a:p>
            <a:pPr marL="0" indent="0">
              <a:buNone/>
            </a:pPr>
            <a:br>
              <a:rPr lang="en-AU" dirty="0"/>
            </a:br>
            <a:br>
              <a:rPr lang="en-AU" dirty="0"/>
            </a:br>
            <a:endParaRPr lang="en-US" dirty="0"/>
          </a:p>
        </p:txBody>
      </p:sp>
      <p:sp>
        <p:nvSpPr>
          <p:cNvPr id="4" name="TextBox 3">
            <a:extLst>
              <a:ext uri="{FF2B5EF4-FFF2-40B4-BE49-F238E27FC236}">
                <a16:creationId xmlns:a16="http://schemas.microsoft.com/office/drawing/2014/main" id="{16DD358F-AE0E-C34F-B8E0-0DCED42C0DC8}"/>
              </a:ext>
            </a:extLst>
          </p:cNvPr>
          <p:cNvSpPr txBox="1"/>
          <p:nvPr/>
        </p:nvSpPr>
        <p:spPr>
          <a:xfrm>
            <a:off x="677333" y="4136877"/>
            <a:ext cx="8748217"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mn-lt"/>
                <a:ea typeface="+mn-ea"/>
                <a:cs typeface="+mn-cs"/>
                <a:sym typeface="Trebuchet MS"/>
              </a:rPr>
              <a:t>#BLM   #</a:t>
            </a:r>
            <a:r>
              <a:rPr kumimoji="0" lang="en-US" sz="6000" b="0" i="0" u="none" strike="noStrike" cap="none" spc="0" normalizeH="0" baseline="0" dirty="0" err="1">
                <a:ln>
                  <a:noFill/>
                </a:ln>
                <a:solidFill>
                  <a:srgbClr val="000000"/>
                </a:solidFill>
                <a:effectLst/>
                <a:uFillTx/>
                <a:latin typeface="+mn-lt"/>
                <a:ea typeface="+mn-ea"/>
                <a:cs typeface="+mn-cs"/>
                <a:sym typeface="Trebuchet MS"/>
              </a:rPr>
              <a:t>StopDeathsinCustody</a:t>
            </a:r>
            <a:r>
              <a:rPr kumimoji="0" lang="en-US" sz="6000" b="0" i="0" u="none" strike="noStrike" cap="none" spc="0" normalizeH="0" baseline="0" dirty="0">
                <a:ln>
                  <a:noFill/>
                </a:ln>
                <a:solidFill>
                  <a:srgbClr val="000000"/>
                </a:solidFill>
                <a:effectLst/>
                <a:uFillTx/>
                <a:latin typeface="+mn-lt"/>
                <a:ea typeface="+mn-ea"/>
                <a:cs typeface="+mn-cs"/>
                <a:sym typeface="Trebuchet MS"/>
              </a:rPr>
              <a:t> </a:t>
            </a:r>
          </a:p>
        </p:txBody>
      </p:sp>
    </p:spTree>
    <p:extLst>
      <p:ext uri="{BB962C8B-B14F-4D97-AF65-F5344CB8AC3E}">
        <p14:creationId xmlns:p14="http://schemas.microsoft.com/office/powerpoint/2010/main" val="21920377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40EAE1-9854-FB4D-876A-8CB18D30FECD}"/>
              </a:ext>
            </a:extLst>
          </p:cNvPr>
          <p:cNvPicPr>
            <a:picLocks noChangeAspect="1"/>
          </p:cNvPicPr>
          <p:nvPr/>
        </p:nvPicPr>
        <p:blipFill>
          <a:blip r:embed="rId2"/>
          <a:stretch>
            <a:fillRect/>
          </a:stretch>
        </p:blipFill>
        <p:spPr>
          <a:xfrm>
            <a:off x="982172" y="1323833"/>
            <a:ext cx="8275390" cy="5534167"/>
          </a:xfrm>
          <a:prstGeom prst="rect">
            <a:avLst/>
          </a:prstGeom>
        </p:spPr>
      </p:pic>
      <p:sp>
        <p:nvSpPr>
          <p:cNvPr id="5" name="Title 1">
            <a:extLst>
              <a:ext uri="{FF2B5EF4-FFF2-40B4-BE49-F238E27FC236}">
                <a16:creationId xmlns:a16="http://schemas.microsoft.com/office/drawing/2014/main" id="{3DE35778-4F0A-2F4B-8E13-332388C4F41C}"/>
              </a:ext>
            </a:extLst>
          </p:cNvPr>
          <p:cNvSpPr>
            <a:spLocks noGrp="1"/>
          </p:cNvSpPr>
          <p:nvPr>
            <p:ph type="title"/>
          </p:nvPr>
        </p:nvSpPr>
        <p:spPr>
          <a:xfrm>
            <a:off x="1214651" y="156238"/>
            <a:ext cx="5756117" cy="1320800"/>
          </a:xfrm>
        </p:spPr>
        <p:txBody>
          <a:bodyPr>
            <a:normAutofit/>
          </a:bodyPr>
          <a:lstStyle/>
          <a:p>
            <a:r>
              <a:rPr lang="en-US" sz="5400" dirty="0"/>
              <a:t>Five Bike Squads</a:t>
            </a:r>
          </a:p>
        </p:txBody>
      </p:sp>
    </p:spTree>
    <p:extLst>
      <p:ext uri="{BB962C8B-B14F-4D97-AF65-F5344CB8AC3E}">
        <p14:creationId xmlns:p14="http://schemas.microsoft.com/office/powerpoint/2010/main" val="147507784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D99924-1670-8040-B8C7-A1D92C5ABA34}"/>
              </a:ext>
            </a:extLst>
          </p:cNvPr>
          <p:cNvPicPr>
            <a:picLocks noChangeAspect="1"/>
          </p:cNvPicPr>
          <p:nvPr/>
        </p:nvPicPr>
        <p:blipFill>
          <a:blip r:embed="rId2"/>
          <a:stretch>
            <a:fillRect/>
          </a:stretch>
        </p:blipFill>
        <p:spPr>
          <a:xfrm>
            <a:off x="1698009" y="1101884"/>
            <a:ext cx="5756116" cy="5756116"/>
          </a:xfrm>
          <a:prstGeom prst="rect">
            <a:avLst/>
          </a:prstGeom>
        </p:spPr>
      </p:pic>
      <p:sp>
        <p:nvSpPr>
          <p:cNvPr id="5" name="Title 1">
            <a:extLst>
              <a:ext uri="{FF2B5EF4-FFF2-40B4-BE49-F238E27FC236}">
                <a16:creationId xmlns:a16="http://schemas.microsoft.com/office/drawing/2014/main" id="{9F6F545E-727E-654F-8AA5-F0458507D3F7}"/>
              </a:ext>
            </a:extLst>
          </p:cNvPr>
          <p:cNvSpPr>
            <a:spLocks noGrp="1"/>
          </p:cNvSpPr>
          <p:nvPr>
            <p:ph type="title"/>
          </p:nvPr>
        </p:nvSpPr>
        <p:spPr>
          <a:xfrm>
            <a:off x="0" y="115294"/>
            <a:ext cx="5756117" cy="1320800"/>
          </a:xfrm>
        </p:spPr>
        <p:txBody>
          <a:bodyPr>
            <a:normAutofit fontScale="90000"/>
          </a:bodyPr>
          <a:lstStyle/>
          <a:p>
            <a:r>
              <a:rPr lang="en-US" sz="5400" dirty="0"/>
              <a:t>Three road swarms </a:t>
            </a:r>
          </a:p>
        </p:txBody>
      </p:sp>
    </p:spTree>
    <p:extLst>
      <p:ext uri="{BB962C8B-B14F-4D97-AF65-F5344CB8AC3E}">
        <p14:creationId xmlns:p14="http://schemas.microsoft.com/office/powerpoint/2010/main" val="30788157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F3E4-6A20-144A-AF5E-D9236473F68F}"/>
              </a:ext>
            </a:extLst>
          </p:cNvPr>
          <p:cNvSpPr>
            <a:spLocks noGrp="1"/>
          </p:cNvSpPr>
          <p:nvPr>
            <p:ph type="title"/>
          </p:nvPr>
        </p:nvSpPr>
        <p:spPr/>
        <p:txBody>
          <a:bodyPr/>
          <a:lstStyle/>
          <a:p>
            <a:br>
              <a:rPr lang="en-US" dirty="0"/>
            </a:br>
            <a:endParaRPr lang="en-US" dirty="0"/>
          </a:p>
        </p:txBody>
      </p:sp>
      <p:pic>
        <p:nvPicPr>
          <p:cNvPr id="4" name="Picture 3">
            <a:extLst>
              <a:ext uri="{FF2B5EF4-FFF2-40B4-BE49-F238E27FC236}">
                <a16:creationId xmlns:a16="http://schemas.microsoft.com/office/drawing/2014/main" id="{094F48D9-CBE6-7242-9BED-A0D183B6D91A}"/>
              </a:ext>
            </a:extLst>
          </p:cNvPr>
          <p:cNvPicPr>
            <a:picLocks noChangeAspect="1"/>
          </p:cNvPicPr>
          <p:nvPr/>
        </p:nvPicPr>
        <p:blipFill>
          <a:blip r:embed="rId2"/>
          <a:stretch>
            <a:fillRect/>
          </a:stretch>
        </p:blipFill>
        <p:spPr>
          <a:xfrm>
            <a:off x="1347715" y="1078173"/>
            <a:ext cx="5779827" cy="5779827"/>
          </a:xfrm>
          <a:prstGeom prst="rect">
            <a:avLst/>
          </a:prstGeom>
        </p:spPr>
      </p:pic>
      <p:sp>
        <p:nvSpPr>
          <p:cNvPr id="5" name="Title 1">
            <a:extLst>
              <a:ext uri="{FF2B5EF4-FFF2-40B4-BE49-F238E27FC236}">
                <a16:creationId xmlns:a16="http://schemas.microsoft.com/office/drawing/2014/main" id="{37C47E1B-206F-904F-A457-EC51480018ED}"/>
              </a:ext>
            </a:extLst>
          </p:cNvPr>
          <p:cNvSpPr txBox="1">
            <a:spLocks/>
          </p:cNvSpPr>
          <p:nvPr/>
        </p:nvSpPr>
        <p:spPr>
          <a:xfrm>
            <a:off x="0" y="115294"/>
            <a:ext cx="7274257" cy="132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7500"/>
          </a:bodyPr>
          <a:lst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9pPr>
          </a:lstStyle>
          <a:p>
            <a:pPr hangingPunct="1"/>
            <a:r>
              <a:rPr lang="en-US" sz="5400" dirty="0"/>
              <a:t>Three Arrests</a:t>
            </a:r>
          </a:p>
        </p:txBody>
      </p:sp>
      <p:sp>
        <p:nvSpPr>
          <p:cNvPr id="3" name="TextBox 2">
            <a:extLst>
              <a:ext uri="{FF2B5EF4-FFF2-40B4-BE49-F238E27FC236}">
                <a16:creationId xmlns:a16="http://schemas.microsoft.com/office/drawing/2014/main" id="{009D2D1F-F7D7-BC4C-BC6D-478FFB52D91B}"/>
              </a:ext>
            </a:extLst>
          </p:cNvPr>
          <p:cNvSpPr txBox="1"/>
          <p:nvPr/>
        </p:nvSpPr>
        <p:spPr>
          <a:xfrm>
            <a:off x="7568033" y="3418764"/>
            <a:ext cx="170597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Trebuchet MS"/>
              </a:rPr>
              <a:t>$330 fine each</a:t>
            </a:r>
          </a:p>
        </p:txBody>
      </p:sp>
    </p:spTree>
    <p:extLst>
      <p:ext uri="{BB962C8B-B14F-4D97-AF65-F5344CB8AC3E}">
        <p14:creationId xmlns:p14="http://schemas.microsoft.com/office/powerpoint/2010/main" val="23257384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F3E4-6A20-144A-AF5E-D9236473F68F}"/>
              </a:ext>
            </a:extLst>
          </p:cNvPr>
          <p:cNvSpPr>
            <a:spLocks noGrp="1"/>
          </p:cNvSpPr>
          <p:nvPr>
            <p:ph type="title"/>
          </p:nvPr>
        </p:nvSpPr>
        <p:spPr/>
        <p:txBody>
          <a:bodyPr/>
          <a:lstStyle/>
          <a:p>
            <a:br>
              <a:rPr lang="en-US" dirty="0"/>
            </a:br>
            <a:endParaRPr lang="en-US" dirty="0"/>
          </a:p>
        </p:txBody>
      </p:sp>
      <p:pic>
        <p:nvPicPr>
          <p:cNvPr id="3" name="Picture 2">
            <a:extLst>
              <a:ext uri="{FF2B5EF4-FFF2-40B4-BE49-F238E27FC236}">
                <a16:creationId xmlns:a16="http://schemas.microsoft.com/office/drawing/2014/main" id="{4CCA6187-287E-7542-9499-09D6BE7D63B1}"/>
              </a:ext>
            </a:extLst>
          </p:cNvPr>
          <p:cNvPicPr>
            <a:picLocks noChangeAspect="1"/>
          </p:cNvPicPr>
          <p:nvPr/>
        </p:nvPicPr>
        <p:blipFill>
          <a:blip r:embed="rId2"/>
          <a:stretch>
            <a:fillRect/>
          </a:stretch>
        </p:blipFill>
        <p:spPr>
          <a:xfrm>
            <a:off x="379294" y="1126887"/>
            <a:ext cx="8596670" cy="5731113"/>
          </a:xfrm>
          <a:prstGeom prst="rect">
            <a:avLst/>
          </a:prstGeom>
        </p:spPr>
      </p:pic>
      <p:sp>
        <p:nvSpPr>
          <p:cNvPr id="5" name="Title 1">
            <a:extLst>
              <a:ext uri="{FF2B5EF4-FFF2-40B4-BE49-F238E27FC236}">
                <a16:creationId xmlns:a16="http://schemas.microsoft.com/office/drawing/2014/main" id="{E163ACEA-BB6C-EE48-B1DB-8A08829684AA}"/>
              </a:ext>
            </a:extLst>
          </p:cNvPr>
          <p:cNvSpPr txBox="1">
            <a:spLocks/>
          </p:cNvSpPr>
          <p:nvPr/>
        </p:nvSpPr>
        <p:spPr>
          <a:xfrm>
            <a:off x="0" y="115294"/>
            <a:ext cx="7274257" cy="132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7500"/>
          </a:bodyPr>
          <a:lst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9pPr>
          </a:lstStyle>
          <a:p>
            <a:pPr hangingPunct="1"/>
            <a:r>
              <a:rPr lang="en-US" sz="5400" dirty="0"/>
              <a:t>Family Friendly</a:t>
            </a:r>
          </a:p>
        </p:txBody>
      </p:sp>
    </p:spTree>
    <p:extLst>
      <p:ext uri="{BB962C8B-B14F-4D97-AF65-F5344CB8AC3E}">
        <p14:creationId xmlns:p14="http://schemas.microsoft.com/office/powerpoint/2010/main" val="17043269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
          <p:cNvSpPr txBox="1">
            <a:spLocks noGrp="1"/>
          </p:cNvSpPr>
          <p:nvPr>
            <p:ph type="title"/>
          </p:nvPr>
        </p:nvSpPr>
        <p:spPr>
          <a:xfrm>
            <a:off x="226956" y="0"/>
            <a:ext cx="8596670" cy="1320801"/>
          </a:xfrm>
          <a:prstGeom prst="rect">
            <a:avLst/>
          </a:prstGeom>
        </p:spPr>
        <p:txBody>
          <a:bodyPr/>
          <a:lstStyle/>
          <a:p>
            <a:r>
              <a:rPr dirty="0"/>
              <a:t>Objectives:</a:t>
            </a:r>
          </a:p>
        </p:txBody>
      </p:sp>
      <p:sp>
        <p:nvSpPr>
          <p:cNvPr id="200" name="Content Placeholder 2"/>
          <p:cNvSpPr txBox="1">
            <a:spLocks noGrp="1"/>
          </p:cNvSpPr>
          <p:nvPr>
            <p:ph type="body" idx="1"/>
          </p:nvPr>
        </p:nvSpPr>
        <p:spPr>
          <a:xfrm>
            <a:off x="-211810" y="902663"/>
            <a:ext cx="9474201" cy="6802351"/>
          </a:xfrm>
          <a:prstGeom prst="rect">
            <a:avLst/>
          </a:prstGeom>
        </p:spPr>
        <p:txBody>
          <a:bodyPr/>
          <a:lstStyle/>
          <a:p>
            <a:pPr marL="742950" lvl="1" indent="-285750">
              <a:lnSpc>
                <a:spcPct val="90000"/>
              </a:lnSpc>
              <a:defRPr sz="1600"/>
            </a:pPr>
            <a:r>
              <a:rPr dirty="0"/>
              <a:t>Make Climate and Ecological Emergency a part of the national conversation.</a:t>
            </a:r>
          </a:p>
          <a:p>
            <a:pPr marL="742950" lvl="1" indent="-285750">
              <a:lnSpc>
                <a:spcPct val="90000"/>
              </a:lnSpc>
              <a:defRPr sz="1600"/>
            </a:pPr>
            <a:r>
              <a:rPr dirty="0"/>
              <a:t>Draw attention and build brand recognition: “Extinction Rebellion”, and the Hourglass Rune</a:t>
            </a:r>
          </a:p>
          <a:p>
            <a:pPr marL="742950" lvl="1" indent="-285750">
              <a:lnSpc>
                <a:spcPct val="90000"/>
              </a:lnSpc>
              <a:defRPr sz="1600"/>
            </a:pPr>
            <a:r>
              <a:rPr dirty="0"/>
              <a:t>Message the three demands</a:t>
            </a:r>
          </a:p>
          <a:p>
            <a:pPr marL="742950" lvl="1" indent="-285750">
              <a:lnSpc>
                <a:spcPct val="90000"/>
              </a:lnSpc>
              <a:defRPr sz="1600"/>
            </a:pPr>
            <a:r>
              <a:rPr dirty="0"/>
              <a:t>Make civil disobedience more approachable to the public</a:t>
            </a:r>
          </a:p>
          <a:p>
            <a:pPr marL="742950" lvl="1" indent="-285750">
              <a:lnSpc>
                <a:spcPct val="90000"/>
              </a:lnSpc>
              <a:defRPr sz="1600"/>
            </a:pPr>
            <a:r>
              <a:rPr dirty="0"/>
              <a:t>Inspire the sympathetic to learn about / join the movement</a:t>
            </a:r>
          </a:p>
          <a:p>
            <a:pPr marL="742950" lvl="1" indent="-285750">
              <a:lnSpc>
                <a:spcPct val="90000"/>
              </a:lnSpc>
              <a:defRPr sz="1600"/>
            </a:pPr>
            <a:r>
              <a:rPr dirty="0"/>
              <a:t>Attract media attention to the day of action by disrupting traffic flow, support mainstream media broadcasting of our key messaging</a:t>
            </a:r>
          </a:p>
          <a:p>
            <a:pPr marL="742950" lvl="1" indent="-285750">
              <a:lnSpc>
                <a:spcPct val="90000"/>
              </a:lnSpc>
              <a:defRPr sz="1600"/>
            </a:pPr>
            <a:r>
              <a:rPr dirty="0"/>
              <a:t>Familiarise rebels with low-level NVDA, and potential role divisions in affinity groups</a:t>
            </a:r>
          </a:p>
          <a:p>
            <a:pPr marL="742950" lvl="1" indent="-285750">
              <a:lnSpc>
                <a:spcPct val="90000"/>
              </a:lnSpc>
              <a:defRPr sz="1600"/>
            </a:pPr>
            <a:r>
              <a:rPr dirty="0"/>
              <a:t>Re-</a:t>
            </a:r>
            <a:r>
              <a:rPr lang="en-AU" dirty="0"/>
              <a:t>energize</a:t>
            </a:r>
            <a:r>
              <a:rPr dirty="0"/>
              <a:t> participant rebels with sense of XR community, freedom, social bonding, physical exercise, etc.</a:t>
            </a:r>
          </a:p>
          <a:p>
            <a:pPr marL="742950" lvl="1" indent="-285750">
              <a:lnSpc>
                <a:spcPct val="90000"/>
              </a:lnSpc>
              <a:defRPr sz="1600"/>
            </a:pPr>
            <a:r>
              <a:rPr dirty="0"/>
              <a:t>Form affinity groups that can be retained after the action</a:t>
            </a:r>
          </a:p>
          <a:p>
            <a:pPr marL="742950" lvl="1" indent="-285750">
              <a:lnSpc>
                <a:spcPct val="90000"/>
              </a:lnSpc>
              <a:defRPr sz="1600"/>
            </a:pPr>
            <a:r>
              <a:rPr dirty="0"/>
              <a:t>Channel newly active rebels into deeper engagement		</a:t>
            </a:r>
          </a:p>
          <a:p>
            <a:pPr marL="0" indent="0">
              <a:lnSpc>
                <a:spcPct val="90000"/>
              </a:lnSpc>
              <a:buSzTx/>
              <a:buFont typeface="Wingdings 3"/>
              <a:buNone/>
            </a:pPr>
            <a:br>
              <a:rPr sz="1600" dirty="0"/>
            </a:br>
            <a:endParaRPr sz="1600" dirty="0"/>
          </a:p>
        </p:txBody>
      </p:sp>
      <p:pic>
        <p:nvPicPr>
          <p:cNvPr id="201" name="Picture 5" descr="Picture 5"/>
          <p:cNvPicPr>
            <a:picLocks noChangeAspect="1"/>
          </p:cNvPicPr>
          <p:nvPr/>
        </p:nvPicPr>
        <p:blipFill>
          <a:blip r:embed="rId2"/>
          <a:stretch>
            <a:fillRect/>
          </a:stretch>
        </p:blipFill>
        <p:spPr>
          <a:xfrm>
            <a:off x="6453881" y="3988939"/>
            <a:ext cx="5738119" cy="286906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D552-6E2B-7445-91EC-0D040B986E0B}"/>
              </a:ext>
            </a:extLst>
          </p:cNvPr>
          <p:cNvSpPr>
            <a:spLocks noGrp="1"/>
          </p:cNvSpPr>
          <p:nvPr>
            <p:ph type="title"/>
          </p:nvPr>
        </p:nvSpPr>
        <p:spPr/>
        <p:txBody>
          <a:bodyPr/>
          <a:lstStyle/>
          <a:p>
            <a:r>
              <a:rPr lang="en-US" dirty="0"/>
              <a:t>Why Pledge?</a:t>
            </a:r>
          </a:p>
        </p:txBody>
      </p:sp>
      <p:sp>
        <p:nvSpPr>
          <p:cNvPr id="3" name="Text Placeholder 2">
            <a:extLst>
              <a:ext uri="{FF2B5EF4-FFF2-40B4-BE49-F238E27FC236}">
                <a16:creationId xmlns:a16="http://schemas.microsoft.com/office/drawing/2014/main" id="{96B162AD-D28F-EE4D-AB2C-C37B82005499}"/>
              </a:ext>
            </a:extLst>
          </p:cNvPr>
          <p:cNvSpPr>
            <a:spLocks noGrp="1"/>
          </p:cNvSpPr>
          <p:nvPr>
            <p:ph type="body" sz="half" idx="1"/>
          </p:nvPr>
        </p:nvSpPr>
        <p:spPr/>
        <p:txBody>
          <a:bodyPr/>
          <a:lstStyle/>
          <a:p>
            <a:r>
              <a:rPr lang="en-US" dirty="0"/>
              <a:t>A pledge is a commitment to act.</a:t>
            </a:r>
          </a:p>
          <a:p>
            <a:r>
              <a:rPr lang="en-US" dirty="0"/>
              <a:t>Having a pledge counter builds excitement and solidarity.</a:t>
            </a:r>
          </a:p>
          <a:p>
            <a:r>
              <a:rPr lang="en-US" dirty="0"/>
              <a:t>By Pledging we could ask for data on how to sort between the actions.</a:t>
            </a:r>
          </a:p>
          <a:p>
            <a:r>
              <a:rPr lang="en-US" dirty="0"/>
              <a:t>We could make sure we had all the data we needed, </a:t>
            </a:r>
            <a:r>
              <a:rPr lang="en-US" dirty="0" err="1"/>
              <a:t>eg</a:t>
            </a:r>
            <a:r>
              <a:rPr lang="en-US" dirty="0"/>
              <a:t> Agree to principles</a:t>
            </a:r>
          </a:p>
          <a:p>
            <a:r>
              <a:rPr lang="en-US" dirty="0"/>
              <a:t>The Format of the action plan is scale able by asking people to nominate themselves as a leader.</a:t>
            </a:r>
          </a:p>
        </p:txBody>
      </p:sp>
    </p:spTree>
    <p:extLst>
      <p:ext uri="{BB962C8B-B14F-4D97-AF65-F5344CB8AC3E}">
        <p14:creationId xmlns:p14="http://schemas.microsoft.com/office/powerpoint/2010/main" val="381091237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91D2-6C61-7741-8247-EEC8F984747B}"/>
              </a:ext>
            </a:extLst>
          </p:cNvPr>
          <p:cNvSpPr>
            <a:spLocks noGrp="1"/>
          </p:cNvSpPr>
          <p:nvPr>
            <p:ph type="title"/>
          </p:nvPr>
        </p:nvSpPr>
        <p:spPr/>
        <p:txBody>
          <a:bodyPr/>
          <a:lstStyle/>
          <a:p>
            <a:r>
              <a:rPr lang="en-US" dirty="0"/>
              <a:t>Rough guide</a:t>
            </a:r>
          </a:p>
        </p:txBody>
      </p:sp>
      <p:sp>
        <p:nvSpPr>
          <p:cNvPr id="3" name="Text Placeholder 2">
            <a:extLst>
              <a:ext uri="{FF2B5EF4-FFF2-40B4-BE49-F238E27FC236}">
                <a16:creationId xmlns:a16="http://schemas.microsoft.com/office/drawing/2014/main" id="{D0795A75-5666-864D-B385-1B8E2574F3C7}"/>
              </a:ext>
            </a:extLst>
          </p:cNvPr>
          <p:cNvSpPr>
            <a:spLocks noGrp="1"/>
          </p:cNvSpPr>
          <p:nvPr>
            <p:ph type="body" sz="half" idx="1"/>
          </p:nvPr>
        </p:nvSpPr>
        <p:spPr/>
        <p:txBody>
          <a:bodyPr>
            <a:normAutofit lnSpcReduction="10000"/>
          </a:bodyPr>
          <a:lstStyle/>
          <a:p>
            <a:r>
              <a:rPr lang="en-US" dirty="0"/>
              <a:t>Liaise with rebels who would join the anchor circle/provide input into action</a:t>
            </a:r>
          </a:p>
          <a:p>
            <a:r>
              <a:rPr lang="en-US" dirty="0"/>
              <a:t>Created content – video, posters</a:t>
            </a:r>
          </a:p>
          <a:p>
            <a:r>
              <a:rPr lang="en-US" dirty="0"/>
              <a:t>Website/social media goes live</a:t>
            </a:r>
          </a:p>
          <a:p>
            <a:r>
              <a:rPr lang="en-US" dirty="0"/>
              <a:t>Liaise with police</a:t>
            </a:r>
          </a:p>
          <a:p>
            <a:r>
              <a:rPr lang="en-US" dirty="0"/>
              <a:t>Train leaders in plan with intermittent zoom sessions</a:t>
            </a:r>
          </a:p>
          <a:p>
            <a:r>
              <a:rPr lang="en-US" dirty="0"/>
              <a:t>Facilitate leaders in </a:t>
            </a:r>
            <a:r>
              <a:rPr lang="en-US" dirty="0" err="1"/>
              <a:t>co-ordinating</a:t>
            </a:r>
            <a:r>
              <a:rPr lang="en-US" dirty="0"/>
              <a:t> team</a:t>
            </a:r>
          </a:p>
          <a:p>
            <a:r>
              <a:rPr lang="en-US" dirty="0"/>
              <a:t>Pre-brief</a:t>
            </a:r>
          </a:p>
          <a:p>
            <a:r>
              <a:rPr lang="en-US" dirty="0"/>
              <a:t>Action</a:t>
            </a:r>
          </a:p>
          <a:p>
            <a:r>
              <a:rPr lang="en-US" dirty="0"/>
              <a:t>De-brief</a:t>
            </a:r>
          </a:p>
          <a:p>
            <a:r>
              <a:rPr lang="en-US" dirty="0"/>
              <a:t>Follow up on loose ends</a:t>
            </a:r>
          </a:p>
          <a:p>
            <a:endParaRPr lang="en-US" dirty="0"/>
          </a:p>
        </p:txBody>
      </p:sp>
    </p:spTree>
    <p:extLst>
      <p:ext uri="{BB962C8B-B14F-4D97-AF65-F5344CB8AC3E}">
        <p14:creationId xmlns:p14="http://schemas.microsoft.com/office/powerpoint/2010/main" val="177765457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itle 1"/>
          <p:cNvSpPr txBox="1">
            <a:spLocks noGrp="1"/>
          </p:cNvSpPr>
          <p:nvPr>
            <p:ph type="title"/>
          </p:nvPr>
        </p:nvSpPr>
        <p:spPr>
          <a:xfrm>
            <a:off x="677333" y="609600"/>
            <a:ext cx="8596670" cy="1320800"/>
          </a:xfrm>
          <a:prstGeom prst="rect">
            <a:avLst/>
          </a:prstGeom>
        </p:spPr>
        <p:txBody>
          <a:bodyPr/>
          <a:lstStyle/>
          <a:p>
            <a:r>
              <a:rPr dirty="0"/>
              <a:t>Team</a:t>
            </a:r>
            <a:r>
              <a:rPr lang="en-AU" dirty="0"/>
              <a:t> co-ordination</a:t>
            </a:r>
            <a:endParaRPr dirty="0"/>
          </a:p>
        </p:txBody>
      </p:sp>
      <p:sp>
        <p:nvSpPr>
          <p:cNvPr id="181" name="Content Placeholder 2"/>
          <p:cNvSpPr txBox="1">
            <a:spLocks noGrp="1"/>
          </p:cNvSpPr>
          <p:nvPr>
            <p:ph type="body" sz="half" idx="1"/>
          </p:nvPr>
        </p:nvSpPr>
        <p:spPr>
          <a:xfrm>
            <a:off x="620342" y="1412001"/>
            <a:ext cx="8596670" cy="3880774"/>
          </a:xfrm>
          <a:prstGeom prst="rect">
            <a:avLst/>
          </a:prstGeom>
        </p:spPr>
        <p:txBody>
          <a:bodyPr/>
          <a:lstStyle/>
          <a:p>
            <a:r>
              <a:rPr lang="en-AU" dirty="0"/>
              <a:t>What team are you in?</a:t>
            </a:r>
          </a:p>
        </p:txBody>
      </p:sp>
      <p:sp>
        <p:nvSpPr>
          <p:cNvPr id="182" name="Doughnut 3"/>
          <p:cNvSpPr/>
          <p:nvPr/>
        </p:nvSpPr>
        <p:spPr>
          <a:xfrm>
            <a:off x="3496276" y="2471455"/>
            <a:ext cx="2844801" cy="28213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41" y="10800"/>
                </a:moveTo>
                <a:cubicBezTo>
                  <a:pt x="741" y="16352"/>
                  <a:pt x="5244" y="20853"/>
                  <a:pt x="10800" y="20853"/>
                </a:cubicBezTo>
                <a:cubicBezTo>
                  <a:pt x="16356" y="20853"/>
                  <a:pt x="20859" y="16352"/>
                  <a:pt x="20859" y="10800"/>
                </a:cubicBezTo>
                <a:cubicBezTo>
                  <a:pt x="20859" y="5248"/>
                  <a:pt x="16356" y="747"/>
                  <a:pt x="10800" y="747"/>
                </a:cubicBezTo>
                <a:cubicBezTo>
                  <a:pt x="5244" y="747"/>
                  <a:pt x="741" y="5248"/>
                  <a:pt x="741" y="10800"/>
                </a:cubicBezTo>
                <a:close/>
              </a:path>
            </a:pathLst>
          </a:custGeom>
          <a:solidFill>
            <a:schemeClr val="accent1"/>
          </a:solidFill>
          <a:ln w="19050" cap="rnd">
            <a:solidFill>
              <a:srgbClr val="698E1C"/>
            </a:solidFill>
          </a:ln>
        </p:spPr>
        <p:txBody>
          <a:bodyPr lIns="45719" rIns="45719" anchor="ctr"/>
          <a:lstStyle/>
          <a:p>
            <a:pPr algn="ctr"/>
            <a:endParaRPr dirty="0"/>
          </a:p>
        </p:txBody>
      </p:sp>
      <p:sp>
        <p:nvSpPr>
          <p:cNvPr id="183" name="Straight Connector 5"/>
          <p:cNvSpPr/>
          <p:nvPr/>
        </p:nvSpPr>
        <p:spPr>
          <a:xfrm flipV="1">
            <a:off x="6264140" y="3389800"/>
            <a:ext cx="380640" cy="182596"/>
          </a:xfrm>
          <a:prstGeom prst="line">
            <a:avLst/>
          </a:prstGeom>
          <a:ln w="19050" cap="rnd">
            <a:solidFill>
              <a:schemeClr val="accent2"/>
            </a:solidFill>
          </a:ln>
        </p:spPr>
        <p:txBody>
          <a:bodyPr lIns="45719" rIns="45719"/>
          <a:lstStyle/>
          <a:p>
            <a:endParaRPr dirty="0"/>
          </a:p>
        </p:txBody>
      </p:sp>
      <p:sp>
        <p:nvSpPr>
          <p:cNvPr id="184" name="Doughnut 6"/>
          <p:cNvSpPr/>
          <p:nvPr/>
        </p:nvSpPr>
        <p:spPr>
          <a:xfrm>
            <a:off x="6580462" y="1295016"/>
            <a:ext cx="3657601" cy="36201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7" y="10800"/>
                </a:moveTo>
                <a:cubicBezTo>
                  <a:pt x="207" y="16649"/>
                  <a:pt x="4950" y="21390"/>
                  <a:pt x="10800" y="21390"/>
                </a:cubicBezTo>
                <a:cubicBezTo>
                  <a:pt x="16650" y="21390"/>
                  <a:pt x="21393" y="16649"/>
                  <a:pt x="21393" y="10800"/>
                </a:cubicBezTo>
                <a:cubicBezTo>
                  <a:pt x="21393" y="4951"/>
                  <a:pt x="16650" y="210"/>
                  <a:pt x="10800" y="210"/>
                </a:cubicBezTo>
                <a:cubicBezTo>
                  <a:pt x="4950" y="210"/>
                  <a:pt x="207" y="4951"/>
                  <a:pt x="207" y="10800"/>
                </a:cubicBezTo>
                <a:close/>
              </a:path>
            </a:pathLst>
          </a:custGeom>
          <a:solidFill>
            <a:schemeClr val="accent1"/>
          </a:solidFill>
          <a:ln w="19050" cap="rnd">
            <a:solidFill>
              <a:srgbClr val="698E1C"/>
            </a:solidFill>
          </a:ln>
        </p:spPr>
        <p:txBody>
          <a:bodyPr lIns="45719" rIns="45719" anchor="ctr"/>
          <a:lstStyle/>
          <a:p>
            <a:pPr algn="ctr"/>
            <a:endParaRPr dirty="0"/>
          </a:p>
        </p:txBody>
      </p:sp>
      <p:sp>
        <p:nvSpPr>
          <p:cNvPr id="185" name="TextBox 8"/>
          <p:cNvSpPr txBox="1"/>
          <p:nvPr/>
        </p:nvSpPr>
        <p:spPr>
          <a:xfrm>
            <a:off x="4063744" y="3024701"/>
            <a:ext cx="2080261"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Anchor circle:</a:t>
            </a:r>
          </a:p>
          <a:p>
            <a:r>
              <a:rPr dirty="0"/>
              <a:t>Circle co-ord</a:t>
            </a:r>
          </a:p>
          <a:p>
            <a:r>
              <a:rPr dirty="0"/>
              <a:t>Squad snr captain</a:t>
            </a:r>
          </a:p>
          <a:p>
            <a:r>
              <a:rPr dirty="0"/>
              <a:t>Hive regent snr</a:t>
            </a:r>
          </a:p>
          <a:p>
            <a:r>
              <a:rPr dirty="0"/>
              <a:t>Regen</a:t>
            </a:r>
          </a:p>
          <a:p>
            <a:r>
              <a:rPr dirty="0"/>
              <a:t>Media liaison</a:t>
            </a:r>
          </a:p>
        </p:txBody>
      </p:sp>
      <p:sp>
        <p:nvSpPr>
          <p:cNvPr id="186" name="TextBox 11"/>
          <p:cNvSpPr txBox="1"/>
          <p:nvPr/>
        </p:nvSpPr>
        <p:spPr>
          <a:xfrm>
            <a:off x="7675630" y="1565225"/>
            <a:ext cx="1880702" cy="329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dirty="0"/>
              <a:t>Bike Squad:</a:t>
            </a:r>
          </a:p>
          <a:p>
            <a:r>
              <a:rPr dirty="0"/>
              <a:t>Squad captain</a:t>
            </a:r>
          </a:p>
          <a:p>
            <a:r>
              <a:rPr dirty="0"/>
              <a:t>Regen</a:t>
            </a:r>
          </a:p>
          <a:p>
            <a:r>
              <a:rPr dirty="0"/>
              <a:t>Police Liaison</a:t>
            </a:r>
          </a:p>
          <a:p>
            <a:r>
              <a:rPr dirty="0"/>
              <a:t>Front rider</a:t>
            </a:r>
          </a:p>
          <a:p>
            <a:r>
              <a:rPr dirty="0"/>
              <a:t>Shepherd</a:t>
            </a:r>
          </a:p>
          <a:p>
            <a:r>
              <a:rPr dirty="0"/>
              <a:t>Rover</a:t>
            </a:r>
          </a:p>
          <a:p>
            <a:r>
              <a:rPr dirty="0"/>
              <a:t>Arts Support</a:t>
            </a:r>
          </a:p>
          <a:p>
            <a:r>
              <a:rPr dirty="0"/>
              <a:t>Rebel rouser</a:t>
            </a:r>
          </a:p>
          <a:p>
            <a:r>
              <a:rPr dirty="0"/>
              <a:t>Comms Specialist</a:t>
            </a:r>
          </a:p>
          <a:p>
            <a:r>
              <a:rPr dirty="0"/>
              <a:t>Live streamer</a:t>
            </a:r>
          </a:p>
        </p:txBody>
      </p:sp>
      <p:sp>
        <p:nvSpPr>
          <p:cNvPr id="187" name="Doughnut 16"/>
          <p:cNvSpPr/>
          <p:nvPr/>
        </p:nvSpPr>
        <p:spPr>
          <a:xfrm>
            <a:off x="256158" y="3529970"/>
            <a:ext cx="2968614" cy="298513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0" y="10800"/>
                </a:moveTo>
                <a:cubicBezTo>
                  <a:pt x="210" y="16650"/>
                  <a:pt x="4951" y="21392"/>
                  <a:pt x="10800" y="21392"/>
                </a:cubicBezTo>
                <a:cubicBezTo>
                  <a:pt x="16649" y="21392"/>
                  <a:pt x="21390" y="16650"/>
                  <a:pt x="21390" y="10800"/>
                </a:cubicBezTo>
                <a:cubicBezTo>
                  <a:pt x="21390" y="4950"/>
                  <a:pt x="16649" y="208"/>
                  <a:pt x="10800" y="208"/>
                </a:cubicBezTo>
                <a:cubicBezTo>
                  <a:pt x="4951" y="208"/>
                  <a:pt x="210" y="4950"/>
                  <a:pt x="210" y="10800"/>
                </a:cubicBezTo>
                <a:close/>
              </a:path>
            </a:pathLst>
          </a:custGeom>
          <a:solidFill>
            <a:schemeClr val="accent1"/>
          </a:solidFill>
          <a:ln w="19050" cap="rnd">
            <a:solidFill>
              <a:srgbClr val="698E1C"/>
            </a:solidFill>
          </a:ln>
        </p:spPr>
        <p:txBody>
          <a:bodyPr lIns="45719" rIns="45719" anchor="ctr"/>
          <a:lstStyle/>
          <a:p>
            <a:pPr algn="ctr"/>
            <a:endParaRPr dirty="0"/>
          </a:p>
        </p:txBody>
      </p:sp>
      <p:sp>
        <p:nvSpPr>
          <p:cNvPr id="188" name="Straight Connector 17"/>
          <p:cNvSpPr/>
          <p:nvPr/>
        </p:nvSpPr>
        <p:spPr>
          <a:xfrm flipV="1">
            <a:off x="3122351" y="4347335"/>
            <a:ext cx="440618" cy="123065"/>
          </a:xfrm>
          <a:prstGeom prst="line">
            <a:avLst/>
          </a:prstGeom>
          <a:ln w="19050" cap="rnd">
            <a:solidFill>
              <a:schemeClr val="accent2"/>
            </a:solidFill>
          </a:ln>
        </p:spPr>
        <p:txBody>
          <a:bodyPr lIns="45719" rIns="45719"/>
          <a:lstStyle/>
          <a:p>
            <a:endParaRPr dirty="0"/>
          </a:p>
        </p:txBody>
      </p:sp>
      <p:sp>
        <p:nvSpPr>
          <p:cNvPr id="189" name="Straight Connector 19"/>
          <p:cNvSpPr/>
          <p:nvPr/>
        </p:nvSpPr>
        <p:spPr>
          <a:xfrm>
            <a:off x="6092032" y="4650452"/>
            <a:ext cx="172108" cy="206614"/>
          </a:xfrm>
          <a:prstGeom prst="line">
            <a:avLst/>
          </a:prstGeom>
          <a:ln w="19050" cap="rnd">
            <a:solidFill>
              <a:schemeClr val="accent2"/>
            </a:solidFill>
          </a:ln>
        </p:spPr>
        <p:txBody>
          <a:bodyPr lIns="45719" rIns="45719"/>
          <a:lstStyle/>
          <a:p>
            <a:endParaRPr dirty="0"/>
          </a:p>
        </p:txBody>
      </p:sp>
      <p:sp>
        <p:nvSpPr>
          <p:cNvPr id="190" name="Doughnut 21"/>
          <p:cNvSpPr/>
          <p:nvPr/>
        </p:nvSpPr>
        <p:spPr>
          <a:xfrm>
            <a:off x="5809703" y="4612128"/>
            <a:ext cx="2197683" cy="228669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0" y="10800"/>
                </a:moveTo>
                <a:cubicBezTo>
                  <a:pt x="210" y="16653"/>
                  <a:pt x="4951" y="21399"/>
                  <a:pt x="10800" y="21399"/>
                </a:cubicBezTo>
                <a:cubicBezTo>
                  <a:pt x="16649" y="21399"/>
                  <a:pt x="21390" y="16653"/>
                  <a:pt x="21390" y="10800"/>
                </a:cubicBezTo>
                <a:cubicBezTo>
                  <a:pt x="21390" y="4947"/>
                  <a:pt x="16649" y="201"/>
                  <a:pt x="10800" y="201"/>
                </a:cubicBezTo>
                <a:cubicBezTo>
                  <a:pt x="4951" y="201"/>
                  <a:pt x="210" y="4947"/>
                  <a:pt x="210" y="10800"/>
                </a:cubicBezTo>
                <a:close/>
              </a:path>
            </a:pathLst>
          </a:custGeom>
          <a:solidFill>
            <a:schemeClr val="accent1"/>
          </a:solidFill>
          <a:ln w="19050" cap="rnd">
            <a:solidFill>
              <a:srgbClr val="698E1C"/>
            </a:solidFill>
          </a:ln>
        </p:spPr>
        <p:txBody>
          <a:bodyPr lIns="45719" rIns="45719" anchor="ctr"/>
          <a:lstStyle/>
          <a:p>
            <a:pPr algn="ctr"/>
            <a:endParaRPr dirty="0"/>
          </a:p>
        </p:txBody>
      </p:sp>
      <p:sp>
        <p:nvSpPr>
          <p:cNvPr id="191" name="TextBox 22"/>
          <p:cNvSpPr txBox="1"/>
          <p:nvPr/>
        </p:nvSpPr>
        <p:spPr>
          <a:xfrm>
            <a:off x="911508" y="3760160"/>
            <a:ext cx="1884488" cy="2585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dirty="0"/>
              <a:t>Road Swarm:</a:t>
            </a:r>
          </a:p>
          <a:p>
            <a:r>
              <a:rPr lang="en-AU" dirty="0"/>
              <a:t>Road Co-</a:t>
            </a:r>
            <a:r>
              <a:rPr lang="en-AU" dirty="0" err="1"/>
              <a:t>ord</a:t>
            </a:r>
            <a:endParaRPr lang="en-AU" dirty="0"/>
          </a:p>
          <a:p>
            <a:r>
              <a:rPr dirty="0"/>
              <a:t>Regen</a:t>
            </a:r>
          </a:p>
          <a:p>
            <a:r>
              <a:rPr dirty="0"/>
              <a:t>Police Liaison</a:t>
            </a:r>
          </a:p>
          <a:p>
            <a:r>
              <a:rPr dirty="0"/>
              <a:t>Banner holders</a:t>
            </a:r>
          </a:p>
          <a:p>
            <a:r>
              <a:rPr dirty="0"/>
              <a:t>Arts Support</a:t>
            </a:r>
          </a:p>
          <a:p>
            <a:r>
              <a:rPr dirty="0"/>
              <a:t>Rebel rouser</a:t>
            </a:r>
          </a:p>
          <a:p>
            <a:r>
              <a:rPr dirty="0"/>
              <a:t>Comms Specialist</a:t>
            </a:r>
          </a:p>
          <a:p>
            <a:r>
              <a:rPr dirty="0"/>
              <a:t>Live streamer</a:t>
            </a:r>
          </a:p>
        </p:txBody>
      </p:sp>
      <p:sp>
        <p:nvSpPr>
          <p:cNvPr id="192" name="TextBox 23"/>
          <p:cNvSpPr txBox="1"/>
          <p:nvPr/>
        </p:nvSpPr>
        <p:spPr>
          <a:xfrm>
            <a:off x="6402316" y="5170914"/>
            <a:ext cx="1012455"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dirty="0"/>
              <a:t>Floaters:</a:t>
            </a:r>
          </a:p>
          <a:p>
            <a:r>
              <a:rPr dirty="0"/>
              <a:t>XR TV</a:t>
            </a:r>
          </a:p>
          <a:p>
            <a:r>
              <a:rPr dirty="0"/>
              <a:t>First aid</a:t>
            </a:r>
            <a:endParaRPr lang="en-AU" dirty="0"/>
          </a:p>
          <a:p>
            <a:r>
              <a:rPr lang="en-AU" dirty="0"/>
              <a:t>Spokes</a:t>
            </a:r>
            <a:endParaRPr dirty="0"/>
          </a:p>
        </p:txBody>
      </p:sp>
      <p:sp>
        <p:nvSpPr>
          <p:cNvPr id="15" name="Straight Connector 5">
            <a:extLst>
              <a:ext uri="{FF2B5EF4-FFF2-40B4-BE49-F238E27FC236}">
                <a16:creationId xmlns:a16="http://schemas.microsoft.com/office/drawing/2014/main" id="{2DB20E3B-93D7-2F47-9CBD-1C1FCFA64817}"/>
              </a:ext>
            </a:extLst>
          </p:cNvPr>
          <p:cNvSpPr/>
          <p:nvPr/>
        </p:nvSpPr>
        <p:spPr>
          <a:xfrm flipV="1">
            <a:off x="5076871" y="2133160"/>
            <a:ext cx="245756" cy="442650"/>
          </a:xfrm>
          <a:prstGeom prst="line">
            <a:avLst/>
          </a:prstGeom>
          <a:ln w="19050" cap="rnd">
            <a:solidFill>
              <a:schemeClr val="accent2"/>
            </a:solidFill>
          </a:ln>
        </p:spPr>
        <p:txBody>
          <a:bodyPr lIns="45719" rIns="45719"/>
          <a:lstStyle/>
          <a:p>
            <a:endParaRPr dirty="0"/>
          </a:p>
        </p:txBody>
      </p:sp>
      <p:sp>
        <p:nvSpPr>
          <p:cNvPr id="16" name="Doughnut 6">
            <a:extLst>
              <a:ext uri="{FF2B5EF4-FFF2-40B4-BE49-F238E27FC236}">
                <a16:creationId xmlns:a16="http://schemas.microsoft.com/office/drawing/2014/main" id="{93BFFFEF-3A40-A948-A127-1283973CEA9F}"/>
              </a:ext>
            </a:extLst>
          </p:cNvPr>
          <p:cNvSpPr/>
          <p:nvPr/>
        </p:nvSpPr>
        <p:spPr>
          <a:xfrm>
            <a:off x="4918676" y="251226"/>
            <a:ext cx="2075223" cy="21421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7" y="10800"/>
                </a:moveTo>
                <a:cubicBezTo>
                  <a:pt x="207" y="16649"/>
                  <a:pt x="4950" y="21390"/>
                  <a:pt x="10800" y="21390"/>
                </a:cubicBezTo>
                <a:cubicBezTo>
                  <a:pt x="16650" y="21390"/>
                  <a:pt x="21393" y="16649"/>
                  <a:pt x="21393" y="10800"/>
                </a:cubicBezTo>
                <a:cubicBezTo>
                  <a:pt x="21393" y="4951"/>
                  <a:pt x="16650" y="210"/>
                  <a:pt x="10800" y="210"/>
                </a:cubicBezTo>
                <a:cubicBezTo>
                  <a:pt x="4950" y="210"/>
                  <a:pt x="207" y="4951"/>
                  <a:pt x="207" y="10800"/>
                </a:cubicBezTo>
                <a:close/>
              </a:path>
            </a:pathLst>
          </a:custGeom>
          <a:solidFill>
            <a:schemeClr val="accent1"/>
          </a:solidFill>
          <a:ln w="19050" cap="rnd">
            <a:solidFill>
              <a:srgbClr val="698E1C"/>
            </a:solidFill>
          </a:ln>
        </p:spPr>
        <p:txBody>
          <a:bodyPr lIns="45719" rIns="45719" anchor="ctr"/>
          <a:lstStyle/>
          <a:p>
            <a:pPr algn="ctr"/>
            <a:endParaRPr dirty="0"/>
          </a:p>
        </p:txBody>
      </p:sp>
      <p:sp>
        <p:nvSpPr>
          <p:cNvPr id="2" name="TextBox 1">
            <a:extLst>
              <a:ext uri="{FF2B5EF4-FFF2-40B4-BE49-F238E27FC236}">
                <a16:creationId xmlns:a16="http://schemas.microsoft.com/office/drawing/2014/main" id="{1BA808C3-7421-8B48-99E2-A118DE1CF083}"/>
              </a:ext>
            </a:extLst>
          </p:cNvPr>
          <p:cNvSpPr txBox="1"/>
          <p:nvPr/>
        </p:nvSpPr>
        <p:spPr>
          <a:xfrm>
            <a:off x="5293807" y="454811"/>
            <a:ext cx="1543721"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Trebuchet MS"/>
              </a:rPr>
              <a:t>Art Action:</a:t>
            </a:r>
          </a:p>
          <a:p>
            <a:pPr marL="0" marR="0" indent="0" algn="l" defTabSz="457200" rtl="0" fontAlgn="auto" latinLnBrk="0" hangingPunct="0">
              <a:lnSpc>
                <a:spcPct val="100000"/>
              </a:lnSpc>
              <a:spcBef>
                <a:spcPts val="0"/>
              </a:spcBef>
              <a:spcAft>
                <a:spcPts val="0"/>
              </a:spcAft>
              <a:buClrTx/>
              <a:buSzTx/>
              <a:buFontTx/>
              <a:buNone/>
              <a:tabLst/>
            </a:pPr>
            <a:r>
              <a:rPr lang="en-US" dirty="0"/>
              <a:t>Art Co-</a:t>
            </a:r>
            <a:r>
              <a:rPr lang="en-US" dirty="0" err="1"/>
              <a:t>ord</a:t>
            </a:r>
            <a:endParaRPr kumimoji="0" lang="en-US" sz="1800" b="0" i="0" u="none" strike="noStrike" cap="none" spc="0" normalizeH="0" baseline="0" dirty="0">
              <a:ln>
                <a:noFill/>
              </a:ln>
              <a:solidFill>
                <a:srgbClr val="000000"/>
              </a:solidFill>
              <a:effectLst/>
              <a:uFillTx/>
              <a:latin typeface="+mn-lt"/>
              <a:ea typeface="+mn-ea"/>
              <a:cs typeface="+mn-cs"/>
              <a:sym typeface="Trebuchet MS"/>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Trebuchet MS"/>
              </a:rPr>
              <a:t>Marshals</a:t>
            </a:r>
          </a:p>
          <a:p>
            <a:pPr marL="0" marR="0" indent="0" algn="l" defTabSz="457200" rtl="0" fontAlgn="auto" latinLnBrk="0" hangingPunct="0">
              <a:lnSpc>
                <a:spcPct val="100000"/>
              </a:lnSpc>
              <a:spcBef>
                <a:spcPts val="0"/>
              </a:spcBef>
              <a:spcAft>
                <a:spcPts val="0"/>
              </a:spcAft>
              <a:buClrTx/>
              <a:buSzTx/>
              <a:buFontTx/>
              <a:buNone/>
              <a:tabLst/>
            </a:pPr>
            <a:r>
              <a:rPr lang="en-US" dirty="0"/>
              <a:t>Police Liaison</a:t>
            </a:r>
          </a:p>
          <a:p>
            <a:pPr marL="0" marR="0" indent="0" algn="l" defTabSz="457200" rtl="0" fontAlgn="auto" latinLnBrk="0" hangingPunct="0">
              <a:lnSpc>
                <a:spcPct val="100000"/>
              </a:lnSpc>
              <a:spcBef>
                <a:spcPts val="0"/>
              </a:spcBef>
              <a:spcAft>
                <a:spcPts val="0"/>
              </a:spcAft>
              <a:buClrTx/>
              <a:buSzTx/>
              <a:buFontTx/>
              <a:buNone/>
              <a:tabLst/>
            </a:pPr>
            <a:r>
              <a:rPr lang="en-US" dirty="0"/>
              <a:t>Rebel Reds</a:t>
            </a:r>
          </a:p>
          <a:p>
            <a:pPr marL="0" marR="0" indent="0" algn="l" defTabSz="457200" rtl="0" fontAlgn="auto" latinLnBrk="0" hangingPunct="0">
              <a:lnSpc>
                <a:spcPct val="100000"/>
              </a:lnSpc>
              <a:spcBef>
                <a:spcPts val="0"/>
              </a:spcBef>
              <a:spcAft>
                <a:spcPts val="0"/>
              </a:spcAft>
              <a:buClrTx/>
              <a:buSzTx/>
              <a:buFontTx/>
              <a:buNone/>
              <a:tabLst/>
            </a:pPr>
            <a:r>
              <a:rPr lang="en-US" dirty="0"/>
              <a:t>Spokes</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Trebuchet MS"/>
            </a:endParaRPr>
          </a:p>
        </p:txBody>
      </p:sp>
    </p:spTree>
    <p:extLst>
      <p:ext uri="{BB962C8B-B14F-4D97-AF65-F5344CB8AC3E}">
        <p14:creationId xmlns:p14="http://schemas.microsoft.com/office/powerpoint/2010/main" val="5686304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986F-29DF-364A-A3B8-26BF99F29FB1}"/>
              </a:ext>
            </a:extLst>
          </p:cNvPr>
          <p:cNvSpPr>
            <a:spLocks noGrp="1"/>
          </p:cNvSpPr>
          <p:nvPr>
            <p:ph type="title"/>
          </p:nvPr>
        </p:nvSpPr>
        <p:spPr/>
        <p:txBody>
          <a:bodyPr/>
          <a:lstStyle/>
          <a:p>
            <a:r>
              <a:rPr lang="en-US" dirty="0"/>
              <a:t>Police and Arrests</a:t>
            </a:r>
          </a:p>
        </p:txBody>
      </p:sp>
      <p:sp>
        <p:nvSpPr>
          <p:cNvPr id="3" name="Text Placeholder 2">
            <a:extLst>
              <a:ext uri="{FF2B5EF4-FFF2-40B4-BE49-F238E27FC236}">
                <a16:creationId xmlns:a16="http://schemas.microsoft.com/office/drawing/2014/main" id="{C06A65AC-8923-4343-B12F-139D9309DE33}"/>
              </a:ext>
            </a:extLst>
          </p:cNvPr>
          <p:cNvSpPr>
            <a:spLocks noGrp="1"/>
          </p:cNvSpPr>
          <p:nvPr>
            <p:ph type="body" sz="half" idx="1"/>
          </p:nvPr>
        </p:nvSpPr>
        <p:spPr/>
        <p:txBody>
          <a:bodyPr/>
          <a:lstStyle/>
          <a:p>
            <a:r>
              <a:rPr lang="en-US" dirty="0"/>
              <a:t>We Liaised with police and told them EVERYTHING.</a:t>
            </a:r>
          </a:p>
          <a:p>
            <a:r>
              <a:rPr lang="en-US" dirty="0"/>
              <a:t>We negotiated the swarm tactic with no arrests.</a:t>
            </a:r>
          </a:p>
          <a:p>
            <a:r>
              <a:rPr lang="en-US" dirty="0"/>
              <a:t>We signaled that because we believe in taking responsibility for our actions and making sacrificial gestures to express how dire the situation is, three rebels would sit on disclosed road at rough time. When those rebels sit, they will not move until arrested.  </a:t>
            </a:r>
          </a:p>
        </p:txBody>
      </p:sp>
    </p:spTree>
    <p:extLst>
      <p:ext uri="{BB962C8B-B14F-4D97-AF65-F5344CB8AC3E}">
        <p14:creationId xmlns:p14="http://schemas.microsoft.com/office/powerpoint/2010/main" val="411592659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1"/>
          <p:cNvSpPr txBox="1">
            <a:spLocks noGrp="1"/>
          </p:cNvSpPr>
          <p:nvPr>
            <p:ph type="title"/>
          </p:nvPr>
        </p:nvSpPr>
        <p:spPr>
          <a:xfrm>
            <a:off x="677333" y="609600"/>
            <a:ext cx="8596670" cy="1320800"/>
          </a:xfrm>
          <a:prstGeom prst="rect">
            <a:avLst/>
          </a:prstGeom>
        </p:spPr>
        <p:txBody>
          <a:bodyPr/>
          <a:lstStyle/>
          <a:p>
            <a:r>
              <a:rPr dirty="0"/>
              <a:t>Covid-19</a:t>
            </a:r>
          </a:p>
        </p:txBody>
      </p:sp>
      <p:sp>
        <p:nvSpPr>
          <p:cNvPr id="213" name="Content Placeholder 2"/>
          <p:cNvSpPr txBox="1">
            <a:spLocks noGrp="1"/>
          </p:cNvSpPr>
          <p:nvPr>
            <p:ph type="body" sz="half" idx="1"/>
          </p:nvPr>
        </p:nvSpPr>
        <p:spPr>
          <a:xfrm>
            <a:off x="677333" y="2160589"/>
            <a:ext cx="8596670" cy="3880773"/>
          </a:xfrm>
          <a:prstGeom prst="rect">
            <a:avLst/>
          </a:prstGeom>
        </p:spPr>
        <p:txBody>
          <a:bodyPr/>
          <a:lstStyle/>
          <a:p>
            <a:r>
              <a:rPr lang="en-AU" dirty="0"/>
              <a:t>Groups of 20 – limit for public gatherings</a:t>
            </a:r>
          </a:p>
          <a:p>
            <a:r>
              <a:rPr lang="en-AU" dirty="0"/>
              <a:t>Kept records of who was on what team so if an outbreak happened, we could let the team know.</a:t>
            </a:r>
            <a:endParaRPr dirty="0"/>
          </a:p>
          <a:p>
            <a:r>
              <a:rPr u="sng" dirty="0"/>
              <a:t>Masks and sanitizer </a:t>
            </a:r>
            <a:r>
              <a:rPr lang="en-AU" u="sng" dirty="0"/>
              <a:t>a must.</a:t>
            </a:r>
          </a:p>
          <a:p>
            <a:r>
              <a:rPr dirty="0"/>
              <a:t>Empower</a:t>
            </a:r>
            <a:r>
              <a:rPr lang="en-AU" dirty="0"/>
              <a:t>ed</a:t>
            </a:r>
            <a:r>
              <a:rPr dirty="0"/>
              <a:t> regen person to keep an eye on peoples social distancing and facilitate 1.5.</a:t>
            </a:r>
            <a:endParaRPr lang="en-AU" dirty="0"/>
          </a:p>
          <a:p>
            <a:r>
              <a:rPr lang="en-AU" dirty="0"/>
              <a:t>The media scrutinised, but we were on top of it.</a:t>
            </a:r>
          </a:p>
          <a:p>
            <a:pPr marL="0" indent="0">
              <a:buNone/>
            </a:pP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96262-8D4C-754C-BDCA-4D757083E703}"/>
              </a:ext>
            </a:extLst>
          </p:cNvPr>
          <p:cNvSpPr>
            <a:spLocks noGrp="1"/>
          </p:cNvSpPr>
          <p:nvPr>
            <p:ph type="title"/>
          </p:nvPr>
        </p:nvSpPr>
        <p:spPr/>
        <p:txBody>
          <a:bodyPr>
            <a:normAutofit fontScale="90000"/>
          </a:bodyPr>
          <a:lstStyle/>
          <a:p>
            <a:br>
              <a:rPr lang="en-AU" dirty="0"/>
            </a:br>
            <a:r>
              <a:rPr lang="en-AU" dirty="0"/>
              <a:t>PURPOSE STATEMENT</a:t>
            </a:r>
            <a:br>
              <a:rPr lang="en-AU" dirty="0"/>
            </a:br>
            <a:endParaRPr lang="en-US" dirty="0"/>
          </a:p>
        </p:txBody>
      </p:sp>
      <p:sp>
        <p:nvSpPr>
          <p:cNvPr id="3" name="Text Placeholder 2">
            <a:extLst>
              <a:ext uri="{FF2B5EF4-FFF2-40B4-BE49-F238E27FC236}">
                <a16:creationId xmlns:a16="http://schemas.microsoft.com/office/drawing/2014/main" id="{E3911B05-F400-784B-BC36-DFCC1E800705}"/>
              </a:ext>
            </a:extLst>
          </p:cNvPr>
          <p:cNvSpPr>
            <a:spLocks noGrp="1"/>
          </p:cNvSpPr>
          <p:nvPr>
            <p:ph type="body" sz="half" idx="1"/>
          </p:nvPr>
        </p:nvSpPr>
        <p:spPr>
          <a:xfrm>
            <a:off x="677333" y="1819395"/>
            <a:ext cx="8596670" cy="3880773"/>
          </a:xfrm>
        </p:spPr>
        <p:txBody>
          <a:bodyPr>
            <a:normAutofit lnSpcReduction="10000"/>
          </a:bodyPr>
          <a:lstStyle/>
          <a:p>
            <a:pPr marL="0" indent="0">
              <a:buNone/>
            </a:pPr>
            <a:br>
              <a:rPr lang="en-AU" dirty="0"/>
            </a:br>
            <a:r>
              <a:rPr lang="en-AU" dirty="0"/>
              <a:t>We are facing climate chaos and the breakdown of our planet’s natural life-support systems.</a:t>
            </a:r>
          </a:p>
          <a:p>
            <a:pPr marL="0" indent="0" fontAlgn="base">
              <a:buNone/>
            </a:pPr>
            <a:r>
              <a:rPr lang="en-AU" dirty="0"/>
              <a:t>We love this world and the beings in it, and resolve to work together to save our families, our communities, this nation, and all people from suffering and destruction. </a:t>
            </a:r>
          </a:p>
          <a:p>
            <a:pPr marL="0" indent="0" fontAlgn="base">
              <a:buNone/>
            </a:pPr>
            <a:r>
              <a:rPr lang="en-AU" dirty="0"/>
              <a:t>We will force our governments to act by creating powerful civil disobedience activities that cannot be ignored. </a:t>
            </a:r>
          </a:p>
          <a:p>
            <a:pPr marL="0" indent="0" fontAlgn="base">
              <a:buNone/>
            </a:pPr>
            <a:r>
              <a:rPr lang="en-AU" dirty="0"/>
              <a:t>We leave our differences and quarrels at the door in our commitment to do what is necessary to serve the common good.</a:t>
            </a:r>
          </a:p>
          <a:p>
            <a:pPr marL="0" indent="0">
              <a:buNone/>
            </a:pPr>
            <a:br>
              <a:rPr lang="en-AU" dirty="0"/>
            </a:br>
            <a:br>
              <a:rPr lang="en-AU" dirty="0"/>
            </a:br>
            <a:endParaRPr lang="en-US" dirty="0"/>
          </a:p>
        </p:txBody>
      </p:sp>
    </p:spTree>
    <p:extLst>
      <p:ext uri="{BB962C8B-B14F-4D97-AF65-F5344CB8AC3E}">
        <p14:creationId xmlns:p14="http://schemas.microsoft.com/office/powerpoint/2010/main" val="22644704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3512169" y="432180"/>
            <a:ext cx="3737269" cy="1320800"/>
          </a:xfrm>
          <a:prstGeom prst="rect">
            <a:avLst/>
          </a:prstGeom>
        </p:spPr>
        <p:txBody>
          <a:bodyPr/>
          <a:lstStyle/>
          <a:p>
            <a:r>
              <a:rPr dirty="0"/>
              <a:t>Action Plan</a:t>
            </a:r>
          </a:p>
        </p:txBody>
      </p:sp>
      <p:sp>
        <p:nvSpPr>
          <p:cNvPr id="195" name="Content Placeholder 2"/>
          <p:cNvSpPr txBox="1">
            <a:spLocks noGrp="1"/>
          </p:cNvSpPr>
          <p:nvPr>
            <p:ph type="body" sz="quarter" idx="1"/>
          </p:nvPr>
        </p:nvSpPr>
        <p:spPr>
          <a:xfrm>
            <a:off x="1569492" y="1752980"/>
            <a:ext cx="7042245" cy="4963189"/>
          </a:xfrm>
          <a:prstGeom prst="rect">
            <a:avLst/>
          </a:prstGeom>
        </p:spPr>
        <p:txBody>
          <a:bodyPr>
            <a:normAutofit/>
          </a:bodyPr>
          <a:lstStyle/>
          <a:p>
            <a:pPr marL="0" indent="0">
              <a:buNone/>
              <a:defRPr b="1"/>
            </a:pPr>
            <a:r>
              <a:rPr b="1" dirty="0"/>
              <a:t>12</a:t>
            </a:r>
            <a:r>
              <a:rPr lang="en-AU" b="1" dirty="0"/>
              <a:t>:00 </a:t>
            </a:r>
            <a:r>
              <a:rPr b="1" dirty="0"/>
              <a:t>pm </a:t>
            </a:r>
            <a:r>
              <a:rPr lang="en-AU" b="1" dirty="0"/>
              <a:t>			</a:t>
            </a:r>
            <a:r>
              <a:rPr b="1" dirty="0"/>
              <a:t>Zoom Pre-brief</a:t>
            </a:r>
            <a:endParaRPr lang="en-AU" b="1" dirty="0"/>
          </a:p>
          <a:p>
            <a:pPr marL="0" indent="0">
              <a:buNone/>
              <a:defRPr b="1"/>
            </a:pPr>
            <a:r>
              <a:rPr b="1" dirty="0"/>
              <a:t>2</a:t>
            </a:r>
            <a:r>
              <a:rPr lang="en-AU" b="1" dirty="0"/>
              <a:t>:00 pm -3:00 </a:t>
            </a:r>
            <a:r>
              <a:rPr b="1" dirty="0"/>
              <a:t>pm</a:t>
            </a:r>
            <a:r>
              <a:rPr lang="en-AU" b="1" dirty="0"/>
              <a:t>	Action</a:t>
            </a:r>
            <a:r>
              <a:rPr b="1" dirty="0"/>
              <a:t> 	</a:t>
            </a:r>
            <a:endParaRPr lang="en-AU" b="1" dirty="0"/>
          </a:p>
          <a:p>
            <a:pPr marL="0" indent="0">
              <a:buNone/>
              <a:defRPr b="1"/>
            </a:pPr>
            <a:r>
              <a:rPr b="1" dirty="0"/>
              <a:t>4</a:t>
            </a:r>
            <a:r>
              <a:rPr lang="en-AU" b="1" dirty="0"/>
              <a:t>:30 pm				De-brief</a:t>
            </a:r>
            <a:r>
              <a:rPr b="1" dirty="0"/>
              <a:t> brief </a:t>
            </a:r>
            <a:endParaRPr lang="en-AU" b="1" dirty="0"/>
          </a:p>
          <a:p>
            <a:pPr marL="0" indent="0">
              <a:buNone/>
              <a:defRPr b="1"/>
            </a:pPr>
            <a:endParaRPr lang="en-AU" b="1" dirty="0"/>
          </a:p>
          <a:p>
            <a:pPr marL="0" indent="0">
              <a:buNone/>
              <a:defRPr b="1"/>
            </a:pPr>
            <a:r>
              <a:rPr lang="en-AU" dirty="0"/>
              <a:t>Road Swarms: </a:t>
            </a:r>
          </a:p>
          <a:p>
            <a:pPr marL="0" indent="0" algn="ctr">
              <a:buNone/>
              <a:defRPr b="1"/>
            </a:pPr>
            <a:r>
              <a:rPr lang="en-AU" dirty="0"/>
              <a:t>Parliament house - Vic Markets – Flinders St</a:t>
            </a:r>
          </a:p>
          <a:p>
            <a:pPr marL="0" indent="0">
              <a:buNone/>
              <a:defRPr b="1"/>
            </a:pPr>
            <a:r>
              <a:rPr lang="en-AU" dirty="0"/>
              <a:t>Bike Swarms:</a:t>
            </a:r>
          </a:p>
          <a:p>
            <a:pPr marL="0" indent="0" algn="ctr">
              <a:buNone/>
              <a:defRPr b="1"/>
            </a:pPr>
            <a:r>
              <a:rPr lang="en-AU" dirty="0"/>
              <a:t>Various muster points.</a:t>
            </a:r>
          </a:p>
          <a:p>
            <a:pPr marL="0" indent="0" algn="ctr">
              <a:buNone/>
              <a:defRPr b="1"/>
            </a:pPr>
            <a:endParaRPr lang="en-AU" dirty="0"/>
          </a:p>
          <a:p>
            <a:pPr marL="0" indent="0">
              <a:buNone/>
              <a:defRPr b="1"/>
            </a:pPr>
            <a:r>
              <a:rPr lang="en-AU" dirty="0"/>
              <a:t>The Art action is from 2:00 pm – 4:00 pm. </a:t>
            </a:r>
          </a:p>
          <a:p>
            <a:pPr marL="0" indent="0">
              <a:buNone/>
              <a:defRPr b="1"/>
            </a:pPr>
            <a:r>
              <a:rPr lang="en-AU" dirty="0"/>
              <a:t>We limited how long the action was for regenerative and transmission reasons.</a:t>
            </a:r>
          </a:p>
        </p:txBody>
      </p:sp>
      <p:sp>
        <p:nvSpPr>
          <p:cNvPr id="197" name="Isosceles Triangle 9"/>
          <p:cNvSpPr/>
          <p:nvPr/>
        </p:nvSpPr>
        <p:spPr>
          <a:xfrm rot="10800000">
            <a:off x="0" y="0"/>
            <a:ext cx="842596" cy="56661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solidFill>
          <a:ln w="12700">
            <a:miter lim="400000"/>
          </a:ln>
        </p:spPr>
        <p:txBody>
          <a:bodyPr lIns="45719" rIns="45719"/>
          <a:lstStyle/>
          <a:p>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F47956-B748-8F43-AE06-C1CE24312C67}"/>
              </a:ext>
            </a:extLst>
          </p:cNvPr>
          <p:cNvSpPr/>
          <p:nvPr/>
        </p:nvSpPr>
        <p:spPr>
          <a:xfrm>
            <a:off x="177420" y="919666"/>
            <a:ext cx="10280878" cy="2862322"/>
          </a:xfrm>
          <a:prstGeom prst="rect">
            <a:avLst/>
          </a:prstGeom>
        </p:spPr>
        <p:txBody>
          <a:bodyPr wrap="square">
            <a:spAutoFit/>
          </a:bodyPr>
          <a:lstStyle/>
          <a:p>
            <a:br>
              <a:rPr lang="en-AU" dirty="0"/>
            </a:br>
            <a:r>
              <a:rPr lang="en-AU" dirty="0"/>
              <a:t>Channel 10:</a:t>
            </a:r>
            <a:br>
              <a:rPr lang="en-AU" u="sng" dirty="0">
                <a:hlinkClick r:id="rId2"/>
              </a:rPr>
            </a:br>
            <a:r>
              <a:rPr lang="en-AU" u="sng" dirty="0">
                <a:hlinkClick r:id="rId2"/>
              </a:rPr>
              <a:t>https://twitter.com/i/status/1274240933970796545</a:t>
            </a:r>
            <a:br>
              <a:rPr lang="en-AU" dirty="0"/>
            </a:br>
            <a:r>
              <a:rPr lang="en-AU" dirty="0"/>
              <a:t>Channel 7:</a:t>
            </a:r>
            <a:br>
              <a:rPr lang="en-AU" dirty="0"/>
            </a:br>
            <a:r>
              <a:rPr lang="en-AU" u="sng" dirty="0">
                <a:hlinkClick r:id="rId3"/>
              </a:rPr>
              <a:t>https://twitter.com/7newsmelbourne/status/1274254239712174080?s=21</a:t>
            </a:r>
            <a:br>
              <a:rPr lang="en-AU" dirty="0"/>
            </a:br>
            <a:r>
              <a:rPr lang="en-AU" dirty="0"/>
              <a:t>Channel 9:</a:t>
            </a:r>
            <a:br>
              <a:rPr lang="en-AU" dirty="0"/>
            </a:br>
            <a:r>
              <a:rPr lang="en-AU" u="sng" dirty="0">
                <a:hlinkClick r:id="rId4"/>
              </a:rPr>
              <a:t>https://twitter.com/9newsmelb/status/1274255187520229377?s=21</a:t>
            </a:r>
            <a:br>
              <a:rPr lang="en-AU" dirty="0"/>
            </a:br>
            <a:r>
              <a:rPr lang="en-AU" dirty="0"/>
              <a:t>Independent long form media:</a:t>
            </a:r>
            <a:br>
              <a:rPr lang="en-AU" dirty="0"/>
            </a:br>
            <a:r>
              <a:rPr lang="en-AU" u="sng" dirty="0">
                <a:hlinkClick r:id="rId5"/>
              </a:rPr>
              <a:t>https://voiceofaction.org/were-going-to-lose-everything-xr-rebels-hit-the-streets-with-an-urgent-message/</a:t>
            </a:r>
            <a:endParaRPr lang="en-US" dirty="0"/>
          </a:p>
        </p:txBody>
      </p:sp>
      <p:sp>
        <p:nvSpPr>
          <p:cNvPr id="5" name="Title 1">
            <a:extLst>
              <a:ext uri="{FF2B5EF4-FFF2-40B4-BE49-F238E27FC236}">
                <a16:creationId xmlns:a16="http://schemas.microsoft.com/office/drawing/2014/main" id="{6956EF71-F7A2-0442-9176-DFB2267D83DA}"/>
              </a:ext>
            </a:extLst>
          </p:cNvPr>
          <p:cNvSpPr txBox="1">
            <a:spLocks/>
          </p:cNvSpPr>
          <p:nvPr/>
        </p:nvSpPr>
        <p:spPr>
          <a:xfrm>
            <a:off x="0" y="115294"/>
            <a:ext cx="7274257" cy="132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7500"/>
          </a:bodyPr>
          <a:lst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n-lt"/>
                <a:ea typeface="+mn-ea"/>
                <a:cs typeface="+mn-cs"/>
                <a:sym typeface="Trebuchet MS"/>
              </a:defRPr>
            </a:lvl9pPr>
          </a:lstStyle>
          <a:p>
            <a:pPr hangingPunct="1"/>
            <a:r>
              <a:rPr lang="en-US" sz="5400" dirty="0"/>
              <a:t>Media coverage:</a:t>
            </a:r>
          </a:p>
        </p:txBody>
      </p:sp>
    </p:spTree>
    <p:extLst>
      <p:ext uri="{BB962C8B-B14F-4D97-AF65-F5344CB8AC3E}">
        <p14:creationId xmlns:p14="http://schemas.microsoft.com/office/powerpoint/2010/main" val="36306691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le 1"/>
          <p:cNvSpPr txBox="1">
            <a:spLocks noGrp="1"/>
          </p:cNvSpPr>
          <p:nvPr>
            <p:ph type="title"/>
          </p:nvPr>
        </p:nvSpPr>
        <p:spPr>
          <a:xfrm>
            <a:off x="2341240" y="2347210"/>
            <a:ext cx="5978301" cy="2163580"/>
          </a:xfrm>
          <a:prstGeom prst="rect">
            <a:avLst/>
          </a:prstGeom>
        </p:spPr>
        <p:txBody>
          <a:bodyPr/>
          <a:lstStyle>
            <a:lvl1pPr>
              <a:defRPr sz="9600"/>
            </a:lvl1pPr>
          </a:lstStyle>
          <a:p>
            <a:r>
              <a:rPr dirty="0"/>
              <a:t>Questions?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4F29-51A2-2047-9662-41A335E3F33F}"/>
              </a:ext>
            </a:extLst>
          </p:cNvPr>
          <p:cNvSpPr>
            <a:spLocks noGrp="1"/>
          </p:cNvSpPr>
          <p:nvPr>
            <p:ph type="title"/>
          </p:nvPr>
        </p:nvSpPr>
        <p:spPr/>
        <p:txBody>
          <a:bodyPr/>
          <a:lstStyle/>
          <a:p>
            <a:r>
              <a:rPr lang="en-US" dirty="0"/>
              <a:t>The Pledge Questions</a:t>
            </a:r>
          </a:p>
        </p:txBody>
      </p:sp>
      <p:sp>
        <p:nvSpPr>
          <p:cNvPr id="3" name="Text Placeholder 2">
            <a:extLst>
              <a:ext uri="{FF2B5EF4-FFF2-40B4-BE49-F238E27FC236}">
                <a16:creationId xmlns:a16="http://schemas.microsoft.com/office/drawing/2014/main" id="{1AA40C96-5B4C-AA41-BED0-480CD5507706}"/>
              </a:ext>
            </a:extLst>
          </p:cNvPr>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278567404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02CA0-8876-014E-B7D5-317FB8C286B1}"/>
              </a:ext>
            </a:extLst>
          </p:cNvPr>
          <p:cNvSpPr>
            <a:spLocks noGrp="1"/>
          </p:cNvSpPr>
          <p:nvPr>
            <p:ph type="title"/>
          </p:nvPr>
        </p:nvSpPr>
        <p:spPr/>
        <p:txBody>
          <a:bodyPr/>
          <a:lstStyle/>
          <a:p>
            <a:r>
              <a:rPr lang="en-US" dirty="0"/>
              <a:t>Mandate:</a:t>
            </a:r>
          </a:p>
        </p:txBody>
      </p:sp>
      <p:sp>
        <p:nvSpPr>
          <p:cNvPr id="3" name="Text Placeholder 2">
            <a:extLst>
              <a:ext uri="{FF2B5EF4-FFF2-40B4-BE49-F238E27FC236}">
                <a16:creationId xmlns:a16="http://schemas.microsoft.com/office/drawing/2014/main" id="{EBE5CBDA-0DEA-6C4A-AF9B-A6B1CE5CD0AE}"/>
              </a:ext>
            </a:extLst>
          </p:cNvPr>
          <p:cNvSpPr>
            <a:spLocks noGrp="1"/>
          </p:cNvSpPr>
          <p:nvPr>
            <p:ph type="body" sz="half" idx="1"/>
          </p:nvPr>
        </p:nvSpPr>
        <p:spPr>
          <a:xfrm>
            <a:off x="677333" y="1488613"/>
            <a:ext cx="8596670" cy="3880773"/>
          </a:xfrm>
        </p:spPr>
        <p:txBody>
          <a:bodyPr>
            <a:normAutofit fontScale="85000" lnSpcReduction="10000"/>
          </a:bodyPr>
          <a:lstStyle/>
          <a:p>
            <a:r>
              <a:rPr lang="en-AU" sz="3200" dirty="0"/>
              <a:t>When someone has a mandate it means that they have the authority to make decisions within the description of the mandate. A mandate describes a role (defined ongoing work) and is made up of 'purpose', 'accountabilities' and 'domain' (optional).</a:t>
            </a:r>
          </a:p>
          <a:p>
            <a:r>
              <a:rPr lang="en-AU" sz="3200" dirty="0"/>
              <a:t>Encouraged to seek advice from relevant parties and engage with different opinions respectfully and mindfully.</a:t>
            </a:r>
          </a:p>
          <a:p>
            <a:r>
              <a:rPr lang="en-AU" sz="3200" dirty="0"/>
              <a:t>With respect, you have final say on the decision.</a:t>
            </a:r>
            <a:endParaRPr lang="en-US" sz="3200" dirty="0"/>
          </a:p>
        </p:txBody>
      </p:sp>
    </p:spTree>
    <p:extLst>
      <p:ext uri="{BB962C8B-B14F-4D97-AF65-F5344CB8AC3E}">
        <p14:creationId xmlns:p14="http://schemas.microsoft.com/office/powerpoint/2010/main" val="425707136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B803-5925-C141-9BF9-6B067F06912D}"/>
              </a:ext>
            </a:extLst>
          </p:cNvPr>
          <p:cNvSpPr>
            <a:spLocks noGrp="1"/>
          </p:cNvSpPr>
          <p:nvPr>
            <p:ph type="title"/>
          </p:nvPr>
        </p:nvSpPr>
        <p:spPr>
          <a:xfrm>
            <a:off x="677332" y="609600"/>
            <a:ext cx="8698679" cy="1320800"/>
          </a:xfrm>
        </p:spPr>
        <p:txBody>
          <a:bodyPr/>
          <a:lstStyle/>
          <a:p>
            <a:r>
              <a:rPr lang="en-US" dirty="0"/>
              <a:t>Mandates Expanded </a:t>
            </a:r>
            <a:r>
              <a:rPr lang="en-US" sz="1400" dirty="0"/>
              <a:t>As always, you do not have to do all the work yourself, 										rather are tasked to manifest it in the world.</a:t>
            </a:r>
          </a:p>
        </p:txBody>
      </p:sp>
      <p:graphicFrame>
        <p:nvGraphicFramePr>
          <p:cNvPr id="4" name="Table 3">
            <a:extLst>
              <a:ext uri="{FF2B5EF4-FFF2-40B4-BE49-F238E27FC236}">
                <a16:creationId xmlns:a16="http://schemas.microsoft.com/office/drawing/2014/main" id="{A872D9A1-1820-0F40-B85E-6A9ED2C8E64D}"/>
              </a:ext>
            </a:extLst>
          </p:cNvPr>
          <p:cNvGraphicFramePr>
            <a:graphicFrameLocks noGrp="1"/>
          </p:cNvGraphicFramePr>
          <p:nvPr>
            <p:extLst>
              <p:ext uri="{D42A27DB-BD31-4B8C-83A1-F6EECF244321}">
                <p14:modId xmlns:p14="http://schemas.microsoft.com/office/powerpoint/2010/main" val="960278490"/>
              </p:ext>
            </p:extLst>
          </p:nvPr>
        </p:nvGraphicFramePr>
        <p:xfrm>
          <a:off x="677333" y="1606936"/>
          <a:ext cx="9230944" cy="4480560"/>
        </p:xfrm>
        <a:graphic>
          <a:graphicData uri="http://schemas.openxmlformats.org/drawingml/2006/table">
            <a:tbl>
              <a:tblPr firstRow="1" bandRow="1">
                <a:tableStyleId>{5940675A-B579-460E-94D1-54222C63F5DA}</a:tableStyleId>
              </a:tblPr>
              <a:tblGrid>
                <a:gridCol w="4615472">
                  <a:extLst>
                    <a:ext uri="{9D8B030D-6E8A-4147-A177-3AD203B41FA5}">
                      <a16:colId xmlns:a16="http://schemas.microsoft.com/office/drawing/2014/main" val="2208145560"/>
                    </a:ext>
                  </a:extLst>
                </a:gridCol>
                <a:gridCol w="4615472">
                  <a:extLst>
                    <a:ext uri="{9D8B030D-6E8A-4147-A177-3AD203B41FA5}">
                      <a16:colId xmlns:a16="http://schemas.microsoft.com/office/drawing/2014/main" val="198637410"/>
                    </a:ext>
                  </a:extLst>
                </a:gridCol>
              </a:tblGrid>
              <a:tr h="335899">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AU" sz="1800" b="0" i="0" u="none" strike="noStrike" kern="0" cap="none" spc="0" normalizeH="0" baseline="0" noProof="0" dirty="0">
                          <a:ln>
                            <a:noFill/>
                          </a:ln>
                          <a:solidFill>
                            <a:srgbClr val="404040"/>
                          </a:solidFill>
                          <a:effectLst/>
                          <a:uLnTx/>
                          <a:uFillTx/>
                          <a:latin typeface="+mn-lt"/>
                          <a:sym typeface="Trebuchet MS"/>
                        </a:rPr>
                        <a:t>Circle co-ordinator</a:t>
                      </a:r>
                      <a:endParaRPr lang="en-US" dirty="0"/>
                    </a:p>
                  </a:txBody>
                  <a:tcPr/>
                </a:tc>
                <a:tc>
                  <a:txBody>
                    <a:bodyPr/>
                    <a:lstStyle/>
                    <a:p>
                      <a:pPr algn="l"/>
                      <a:endParaRPr kumimoji="0" lang="en-US" sz="1800" b="0" i="0" u="none" strike="noStrike" kern="0" cap="none" spc="0" normalizeH="0" baseline="0" dirty="0">
                        <a:ln>
                          <a:noFill/>
                        </a:ln>
                        <a:solidFill>
                          <a:srgbClr val="404040"/>
                        </a:solidFill>
                        <a:effectLst/>
                        <a:uLnTx/>
                        <a:uFillTx/>
                        <a:latin typeface="+mn-lt"/>
                        <a:ea typeface="+mn-ea"/>
                        <a:cs typeface="+mn-cs"/>
                        <a:sym typeface="Trebuchet MS"/>
                      </a:endParaRPr>
                    </a:p>
                    <a:p>
                      <a:pPr marL="285750" indent="-285750" algn="l">
                        <a:buFont typeface="Arial" panose="020B0604020202020204" pitchFamily="34" charset="0"/>
                        <a:buChar char="•"/>
                      </a:pPr>
                      <a:r>
                        <a:rPr kumimoji="0" lang="en-US" sz="1800" b="0" i="0" u="none" strike="noStrike" kern="0" cap="none" spc="0" normalizeH="0" baseline="0" dirty="0">
                          <a:ln>
                            <a:noFill/>
                          </a:ln>
                          <a:solidFill>
                            <a:srgbClr val="404040"/>
                          </a:solidFill>
                          <a:effectLst/>
                          <a:uLnTx/>
                          <a:uFillTx/>
                          <a:latin typeface="+mn-lt"/>
                          <a:ea typeface="+mn-ea"/>
                          <a:cs typeface="+mn-cs"/>
                          <a:sym typeface="Trebuchet MS"/>
                        </a:rPr>
                        <a:t>Keeping a birds eye view on all the moving parts, general wellbeing of the action and rebels.</a:t>
                      </a:r>
                    </a:p>
                    <a:p>
                      <a:pPr marL="285750" indent="-285750" algn="l">
                        <a:buFont typeface="Arial" panose="020B0604020202020204" pitchFamily="34" charset="0"/>
                        <a:buChar char="•"/>
                      </a:pPr>
                      <a:r>
                        <a:rPr kumimoji="0" lang="en-US" sz="1800" b="0" i="0" u="none" strike="noStrike" kern="0" cap="none" spc="0" normalizeH="0" baseline="0" dirty="0">
                          <a:ln>
                            <a:noFill/>
                          </a:ln>
                          <a:solidFill>
                            <a:srgbClr val="404040"/>
                          </a:solidFill>
                          <a:effectLst/>
                          <a:uLnTx/>
                          <a:uFillTx/>
                          <a:latin typeface="+mn-lt"/>
                          <a:ea typeface="+mn-ea"/>
                          <a:cs typeface="+mn-cs"/>
                          <a:sym typeface="Trebuchet MS"/>
                        </a:rPr>
                        <a:t>Keeping over-all momentum in harmony - managing due dates.</a:t>
                      </a:r>
                    </a:p>
                    <a:p>
                      <a:pPr marL="285750" indent="-285750" algn="l">
                        <a:buFont typeface="Arial" panose="020B0604020202020204" pitchFamily="34" charset="0"/>
                        <a:buChar char="•"/>
                      </a:pPr>
                      <a:r>
                        <a:rPr kumimoji="0" lang="en-US" sz="1800" b="0" i="0" u="none" strike="noStrike" kern="0" cap="none" spc="0" normalizeH="0" baseline="0" dirty="0">
                          <a:ln>
                            <a:noFill/>
                          </a:ln>
                          <a:solidFill>
                            <a:srgbClr val="404040"/>
                          </a:solidFill>
                          <a:effectLst/>
                          <a:uLnTx/>
                          <a:uFillTx/>
                          <a:latin typeface="+mn-lt"/>
                          <a:ea typeface="+mn-ea"/>
                          <a:cs typeface="+mn-cs"/>
                          <a:sym typeface="Trebuchet MS"/>
                        </a:rPr>
                        <a:t>Overseeing creation/distribution of rolling agenda, messaging doc, action plans.</a:t>
                      </a:r>
                    </a:p>
                    <a:p>
                      <a:pPr marL="285750" indent="-285750" algn="l">
                        <a:buFont typeface="Arial" panose="020B0604020202020204" pitchFamily="34" charset="0"/>
                        <a:buChar char="•"/>
                      </a:pPr>
                      <a:r>
                        <a:rPr kumimoji="0" lang="en-US" sz="1800" b="0" i="0" u="none" strike="noStrike" kern="0" cap="none" spc="0" normalizeH="0" baseline="0" dirty="0">
                          <a:ln>
                            <a:noFill/>
                          </a:ln>
                          <a:solidFill>
                            <a:srgbClr val="404040"/>
                          </a:solidFill>
                          <a:effectLst/>
                          <a:uLnTx/>
                          <a:uFillTx/>
                          <a:latin typeface="+mn-lt"/>
                          <a:ea typeface="+mn-ea"/>
                          <a:cs typeface="+mn-cs"/>
                          <a:sym typeface="Trebuchet MS"/>
                        </a:rPr>
                        <a:t>Keeping the team up-to-date pre and post meeting via an email list </a:t>
                      </a:r>
                      <a:r>
                        <a:rPr kumimoji="0" lang="en-US" sz="1800" b="0" i="1" u="none" strike="noStrike" kern="0" cap="none" spc="0" normalizeH="0" baseline="0" dirty="0">
                          <a:ln>
                            <a:noFill/>
                          </a:ln>
                          <a:solidFill>
                            <a:srgbClr val="404040"/>
                          </a:solidFill>
                          <a:effectLst/>
                          <a:uLnTx/>
                          <a:uFillTx/>
                          <a:latin typeface="+mn-lt"/>
                          <a:ea typeface="+mn-ea"/>
                          <a:cs typeface="+mn-cs"/>
                          <a:sym typeface="Trebuchet MS"/>
                        </a:rPr>
                        <a:t>(Use BCC)</a:t>
                      </a:r>
                    </a:p>
                    <a:p>
                      <a:pPr marL="285750" indent="-285750" algn="l">
                        <a:buFont typeface="Arial" panose="020B0604020202020204" pitchFamily="34" charset="0"/>
                        <a:buChar char="•"/>
                      </a:pPr>
                      <a:r>
                        <a:rPr kumimoji="0" lang="en-US" sz="1800" b="0" i="0" u="none" strike="noStrike" kern="0" cap="none" spc="0" normalizeH="0" baseline="0" dirty="0">
                          <a:ln>
                            <a:noFill/>
                          </a:ln>
                          <a:solidFill>
                            <a:srgbClr val="404040"/>
                          </a:solidFill>
                          <a:effectLst/>
                          <a:uLnTx/>
                          <a:uFillTx/>
                          <a:latin typeface="+mn-lt"/>
                          <a:ea typeface="+mn-ea"/>
                          <a:cs typeface="+mn-cs"/>
                          <a:sym typeface="Trebuchet MS"/>
                        </a:rPr>
                        <a:t>Liaising with Regen to help manage conflicts – clear mandates help.</a:t>
                      </a:r>
                    </a:p>
                    <a:p>
                      <a:pPr marL="285750" indent="-285750" algn="l">
                        <a:buFont typeface="Arial" panose="020B0604020202020204" pitchFamily="34" charset="0"/>
                        <a:buChar char="•"/>
                      </a:pPr>
                      <a:r>
                        <a:rPr kumimoji="0" lang="en-US" sz="1800" b="0" i="0" u="none" strike="noStrike" kern="0" cap="none" spc="0" normalizeH="0" baseline="0" dirty="0">
                          <a:ln>
                            <a:noFill/>
                          </a:ln>
                          <a:solidFill>
                            <a:srgbClr val="404040"/>
                          </a:solidFill>
                          <a:effectLst/>
                          <a:uLnTx/>
                          <a:uFillTx/>
                          <a:latin typeface="+mn-lt"/>
                          <a:ea typeface="+mn-ea"/>
                          <a:cs typeface="+mn-cs"/>
                          <a:sym typeface="Trebuchet MS"/>
                        </a:rPr>
                        <a:t>Inspirational messages, lots of “Thank </a:t>
                      </a:r>
                      <a:r>
                        <a:rPr kumimoji="0" lang="en-US" sz="1800" b="0" i="0" u="none" strike="noStrike" kern="0" cap="none" spc="0" normalizeH="0" baseline="0" dirty="0" err="1">
                          <a:ln>
                            <a:noFill/>
                          </a:ln>
                          <a:solidFill>
                            <a:srgbClr val="404040"/>
                          </a:solidFill>
                          <a:effectLst/>
                          <a:uLnTx/>
                          <a:uFillTx/>
                          <a:latin typeface="+mn-lt"/>
                          <a:ea typeface="+mn-ea"/>
                          <a:cs typeface="+mn-cs"/>
                          <a:sym typeface="Trebuchet MS"/>
                        </a:rPr>
                        <a:t>You’s</a:t>
                      </a:r>
                      <a:r>
                        <a:rPr kumimoji="0" lang="en-US" sz="1800" b="0" i="0" u="none" strike="noStrike" kern="0" cap="none" spc="0" normalizeH="0" baseline="0" dirty="0">
                          <a:ln>
                            <a:noFill/>
                          </a:ln>
                          <a:solidFill>
                            <a:srgbClr val="404040"/>
                          </a:solidFill>
                          <a:effectLst/>
                          <a:uLnTx/>
                          <a:uFillTx/>
                          <a:latin typeface="+mn-lt"/>
                          <a:ea typeface="+mn-ea"/>
                          <a:cs typeface="+mn-cs"/>
                          <a:sym typeface="Trebuchet MS"/>
                        </a:rPr>
                        <a:t>” and grace.</a:t>
                      </a:r>
                    </a:p>
                    <a:p>
                      <a:pPr marL="285750" indent="-285750" algn="l">
                        <a:buFont typeface="Arial" panose="020B0604020202020204" pitchFamily="34" charset="0"/>
                        <a:buChar char="•"/>
                      </a:pPr>
                      <a:r>
                        <a:rPr kumimoji="0" lang="en-US" sz="1800" b="0" i="0" u="none" strike="noStrike" kern="0" cap="none" spc="0" normalizeH="0" baseline="0" dirty="0">
                          <a:ln>
                            <a:noFill/>
                          </a:ln>
                          <a:solidFill>
                            <a:srgbClr val="404040"/>
                          </a:solidFill>
                          <a:effectLst/>
                          <a:uLnTx/>
                          <a:uFillTx/>
                          <a:latin typeface="+mn-lt"/>
                          <a:ea typeface="+mn-ea"/>
                          <a:cs typeface="+mn-cs"/>
                          <a:sym typeface="Trebuchet MS"/>
                        </a:rPr>
                        <a:t>Recruitment of missing skillsets</a:t>
                      </a:r>
                      <a:endParaRPr kumimoji="0" lang="en-US" sz="1800" b="0" i="1" u="none" strike="noStrike" kern="0" cap="none" spc="0" normalizeH="0" baseline="0" dirty="0">
                        <a:ln>
                          <a:noFill/>
                        </a:ln>
                        <a:solidFill>
                          <a:srgbClr val="404040"/>
                        </a:solidFill>
                        <a:effectLst/>
                        <a:uLnTx/>
                        <a:uFillTx/>
                        <a:latin typeface="+mn-lt"/>
                        <a:ea typeface="+mn-ea"/>
                        <a:cs typeface="+mn-cs"/>
                        <a:sym typeface="Trebuchet MS"/>
                      </a:endParaRPr>
                    </a:p>
                  </a:txBody>
                  <a:tcPr/>
                </a:tc>
                <a:extLst>
                  <a:ext uri="{0D108BD9-81ED-4DB2-BD59-A6C34878D82A}">
                    <a16:rowId xmlns:a16="http://schemas.microsoft.com/office/drawing/2014/main" val="3027636189"/>
                  </a:ext>
                </a:extLst>
              </a:tr>
            </a:tbl>
          </a:graphicData>
        </a:graphic>
      </p:graphicFrame>
    </p:spTree>
    <p:extLst>
      <p:ext uri="{BB962C8B-B14F-4D97-AF65-F5344CB8AC3E}">
        <p14:creationId xmlns:p14="http://schemas.microsoft.com/office/powerpoint/2010/main" val="332623681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B803-5925-C141-9BF9-6B067F06912D}"/>
              </a:ext>
            </a:extLst>
          </p:cNvPr>
          <p:cNvSpPr>
            <a:spLocks noGrp="1"/>
          </p:cNvSpPr>
          <p:nvPr>
            <p:ph type="title"/>
          </p:nvPr>
        </p:nvSpPr>
        <p:spPr>
          <a:xfrm>
            <a:off x="568150" y="0"/>
            <a:ext cx="8698679" cy="1320800"/>
          </a:xfrm>
        </p:spPr>
        <p:txBody>
          <a:bodyPr/>
          <a:lstStyle/>
          <a:p>
            <a:r>
              <a:rPr lang="en-US" dirty="0"/>
              <a:t>Mandates Expanded </a:t>
            </a:r>
            <a:r>
              <a:rPr lang="en-US" sz="1400" dirty="0"/>
              <a:t>As always, you do not have to do all the work yourself, 										rather are tasked to manifest it in the world.</a:t>
            </a:r>
          </a:p>
        </p:txBody>
      </p:sp>
      <p:graphicFrame>
        <p:nvGraphicFramePr>
          <p:cNvPr id="3" name="Table 2">
            <a:extLst>
              <a:ext uri="{FF2B5EF4-FFF2-40B4-BE49-F238E27FC236}">
                <a16:creationId xmlns:a16="http://schemas.microsoft.com/office/drawing/2014/main" id="{45F385D6-2017-E947-B164-F86D072FA951}"/>
              </a:ext>
            </a:extLst>
          </p:cNvPr>
          <p:cNvGraphicFramePr>
            <a:graphicFrameLocks noGrp="1"/>
          </p:cNvGraphicFramePr>
          <p:nvPr>
            <p:extLst>
              <p:ext uri="{D42A27DB-BD31-4B8C-83A1-F6EECF244321}">
                <p14:modId xmlns:p14="http://schemas.microsoft.com/office/powerpoint/2010/main" val="545006473"/>
              </p:ext>
            </p:extLst>
          </p:nvPr>
        </p:nvGraphicFramePr>
        <p:xfrm>
          <a:off x="302017" y="979606"/>
          <a:ext cx="9230944" cy="5318760"/>
        </p:xfrm>
        <a:graphic>
          <a:graphicData uri="http://schemas.openxmlformats.org/drawingml/2006/table">
            <a:tbl>
              <a:tblPr firstRow="1" bandRow="1">
                <a:tableStyleId>{5940675A-B579-460E-94D1-54222C63F5DA}</a:tableStyleId>
              </a:tblPr>
              <a:tblGrid>
                <a:gridCol w="4615472">
                  <a:extLst>
                    <a:ext uri="{9D8B030D-6E8A-4147-A177-3AD203B41FA5}">
                      <a16:colId xmlns:a16="http://schemas.microsoft.com/office/drawing/2014/main" val="3043961217"/>
                    </a:ext>
                  </a:extLst>
                </a:gridCol>
                <a:gridCol w="4615472">
                  <a:extLst>
                    <a:ext uri="{9D8B030D-6E8A-4147-A177-3AD203B41FA5}">
                      <a16:colId xmlns:a16="http://schemas.microsoft.com/office/drawing/2014/main" val="991724119"/>
                    </a:ext>
                  </a:extLst>
                </a:gridCol>
              </a:tblGrid>
              <a:tr h="370840">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AU" sz="1600" b="0" i="0" u="none" strike="noStrike" kern="0" cap="none" spc="0" normalizeH="0" baseline="0" dirty="0">
                          <a:ln>
                            <a:noFill/>
                          </a:ln>
                          <a:solidFill>
                            <a:srgbClr val="404040"/>
                          </a:solidFill>
                          <a:effectLst/>
                          <a:uLnTx/>
                          <a:uFillTx/>
                          <a:latin typeface="+mn-lt"/>
                          <a:ea typeface="+mn-ea"/>
                          <a:cs typeface="+mn-cs"/>
                          <a:sym typeface="Trebuchet MS"/>
                        </a:rPr>
                        <a:t>Bikes co-ordinator</a:t>
                      </a:r>
                    </a:p>
                  </a:txBody>
                  <a:tcPr/>
                </a:tc>
                <a:tc>
                  <a:txBody>
                    <a:bodyPr/>
                    <a:lstStyle/>
                    <a:p>
                      <a:pPr marL="742950" marR="0" lvl="0" indent="-285750" algn="l" defTabSz="457200" rtl="0" eaLnBrk="1" fontAlgn="auto" latinLnBrk="0" hangingPunct="1">
                        <a:lnSpc>
                          <a:spcPct val="100000"/>
                        </a:lnSpc>
                        <a:spcBef>
                          <a:spcPts val="1000"/>
                        </a:spcBef>
                        <a:spcAft>
                          <a:spcPts val="0"/>
                        </a:spcAft>
                        <a:buClr>
                          <a:srgbClr val="90C226"/>
                        </a:buClr>
                        <a:buSzPct val="80000"/>
                        <a:buFont typeface="Arial" panose="020B0604020202020204" pitchFamily="34" charset="0"/>
                        <a:buChar char="•"/>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Point person for all Bike Captains</a:t>
                      </a:r>
                    </a:p>
                    <a:p>
                      <a:pPr marL="742950" marR="0" lvl="0" indent="-285750" algn="l" defTabSz="457200" rtl="0" eaLnBrk="1" fontAlgn="auto" latinLnBrk="0" hangingPunct="1">
                        <a:lnSpc>
                          <a:spcPct val="100000"/>
                        </a:lnSpc>
                        <a:spcBef>
                          <a:spcPts val="1000"/>
                        </a:spcBef>
                        <a:spcAft>
                          <a:spcPts val="0"/>
                        </a:spcAft>
                        <a:buClr>
                          <a:srgbClr val="90C226"/>
                        </a:buClr>
                        <a:buSzPct val="80000"/>
                        <a:buFont typeface="Arial" panose="020B0604020202020204" pitchFamily="34" charset="0"/>
                        <a:buChar char="•"/>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Creates route suggestions for bikes – squads are autonomous though</a:t>
                      </a:r>
                    </a:p>
                    <a:p>
                      <a:pPr marL="742950" marR="0" lvl="0" indent="-285750" algn="l" defTabSz="457200" rtl="0" eaLnBrk="1" fontAlgn="auto" latinLnBrk="0" hangingPunct="1">
                        <a:lnSpc>
                          <a:spcPct val="100000"/>
                        </a:lnSpc>
                        <a:spcBef>
                          <a:spcPts val="1000"/>
                        </a:spcBef>
                        <a:spcAft>
                          <a:spcPts val="0"/>
                        </a:spcAft>
                        <a:buClr>
                          <a:srgbClr val="90C226"/>
                        </a:buClr>
                        <a:buSzPct val="80000"/>
                        <a:buFont typeface="Arial" panose="020B0604020202020204" pitchFamily="34" charset="0"/>
                        <a:buChar char="•"/>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Communicates to Bike captains messages from the Anchor circle</a:t>
                      </a:r>
                    </a:p>
                    <a:p>
                      <a:pPr marL="742950" marR="0" lvl="0" indent="-285750" algn="l" defTabSz="457200" rtl="0" eaLnBrk="1" fontAlgn="auto" latinLnBrk="0" hangingPunct="1">
                        <a:lnSpc>
                          <a:spcPct val="100000"/>
                        </a:lnSpc>
                        <a:spcBef>
                          <a:spcPts val="1000"/>
                        </a:spcBef>
                        <a:spcAft>
                          <a:spcPts val="0"/>
                        </a:spcAft>
                        <a:buClr>
                          <a:srgbClr val="90C226"/>
                        </a:buClr>
                        <a:buSzPct val="80000"/>
                        <a:buFont typeface="Arial" panose="020B0604020202020204" pitchFamily="34" charset="0"/>
                        <a:buChar char="•"/>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Co-ordinates …</a:t>
                      </a:r>
                    </a:p>
                  </a:txBody>
                  <a:tcPr/>
                </a:tc>
                <a:extLst>
                  <a:ext uri="{0D108BD9-81ED-4DB2-BD59-A6C34878D82A}">
                    <a16:rowId xmlns:a16="http://schemas.microsoft.com/office/drawing/2014/main" val="675890043"/>
                  </a:ext>
                </a:extLst>
              </a:tr>
              <a:tr h="370840">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AU" sz="1600" b="0" i="0" u="none" strike="noStrike" kern="0" cap="none" spc="0" normalizeH="0" baseline="0" dirty="0">
                          <a:ln>
                            <a:noFill/>
                          </a:ln>
                          <a:solidFill>
                            <a:srgbClr val="404040"/>
                          </a:solidFill>
                          <a:effectLst/>
                          <a:uLnTx/>
                          <a:uFillTx/>
                          <a:latin typeface="+mn-lt"/>
                          <a:ea typeface="+mn-ea"/>
                          <a:cs typeface="+mn-cs"/>
                          <a:sym typeface="Trebuchet MS"/>
                        </a:rPr>
                        <a:t>Road co-ordinator</a:t>
                      </a:r>
                    </a:p>
                  </a:txBody>
                  <a:tcPr/>
                </a:tc>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endParaRPr kumimoji="0" lang="en-US" sz="1600" b="0" i="0" u="none" strike="noStrike" kern="0" cap="none" spc="0" normalizeH="0" baseline="0" dirty="0">
                        <a:ln>
                          <a:noFill/>
                        </a:ln>
                        <a:solidFill>
                          <a:srgbClr val="404040"/>
                        </a:solidFill>
                        <a:effectLst/>
                        <a:uLnTx/>
                        <a:uFillTx/>
                        <a:latin typeface="+mn-lt"/>
                        <a:ea typeface="+mn-ea"/>
                        <a:cs typeface="+mn-cs"/>
                        <a:sym typeface="Trebuchet MS"/>
                      </a:endParaRPr>
                    </a:p>
                  </a:txBody>
                  <a:tcPr/>
                </a:tc>
                <a:extLst>
                  <a:ext uri="{0D108BD9-81ED-4DB2-BD59-A6C34878D82A}">
                    <a16:rowId xmlns:a16="http://schemas.microsoft.com/office/drawing/2014/main" val="2386083667"/>
                  </a:ext>
                </a:extLst>
              </a:tr>
              <a:tr h="370840">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AU" sz="1600" b="0" i="0" u="none" strike="noStrike" kern="0" cap="none" spc="0" normalizeH="0" baseline="0" dirty="0">
                          <a:ln>
                            <a:noFill/>
                          </a:ln>
                          <a:solidFill>
                            <a:srgbClr val="404040"/>
                          </a:solidFill>
                          <a:effectLst/>
                          <a:uLnTx/>
                          <a:uFillTx/>
                          <a:latin typeface="+mn-lt"/>
                          <a:ea typeface="+mn-ea"/>
                          <a:cs typeface="+mn-cs"/>
                          <a:sym typeface="Trebuchet MS"/>
                        </a:rPr>
                        <a:t>Regen advocate</a:t>
                      </a:r>
                    </a:p>
                  </a:txBody>
                  <a:tcPr/>
                </a:tc>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endParaRPr kumimoji="0" lang="en-US" sz="1600" b="0" i="0" u="none" strike="noStrike" kern="0" cap="none" spc="0" normalizeH="0" baseline="0" dirty="0">
                        <a:ln>
                          <a:noFill/>
                        </a:ln>
                        <a:solidFill>
                          <a:srgbClr val="404040"/>
                        </a:solidFill>
                        <a:effectLst/>
                        <a:uLnTx/>
                        <a:uFillTx/>
                        <a:latin typeface="+mn-lt"/>
                        <a:ea typeface="+mn-ea"/>
                        <a:cs typeface="+mn-cs"/>
                        <a:sym typeface="Trebuchet MS"/>
                      </a:endParaRPr>
                    </a:p>
                  </a:txBody>
                  <a:tcPr/>
                </a:tc>
                <a:extLst>
                  <a:ext uri="{0D108BD9-81ED-4DB2-BD59-A6C34878D82A}">
                    <a16:rowId xmlns:a16="http://schemas.microsoft.com/office/drawing/2014/main" val="2525354028"/>
                  </a:ext>
                </a:extLst>
              </a:tr>
              <a:tr h="370840">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AU" sz="1600" b="0" i="0" u="none" strike="noStrike" kern="0" cap="none" spc="0" normalizeH="0" baseline="0" dirty="0">
                          <a:ln>
                            <a:noFill/>
                          </a:ln>
                          <a:solidFill>
                            <a:srgbClr val="404040"/>
                          </a:solidFill>
                          <a:effectLst/>
                          <a:uLnTx/>
                          <a:uFillTx/>
                          <a:latin typeface="+mn-lt"/>
                          <a:ea typeface="+mn-ea"/>
                          <a:cs typeface="+mn-cs"/>
                          <a:sym typeface="Trebuchet MS"/>
                        </a:rPr>
                        <a:t>Media liaison</a:t>
                      </a:r>
                    </a:p>
                  </a:txBody>
                  <a:tcPr/>
                </a:tc>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endParaRPr kumimoji="0" lang="en-US" sz="1600" b="0" i="0" u="none" strike="noStrike" kern="0" cap="none" spc="0" normalizeH="0" baseline="0" dirty="0">
                        <a:ln>
                          <a:noFill/>
                        </a:ln>
                        <a:solidFill>
                          <a:srgbClr val="404040"/>
                        </a:solidFill>
                        <a:effectLst/>
                        <a:uLnTx/>
                        <a:uFillTx/>
                        <a:latin typeface="+mn-lt"/>
                        <a:ea typeface="+mn-ea"/>
                        <a:cs typeface="+mn-cs"/>
                        <a:sym typeface="Trebuchet MS"/>
                      </a:endParaRPr>
                    </a:p>
                  </a:txBody>
                  <a:tcPr/>
                </a:tc>
                <a:extLst>
                  <a:ext uri="{0D108BD9-81ED-4DB2-BD59-A6C34878D82A}">
                    <a16:rowId xmlns:a16="http://schemas.microsoft.com/office/drawing/2014/main" val="3436098917"/>
                  </a:ext>
                </a:extLst>
              </a:tr>
              <a:tr h="370840">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AU" sz="1600" b="0" i="0" u="none" strike="noStrike" kern="0" cap="none" spc="0" normalizeH="0" baseline="0" dirty="0">
                          <a:ln>
                            <a:noFill/>
                          </a:ln>
                          <a:solidFill>
                            <a:srgbClr val="404040"/>
                          </a:solidFill>
                          <a:effectLst/>
                          <a:uLnTx/>
                          <a:uFillTx/>
                          <a:latin typeface="+mn-lt"/>
                          <a:ea typeface="+mn-ea"/>
                          <a:cs typeface="+mn-cs"/>
                          <a:sym typeface="Trebuchet MS"/>
                        </a:rPr>
                        <a:t>Arts Action Co-Ordinator</a:t>
                      </a:r>
                    </a:p>
                  </a:txBody>
                  <a:tcPr/>
                </a:tc>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Co-ordinates an autonomous team.</a:t>
                      </a:r>
                    </a:p>
                  </a:txBody>
                  <a:tcPr/>
                </a:tc>
                <a:extLst>
                  <a:ext uri="{0D108BD9-81ED-4DB2-BD59-A6C34878D82A}">
                    <a16:rowId xmlns:a16="http://schemas.microsoft.com/office/drawing/2014/main" val="1995495835"/>
                  </a:ext>
                </a:extLst>
              </a:tr>
              <a:tr h="370840">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AU" sz="1600" b="0" i="0" u="none" strike="noStrike" kern="0" cap="none" spc="0" normalizeH="0" baseline="0" dirty="0">
                          <a:ln>
                            <a:noFill/>
                          </a:ln>
                          <a:solidFill>
                            <a:srgbClr val="404040"/>
                          </a:solidFill>
                          <a:effectLst/>
                          <a:uLnTx/>
                          <a:uFillTx/>
                          <a:latin typeface="+mn-lt"/>
                          <a:ea typeface="+mn-ea"/>
                          <a:cs typeface="+mn-cs"/>
                          <a:sym typeface="Trebuchet MS"/>
                        </a:rPr>
                        <a:t>Data Manager</a:t>
                      </a:r>
                    </a:p>
                  </a:txBody>
                  <a:tcPr/>
                </a:tc>
                <a:tc>
                  <a:txBody>
                    <a:bodyPr/>
                    <a:lstStyle/>
                    <a:p>
                      <a:pPr marL="742950" marR="0" lvl="1" indent="-28575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Divides data to coordinators and is responsive to team needs for top ups.</a:t>
                      </a:r>
                    </a:p>
                    <a:p>
                      <a:pPr marL="742950" marR="0" lvl="1" indent="-28575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Keep clear, up to date data of teams.</a:t>
                      </a:r>
                    </a:p>
                    <a:p>
                      <a:pPr marL="742950" marR="0" lvl="1" indent="-28575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Facilitate data security.</a:t>
                      </a:r>
                    </a:p>
                  </a:txBody>
                  <a:tcPr/>
                </a:tc>
                <a:extLst>
                  <a:ext uri="{0D108BD9-81ED-4DB2-BD59-A6C34878D82A}">
                    <a16:rowId xmlns:a16="http://schemas.microsoft.com/office/drawing/2014/main" val="325318548"/>
                  </a:ext>
                </a:extLst>
              </a:tr>
              <a:tr h="370840">
                <a:tc>
                  <a:txBody>
                    <a:bodyPr/>
                    <a:lstStyle/>
                    <a:p>
                      <a:pPr marL="457200" marR="0" lvl="1"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AU" sz="1600" b="0" i="0" u="none" strike="noStrike" kern="0" cap="none" spc="0" normalizeH="0" baseline="0" dirty="0">
                          <a:ln>
                            <a:noFill/>
                          </a:ln>
                          <a:solidFill>
                            <a:srgbClr val="404040"/>
                          </a:solidFill>
                          <a:effectLst/>
                          <a:uLnTx/>
                          <a:uFillTx/>
                          <a:latin typeface="+mn-lt"/>
                          <a:ea typeface="+mn-ea"/>
                          <a:cs typeface="+mn-cs"/>
                          <a:sym typeface="Trebuchet MS"/>
                        </a:rPr>
                        <a:t>Overall Arts Co-Ord</a:t>
                      </a:r>
                    </a:p>
                  </a:txBody>
                  <a:tcPr/>
                </a:tc>
                <a:tc>
                  <a:txBody>
                    <a:bodyPr/>
                    <a:lstStyle/>
                    <a:p>
                      <a:pPr marL="742950" marR="0" lvl="1" indent="-28575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600" b="0" i="0" u="none" strike="noStrike" kern="0" cap="none" spc="0" normalizeH="0" baseline="0" dirty="0">
                          <a:ln>
                            <a:noFill/>
                          </a:ln>
                          <a:solidFill>
                            <a:srgbClr val="404040"/>
                          </a:solidFill>
                          <a:effectLst/>
                          <a:uLnTx/>
                          <a:uFillTx/>
                          <a:latin typeface="+mn-lt"/>
                          <a:ea typeface="+mn-ea"/>
                          <a:cs typeface="+mn-cs"/>
                          <a:sym typeface="Trebuchet MS"/>
                        </a:rPr>
                        <a:t>Assists Team Leaders to obtain the arts they need</a:t>
                      </a:r>
                    </a:p>
                  </a:txBody>
                  <a:tcPr/>
                </a:tc>
                <a:extLst>
                  <a:ext uri="{0D108BD9-81ED-4DB2-BD59-A6C34878D82A}">
                    <a16:rowId xmlns:a16="http://schemas.microsoft.com/office/drawing/2014/main" val="1805009216"/>
                  </a:ext>
                </a:extLst>
              </a:tr>
            </a:tbl>
          </a:graphicData>
        </a:graphic>
      </p:graphicFrame>
    </p:spTree>
    <p:extLst>
      <p:ext uri="{BB962C8B-B14F-4D97-AF65-F5344CB8AC3E}">
        <p14:creationId xmlns:p14="http://schemas.microsoft.com/office/powerpoint/2010/main" val="351797112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A142-9477-AC41-80A8-D3B82810456D}"/>
              </a:ext>
            </a:extLst>
          </p:cNvPr>
          <p:cNvSpPr>
            <a:spLocks noGrp="1"/>
          </p:cNvSpPr>
          <p:nvPr>
            <p:ph type="title"/>
          </p:nvPr>
        </p:nvSpPr>
        <p:spPr/>
        <p:txBody>
          <a:bodyPr/>
          <a:lstStyle/>
          <a:p>
            <a:r>
              <a:rPr lang="en-US" dirty="0"/>
              <a:t>Step one: Conferring with vested interests</a:t>
            </a:r>
          </a:p>
        </p:txBody>
      </p:sp>
      <p:sp>
        <p:nvSpPr>
          <p:cNvPr id="3" name="Text Placeholder 2">
            <a:extLst>
              <a:ext uri="{FF2B5EF4-FFF2-40B4-BE49-F238E27FC236}">
                <a16:creationId xmlns:a16="http://schemas.microsoft.com/office/drawing/2014/main" id="{C099DAFE-23F7-D24E-B978-114C05D846F0}"/>
              </a:ext>
            </a:extLst>
          </p:cNvPr>
          <p:cNvSpPr>
            <a:spLocks noGrp="1"/>
          </p:cNvSpPr>
          <p:nvPr>
            <p:ph type="body" sz="half" idx="1"/>
          </p:nvPr>
        </p:nvSpPr>
        <p:spPr/>
        <p:txBody>
          <a:bodyPr/>
          <a:lstStyle/>
          <a:p>
            <a:r>
              <a:rPr lang="en-US" dirty="0"/>
              <a:t>As per SOS principles any time we act in the name of the rebellion, we must talk to people about it. Taking up a mandate means you have final say on how its done, however, it is prudent to talk to key players in the rebellion to find out their thoughts. </a:t>
            </a:r>
          </a:p>
          <a:p>
            <a:r>
              <a:rPr lang="en-US" dirty="0"/>
              <a:t>Since we considered this a major action The Pledge team took it to:</a:t>
            </a:r>
          </a:p>
          <a:p>
            <a:pPr lvl="1"/>
            <a:r>
              <a:rPr lang="en-US" dirty="0"/>
              <a:t>VIC Strategy Circle</a:t>
            </a:r>
          </a:p>
          <a:p>
            <a:pPr lvl="1"/>
            <a:r>
              <a:rPr lang="en-US" dirty="0"/>
              <a:t>VIC Actions Circle</a:t>
            </a:r>
          </a:p>
          <a:p>
            <a:pPr lvl="1"/>
            <a:r>
              <a:rPr lang="en-US" dirty="0"/>
              <a:t>Key people from each VIC working group.</a:t>
            </a:r>
          </a:p>
          <a:p>
            <a:pPr lvl="1"/>
            <a:r>
              <a:rPr lang="en-US" dirty="0"/>
              <a:t>Key rebels in city-based local groups - to mention in their next meeting</a:t>
            </a:r>
          </a:p>
          <a:p>
            <a:pPr marL="457200" lvl="1" indent="0">
              <a:buNone/>
            </a:pPr>
            <a:r>
              <a:rPr lang="en-US" dirty="0"/>
              <a:t>This ensures anyone who has concerns or wants to help co-ordinate can do so.</a:t>
            </a:r>
          </a:p>
        </p:txBody>
      </p:sp>
    </p:spTree>
    <p:extLst>
      <p:ext uri="{BB962C8B-B14F-4D97-AF65-F5344CB8AC3E}">
        <p14:creationId xmlns:p14="http://schemas.microsoft.com/office/powerpoint/2010/main" val="297268440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9B76-909A-7E4C-B08E-7A00A8CA7D8D}"/>
              </a:ext>
            </a:extLst>
          </p:cNvPr>
          <p:cNvSpPr>
            <a:spLocks noGrp="1"/>
          </p:cNvSpPr>
          <p:nvPr>
            <p:ph type="title"/>
          </p:nvPr>
        </p:nvSpPr>
        <p:spPr>
          <a:xfrm>
            <a:off x="144531" y="129654"/>
            <a:ext cx="8596670" cy="1320800"/>
          </a:xfrm>
        </p:spPr>
        <p:txBody>
          <a:bodyPr/>
          <a:lstStyle/>
          <a:p>
            <a:r>
              <a:rPr lang="en-US" dirty="0"/>
              <a:t>First Meeting Suggestions</a:t>
            </a:r>
          </a:p>
        </p:txBody>
      </p:sp>
      <p:sp>
        <p:nvSpPr>
          <p:cNvPr id="3" name="Text Placeholder 2">
            <a:extLst>
              <a:ext uri="{FF2B5EF4-FFF2-40B4-BE49-F238E27FC236}">
                <a16:creationId xmlns:a16="http://schemas.microsoft.com/office/drawing/2014/main" id="{D0E638B4-1151-E74C-9104-71CD7A03199E}"/>
              </a:ext>
            </a:extLst>
          </p:cNvPr>
          <p:cNvSpPr>
            <a:spLocks noGrp="1"/>
          </p:cNvSpPr>
          <p:nvPr>
            <p:ph type="body" sz="half" idx="1"/>
          </p:nvPr>
        </p:nvSpPr>
        <p:spPr>
          <a:xfrm>
            <a:off x="677333" y="850710"/>
            <a:ext cx="8596670" cy="5345679"/>
          </a:xfrm>
        </p:spPr>
        <p:txBody>
          <a:bodyPr>
            <a:normAutofit/>
          </a:bodyPr>
          <a:lstStyle/>
          <a:p>
            <a:r>
              <a:rPr lang="en-US" dirty="0"/>
              <a:t>Discuss objectives and the plan for the action.</a:t>
            </a:r>
          </a:p>
          <a:p>
            <a:r>
              <a:rPr lang="en-US" dirty="0"/>
              <a:t>Adjust to local desire.</a:t>
            </a:r>
          </a:p>
          <a:p>
            <a:r>
              <a:rPr lang="en-US" dirty="0"/>
              <a:t>Talk about a date for action</a:t>
            </a:r>
          </a:p>
          <a:p>
            <a:r>
              <a:rPr lang="en-US" dirty="0"/>
              <a:t>Discuss communications channels and preferences</a:t>
            </a:r>
          </a:p>
          <a:p>
            <a:r>
              <a:rPr lang="en-US" dirty="0"/>
              <a:t>Assign mandates in the Anchor circle. </a:t>
            </a:r>
          </a:p>
          <a:p>
            <a:r>
              <a:rPr lang="en-US" dirty="0"/>
              <a:t>Set some general milestones to celebrate:</a:t>
            </a:r>
            <a:endParaRPr lang="en-AU" dirty="0"/>
          </a:p>
          <a:p>
            <a:endParaRPr lang="en-US" dirty="0"/>
          </a:p>
          <a:p>
            <a:endParaRPr lang="en-US" dirty="0"/>
          </a:p>
        </p:txBody>
      </p:sp>
      <p:sp>
        <p:nvSpPr>
          <p:cNvPr id="4" name="TextBox 3">
            <a:extLst>
              <a:ext uri="{FF2B5EF4-FFF2-40B4-BE49-F238E27FC236}">
                <a16:creationId xmlns:a16="http://schemas.microsoft.com/office/drawing/2014/main" id="{FDFA764F-C7D7-5040-B782-2C9007A50B0F}"/>
              </a:ext>
            </a:extLst>
          </p:cNvPr>
          <p:cNvSpPr txBox="1"/>
          <p:nvPr/>
        </p:nvSpPr>
        <p:spPr>
          <a:xfrm rot="18169181">
            <a:off x="1598217" y="3556655"/>
            <a:ext cx="10694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Trebuchet MS"/>
              </a:rPr>
              <a:t>Website goes live</a:t>
            </a:r>
          </a:p>
        </p:txBody>
      </p:sp>
      <p:cxnSp>
        <p:nvCxnSpPr>
          <p:cNvPr id="7" name="Straight Arrow Connector 6">
            <a:extLst>
              <a:ext uri="{FF2B5EF4-FFF2-40B4-BE49-F238E27FC236}">
                <a16:creationId xmlns:a16="http://schemas.microsoft.com/office/drawing/2014/main" id="{08948D46-EC23-CB49-A111-E66D6608EE16}"/>
              </a:ext>
            </a:extLst>
          </p:cNvPr>
          <p:cNvCxnSpPr/>
          <p:nvPr/>
        </p:nvCxnSpPr>
        <p:spPr>
          <a:xfrm>
            <a:off x="677333" y="4914017"/>
            <a:ext cx="8425724" cy="0"/>
          </a:xfrm>
          <a:prstGeom prst="straightConnector1">
            <a:avLst/>
          </a:prstGeom>
          <a:noFill/>
          <a:ln w="19050" cap="rnd">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D85F3786-11D6-8840-97BF-78772037C5BF}"/>
              </a:ext>
            </a:extLst>
          </p:cNvPr>
          <p:cNvCxnSpPr>
            <a:endCxn id="4" idx="1"/>
          </p:cNvCxnSpPr>
          <p:nvPr/>
        </p:nvCxnSpPr>
        <p:spPr>
          <a:xfrm flipV="1">
            <a:off x="1687929" y="4329183"/>
            <a:ext cx="155189" cy="584834"/>
          </a:xfrm>
          <a:prstGeom prst="line">
            <a:avLst/>
          </a:prstGeom>
          <a:noFill/>
          <a:ln w="19050" cap="rnd">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614A58F7-794F-254F-A93A-0AACAFD2866D}"/>
              </a:ext>
            </a:extLst>
          </p:cNvPr>
          <p:cNvCxnSpPr>
            <a:cxnSpLocks/>
          </p:cNvCxnSpPr>
          <p:nvPr/>
        </p:nvCxnSpPr>
        <p:spPr>
          <a:xfrm>
            <a:off x="2581532" y="4900305"/>
            <a:ext cx="225589" cy="545911"/>
          </a:xfrm>
          <a:prstGeom prst="line">
            <a:avLst/>
          </a:prstGeom>
          <a:noFill/>
          <a:ln w="19050" cap="rnd">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AE7CCF93-CDFB-4344-B4DF-247BD499E9EA}"/>
              </a:ext>
            </a:extLst>
          </p:cNvPr>
          <p:cNvSpPr txBox="1"/>
          <p:nvPr/>
        </p:nvSpPr>
        <p:spPr>
          <a:xfrm rot="18099875">
            <a:off x="2378671" y="5229076"/>
            <a:ext cx="1750896"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Trebuchet MS"/>
              </a:rPr>
              <a:t>Recommended locations of actions competed</a:t>
            </a:r>
          </a:p>
        </p:txBody>
      </p:sp>
      <p:sp>
        <p:nvSpPr>
          <p:cNvPr id="14" name="TextBox 13">
            <a:extLst>
              <a:ext uri="{FF2B5EF4-FFF2-40B4-BE49-F238E27FC236}">
                <a16:creationId xmlns:a16="http://schemas.microsoft.com/office/drawing/2014/main" id="{8BC21C8C-B479-6D46-92CA-0A339F3C8E30}"/>
              </a:ext>
            </a:extLst>
          </p:cNvPr>
          <p:cNvSpPr txBox="1"/>
          <p:nvPr/>
        </p:nvSpPr>
        <p:spPr>
          <a:xfrm rot="18075497">
            <a:off x="4003909" y="3556655"/>
            <a:ext cx="168332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Trebuchet MS"/>
              </a:rPr>
              <a:t>Media Release in final.</a:t>
            </a:r>
          </a:p>
        </p:txBody>
      </p:sp>
      <p:cxnSp>
        <p:nvCxnSpPr>
          <p:cNvPr id="16" name="Straight Connector 15">
            <a:extLst>
              <a:ext uri="{FF2B5EF4-FFF2-40B4-BE49-F238E27FC236}">
                <a16:creationId xmlns:a16="http://schemas.microsoft.com/office/drawing/2014/main" id="{6151EF5F-E76F-314B-929B-89A5EA24AA27}"/>
              </a:ext>
            </a:extLst>
          </p:cNvPr>
          <p:cNvCxnSpPr/>
          <p:nvPr/>
        </p:nvCxnSpPr>
        <p:spPr>
          <a:xfrm flipV="1">
            <a:off x="4224502" y="4504338"/>
            <a:ext cx="218364" cy="409678"/>
          </a:xfrm>
          <a:prstGeom prst="line">
            <a:avLst/>
          </a:prstGeom>
          <a:noFill/>
          <a:ln w="19050" cap="rnd">
            <a:solidFill>
              <a:schemeClr val="accent1"/>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929720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1"/>
          <p:cNvSpPr txBox="1">
            <a:spLocks noGrp="1"/>
          </p:cNvSpPr>
          <p:nvPr>
            <p:ph type="title"/>
          </p:nvPr>
        </p:nvSpPr>
        <p:spPr>
          <a:xfrm>
            <a:off x="145070" y="107950"/>
            <a:ext cx="8596670" cy="1320800"/>
          </a:xfrm>
          <a:prstGeom prst="rect">
            <a:avLst/>
          </a:prstGeom>
        </p:spPr>
        <p:txBody>
          <a:bodyPr/>
          <a:lstStyle/>
          <a:p>
            <a:r>
              <a:rPr dirty="0"/>
              <a:t>Comms</a:t>
            </a:r>
            <a:r>
              <a:rPr lang="en-AU" dirty="0"/>
              <a:t> leading up to Action</a:t>
            </a:r>
            <a:endParaRPr dirty="0"/>
          </a:p>
        </p:txBody>
      </p:sp>
      <p:pic>
        <p:nvPicPr>
          <p:cNvPr id="208" name="Picture 4" descr="Picture 4"/>
          <p:cNvPicPr>
            <a:picLocks noChangeAspect="1"/>
          </p:cNvPicPr>
          <p:nvPr/>
        </p:nvPicPr>
        <p:blipFill>
          <a:blip r:embed="rId2"/>
          <a:stretch>
            <a:fillRect/>
          </a:stretch>
        </p:blipFill>
        <p:spPr>
          <a:xfrm>
            <a:off x="6201016" y="107950"/>
            <a:ext cx="2730501" cy="1003300"/>
          </a:xfrm>
          <a:prstGeom prst="rect">
            <a:avLst/>
          </a:prstGeom>
          <a:ln w="12700">
            <a:miter lim="400000"/>
          </a:ln>
        </p:spPr>
      </p:pic>
      <p:sp>
        <p:nvSpPr>
          <p:cNvPr id="3" name="Text Placeholder 2">
            <a:extLst>
              <a:ext uri="{FF2B5EF4-FFF2-40B4-BE49-F238E27FC236}">
                <a16:creationId xmlns:a16="http://schemas.microsoft.com/office/drawing/2014/main" id="{8454895C-BBD1-4B42-915C-04D3BE0AD3E5}"/>
              </a:ext>
            </a:extLst>
          </p:cNvPr>
          <p:cNvSpPr>
            <a:spLocks noGrp="1"/>
          </p:cNvSpPr>
          <p:nvPr>
            <p:ph type="body" sz="half" idx="1"/>
          </p:nvPr>
        </p:nvSpPr>
        <p:spPr>
          <a:xfrm>
            <a:off x="636389" y="1111250"/>
            <a:ext cx="8596670" cy="4882617"/>
          </a:xfrm>
        </p:spPr>
        <p:txBody>
          <a:bodyPr>
            <a:normAutofit fontScale="92500" lnSpcReduction="10000"/>
          </a:bodyPr>
          <a:lstStyle/>
          <a:p>
            <a:r>
              <a:rPr lang="en-US" dirty="0"/>
              <a:t>Anchor circle used just one weekly meeting to communicate until the week of action, with a pre and post meeting email update.</a:t>
            </a:r>
          </a:p>
          <a:p>
            <a:r>
              <a:rPr lang="en-US" dirty="0"/>
              <a:t>Week of action Anchor Circle created, each team has one or two reps in this chat.</a:t>
            </a:r>
          </a:p>
          <a:p>
            <a:r>
              <a:rPr lang="en-US" dirty="0"/>
              <a:t>Free to use Base or MM too, we just didn’t.</a:t>
            </a:r>
          </a:p>
          <a:p>
            <a:r>
              <a:rPr lang="en-US" dirty="0"/>
              <a:t>Once the pledge is live, host 2 or 3 squad captain briefs. </a:t>
            </a:r>
          </a:p>
          <a:p>
            <a:pPr lvl="1"/>
            <a:r>
              <a:rPr lang="en-US" dirty="0"/>
              <a:t>Go over the plan with them, </a:t>
            </a:r>
          </a:p>
          <a:p>
            <a:pPr lvl="1"/>
            <a:r>
              <a:rPr lang="en-US" dirty="0"/>
              <a:t>Assign them a buddy if inexperienced/time poor/have over capacity of leaders.</a:t>
            </a:r>
          </a:p>
          <a:p>
            <a:pPr lvl="1"/>
            <a:r>
              <a:rPr lang="en-US" dirty="0"/>
              <a:t>Captains may start managing a team together, then split off if you need to create more teams than volunteers later on.</a:t>
            </a:r>
          </a:p>
          <a:p>
            <a:pPr lvl="1"/>
            <a:r>
              <a:rPr lang="en-US" dirty="0"/>
              <a:t>Pass on Action Documents</a:t>
            </a:r>
          </a:p>
          <a:p>
            <a:r>
              <a:rPr lang="en-US" dirty="0"/>
              <a:t>Data manager sends groups of 15 to Captains</a:t>
            </a:r>
          </a:p>
          <a:p>
            <a:pPr lvl="1"/>
            <a:r>
              <a:rPr lang="en-US" dirty="0"/>
              <a:t>So last minuet pledgees can go into a fully formed team.</a:t>
            </a:r>
          </a:p>
          <a:p>
            <a:r>
              <a:rPr lang="en-US" dirty="0"/>
              <a:t>Signal chats were created by Swarm and cycle captains and they usher their team onto that.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5457-DD2E-7849-A69B-B63B92FE7921}"/>
              </a:ext>
            </a:extLst>
          </p:cNvPr>
          <p:cNvSpPr>
            <a:spLocks noGrp="1"/>
          </p:cNvSpPr>
          <p:nvPr>
            <p:ph type="title"/>
          </p:nvPr>
        </p:nvSpPr>
        <p:spPr/>
        <p:txBody>
          <a:bodyPr/>
          <a:lstStyle/>
          <a:p>
            <a:r>
              <a:rPr lang="en-AU" dirty="0"/>
              <a:t>RESPECT STATEMENT  </a:t>
            </a:r>
            <a:br>
              <a:rPr lang="en-AU" dirty="0"/>
            </a:br>
            <a:endParaRPr lang="en-US" dirty="0"/>
          </a:p>
        </p:txBody>
      </p:sp>
      <p:sp>
        <p:nvSpPr>
          <p:cNvPr id="3" name="Text Placeholder 2">
            <a:extLst>
              <a:ext uri="{FF2B5EF4-FFF2-40B4-BE49-F238E27FC236}">
                <a16:creationId xmlns:a16="http://schemas.microsoft.com/office/drawing/2014/main" id="{551C2E4F-0231-2149-8F90-9B08621D96FB}"/>
              </a:ext>
            </a:extLst>
          </p:cNvPr>
          <p:cNvSpPr>
            <a:spLocks noGrp="1"/>
          </p:cNvSpPr>
          <p:nvPr>
            <p:ph type="body" sz="half" idx="1"/>
          </p:nvPr>
        </p:nvSpPr>
        <p:spPr>
          <a:xfrm>
            <a:off x="677333" y="1488613"/>
            <a:ext cx="8596670" cy="3880773"/>
          </a:xfrm>
        </p:spPr>
        <p:txBody>
          <a:bodyPr/>
          <a:lstStyle/>
          <a:p>
            <a:pPr marL="0" indent="0">
              <a:buNone/>
            </a:pPr>
            <a:br>
              <a:rPr lang="en-AU" dirty="0"/>
            </a:br>
            <a:r>
              <a:rPr lang="en-AU" dirty="0"/>
              <a:t>We are transitioning towards regenerative cultures. These are cultures of respect and listening, in which people deal with conflicts when they arise, using short feedback loops to talk about disagreements and issues without blaming and shaming. They are cultures in which we cultivate healthy boundaries by slowing down our ‘yes’ and returning tasks when we are unable to follow through. They are healthy resilient cultures built on care and support, where people arrive on time for commitments. We are all crew.</a:t>
            </a:r>
          </a:p>
          <a:p>
            <a:endParaRPr lang="en-US" dirty="0"/>
          </a:p>
        </p:txBody>
      </p:sp>
    </p:spTree>
    <p:extLst>
      <p:ext uri="{BB962C8B-B14F-4D97-AF65-F5344CB8AC3E}">
        <p14:creationId xmlns:p14="http://schemas.microsoft.com/office/powerpoint/2010/main" val="29484528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1"/>
          <p:cNvSpPr txBox="1">
            <a:spLocks noGrp="1"/>
          </p:cNvSpPr>
          <p:nvPr>
            <p:ph type="title"/>
          </p:nvPr>
        </p:nvSpPr>
        <p:spPr>
          <a:xfrm>
            <a:off x="131422" y="143616"/>
            <a:ext cx="8596670" cy="1320800"/>
          </a:xfrm>
          <a:prstGeom prst="rect">
            <a:avLst/>
          </a:prstGeom>
        </p:spPr>
        <p:txBody>
          <a:bodyPr/>
          <a:lstStyle/>
          <a:p>
            <a:r>
              <a:rPr dirty="0"/>
              <a:t>Comms</a:t>
            </a:r>
            <a:r>
              <a:rPr lang="en-AU" dirty="0"/>
              <a:t> during action:</a:t>
            </a:r>
            <a:endParaRPr dirty="0"/>
          </a:p>
        </p:txBody>
      </p:sp>
      <p:pic>
        <p:nvPicPr>
          <p:cNvPr id="208" name="Picture 4" descr="Picture 4"/>
          <p:cNvPicPr>
            <a:picLocks noChangeAspect="1"/>
          </p:cNvPicPr>
          <p:nvPr/>
        </p:nvPicPr>
        <p:blipFill>
          <a:blip r:embed="rId2"/>
          <a:stretch>
            <a:fillRect/>
          </a:stretch>
        </p:blipFill>
        <p:spPr>
          <a:xfrm>
            <a:off x="6543502" y="302366"/>
            <a:ext cx="2730501" cy="1003300"/>
          </a:xfrm>
          <a:prstGeom prst="rect">
            <a:avLst/>
          </a:prstGeom>
          <a:ln w="12700">
            <a:miter lim="400000"/>
          </a:ln>
        </p:spPr>
      </p:pic>
      <p:sp>
        <p:nvSpPr>
          <p:cNvPr id="3" name="Text Placeholder 2">
            <a:extLst>
              <a:ext uri="{FF2B5EF4-FFF2-40B4-BE49-F238E27FC236}">
                <a16:creationId xmlns:a16="http://schemas.microsoft.com/office/drawing/2014/main" id="{8454895C-BBD1-4B42-915C-04D3BE0AD3E5}"/>
              </a:ext>
            </a:extLst>
          </p:cNvPr>
          <p:cNvSpPr>
            <a:spLocks noGrp="1"/>
          </p:cNvSpPr>
          <p:nvPr>
            <p:ph type="body" sz="half" idx="1"/>
          </p:nvPr>
        </p:nvSpPr>
        <p:spPr>
          <a:xfrm>
            <a:off x="677333" y="1365783"/>
            <a:ext cx="8596670" cy="4882617"/>
          </a:xfrm>
        </p:spPr>
        <p:txBody>
          <a:bodyPr>
            <a:normAutofit/>
          </a:bodyPr>
          <a:lstStyle/>
          <a:p>
            <a:r>
              <a:rPr lang="en-US" dirty="0"/>
              <a:t>During the action, some of the anchor circle were off site keeping a birds eye view of the action, communicating between teams and ready to respond.</a:t>
            </a:r>
          </a:p>
          <a:p>
            <a:r>
              <a:rPr lang="en-US" dirty="0"/>
              <a:t>Each team had one person with an earpiece in ready to take a call from Anchor circle.</a:t>
            </a:r>
          </a:p>
          <a:p>
            <a:r>
              <a:rPr lang="en-US" dirty="0"/>
              <a:t>Some teams had a dedicated person to stay on the zoom and listen for updates/facilitate information to the Anchor circle</a:t>
            </a:r>
          </a:p>
        </p:txBody>
      </p:sp>
    </p:spTree>
    <p:extLst>
      <p:ext uri="{BB962C8B-B14F-4D97-AF65-F5344CB8AC3E}">
        <p14:creationId xmlns:p14="http://schemas.microsoft.com/office/powerpoint/2010/main" val="17683962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302579" y="179389"/>
            <a:ext cx="8596670" cy="1320801"/>
          </a:xfrm>
          <a:prstGeom prst="rect">
            <a:avLst/>
          </a:prstGeom>
        </p:spPr>
        <p:txBody>
          <a:bodyPr/>
          <a:lstStyle/>
          <a:p>
            <a:r>
              <a:rPr dirty="0"/>
              <a:t>Supplies</a:t>
            </a:r>
          </a:p>
        </p:txBody>
      </p:sp>
      <p:sp>
        <p:nvSpPr>
          <p:cNvPr id="204" name="Content Placeholder 2"/>
          <p:cNvSpPr txBox="1">
            <a:spLocks noGrp="1"/>
          </p:cNvSpPr>
          <p:nvPr>
            <p:ph type="body" idx="1"/>
          </p:nvPr>
        </p:nvSpPr>
        <p:spPr>
          <a:xfrm>
            <a:off x="490372" y="724694"/>
            <a:ext cx="8596670" cy="5408611"/>
          </a:xfrm>
          <a:prstGeom prst="rect">
            <a:avLst/>
          </a:prstGeom>
        </p:spPr>
        <p:txBody>
          <a:bodyPr numCol="2">
            <a:normAutofit fontScale="92500" lnSpcReduction="10000"/>
          </a:bodyPr>
          <a:lstStyle/>
          <a:p>
            <a:pPr marL="0" indent="0" defTabSz="388620">
              <a:spcBef>
                <a:spcPts val="800"/>
              </a:spcBef>
              <a:buSzTx/>
              <a:buFont typeface="Wingdings 3"/>
              <a:buNone/>
              <a:defRPr sz="1530" u="sng"/>
            </a:pPr>
            <a:r>
              <a:rPr lang="en-AU" dirty="0"/>
              <a:t>Swarms</a:t>
            </a:r>
            <a:r>
              <a:rPr dirty="0"/>
              <a:t>:</a:t>
            </a:r>
          </a:p>
          <a:p>
            <a:pPr marL="291465" indent="-291465" defTabSz="388620">
              <a:spcBef>
                <a:spcPts val="800"/>
              </a:spcBef>
              <a:defRPr sz="1530"/>
            </a:pPr>
            <a:r>
              <a:rPr dirty="0"/>
              <a:t>Supplies for your team to pick up:</a:t>
            </a:r>
          </a:p>
          <a:p>
            <a:pPr marL="631507" lvl="1" indent="-242887" defTabSz="388620">
              <a:spcBef>
                <a:spcPts val="800"/>
              </a:spcBef>
              <a:defRPr sz="1530"/>
            </a:pPr>
            <a:r>
              <a:rPr dirty="0"/>
              <a:t>Banner</a:t>
            </a:r>
            <a:endParaRPr sz="1360" dirty="0"/>
          </a:p>
          <a:p>
            <a:pPr marL="631507" lvl="1" indent="-242887" defTabSz="388620">
              <a:spcBef>
                <a:spcPts val="800"/>
              </a:spcBef>
              <a:defRPr sz="1530"/>
            </a:pPr>
            <a:r>
              <a:rPr dirty="0"/>
              <a:t>Flags</a:t>
            </a:r>
            <a:endParaRPr sz="1360" dirty="0"/>
          </a:p>
          <a:p>
            <a:pPr marL="631507" lvl="1" indent="-242887" defTabSz="388620">
              <a:spcBef>
                <a:spcPts val="800"/>
              </a:spcBef>
              <a:defRPr sz="1530"/>
            </a:pPr>
            <a:r>
              <a:rPr dirty="0"/>
              <a:t>Signs</a:t>
            </a:r>
            <a:endParaRPr sz="1360" dirty="0"/>
          </a:p>
          <a:p>
            <a:pPr marL="291465" indent="-291465" defTabSz="388620">
              <a:spcBef>
                <a:spcPts val="800"/>
              </a:spcBef>
              <a:defRPr sz="1530"/>
            </a:pPr>
            <a:r>
              <a:rPr dirty="0"/>
              <a:t>Squads will procure these supplies:</a:t>
            </a:r>
          </a:p>
          <a:p>
            <a:pPr marL="631507" lvl="1" indent="-242887" defTabSz="388620">
              <a:spcBef>
                <a:spcPts val="800"/>
              </a:spcBef>
              <a:defRPr sz="1530"/>
            </a:pPr>
            <a:r>
              <a:rPr dirty="0"/>
              <a:t>Medical masks</a:t>
            </a:r>
            <a:endParaRPr sz="1360" dirty="0"/>
          </a:p>
          <a:p>
            <a:pPr marL="631507" lvl="1" indent="-242887" defTabSz="388620">
              <a:spcBef>
                <a:spcPts val="800"/>
              </a:spcBef>
              <a:defRPr sz="1530"/>
            </a:pPr>
            <a:r>
              <a:rPr dirty="0"/>
              <a:t>Water</a:t>
            </a:r>
            <a:endParaRPr sz="1360" dirty="0"/>
          </a:p>
          <a:p>
            <a:pPr marL="631507" lvl="1" indent="-242887" defTabSz="388620">
              <a:spcBef>
                <a:spcPts val="800"/>
              </a:spcBef>
              <a:defRPr sz="1530"/>
            </a:pPr>
            <a:r>
              <a:rPr dirty="0"/>
              <a:t>Nibbles</a:t>
            </a:r>
            <a:endParaRPr sz="1360" dirty="0"/>
          </a:p>
          <a:p>
            <a:pPr marL="631507" lvl="1" indent="-242887" defTabSz="388620">
              <a:spcBef>
                <a:spcPts val="800"/>
              </a:spcBef>
              <a:defRPr sz="1530"/>
            </a:pPr>
            <a:r>
              <a:rPr dirty="0"/>
              <a:t>Signs</a:t>
            </a:r>
            <a:endParaRPr lang="en-AU" dirty="0"/>
          </a:p>
          <a:p>
            <a:pPr marL="631507" lvl="1" indent="-242887" defTabSz="388620">
              <a:spcBef>
                <a:spcPts val="800"/>
              </a:spcBef>
              <a:defRPr sz="1530"/>
            </a:pPr>
            <a:r>
              <a:rPr lang="en-AU" sz="1360" dirty="0"/>
              <a:t>Sanitiser</a:t>
            </a:r>
            <a:endParaRPr sz="1360" dirty="0"/>
          </a:p>
          <a:p>
            <a:pPr marL="631507" lvl="1" indent="-242887" defTabSz="388620">
              <a:spcBef>
                <a:spcPts val="800"/>
              </a:spcBef>
              <a:defRPr sz="1530"/>
            </a:pPr>
            <a:r>
              <a:rPr dirty="0"/>
              <a:t>High-vis vests</a:t>
            </a:r>
            <a:endParaRPr sz="1360" dirty="0"/>
          </a:p>
          <a:p>
            <a:pPr marL="631507" lvl="1" indent="-242887" defTabSz="388620">
              <a:spcBef>
                <a:spcPts val="800"/>
              </a:spcBef>
              <a:defRPr sz="1530"/>
            </a:pPr>
            <a:r>
              <a:rPr dirty="0"/>
              <a:t>Whistle</a:t>
            </a:r>
            <a:endParaRPr sz="1360" dirty="0"/>
          </a:p>
          <a:p>
            <a:pPr marL="631507" lvl="1" indent="-242887" defTabSz="388620">
              <a:spcBef>
                <a:spcPts val="800"/>
              </a:spcBef>
              <a:defRPr sz="1530"/>
            </a:pPr>
            <a:r>
              <a:rPr dirty="0"/>
              <a:t>Bee or Butterfly costume (any and all effort appreciated)</a:t>
            </a:r>
            <a:endParaRPr u="sng" dirty="0"/>
          </a:p>
          <a:p>
            <a:pPr marL="631507" lvl="1" indent="-242887" defTabSz="388620">
              <a:spcBef>
                <a:spcPts val="800"/>
              </a:spcBef>
              <a:defRPr sz="1530" u="sng"/>
            </a:pPr>
            <a:endParaRPr u="sng" dirty="0"/>
          </a:p>
          <a:p>
            <a:pPr marL="631507" lvl="1" indent="-242887" defTabSz="388620">
              <a:spcBef>
                <a:spcPts val="800"/>
              </a:spcBef>
              <a:defRPr sz="1530" u="sng"/>
            </a:pPr>
            <a:endParaRPr u="sng" dirty="0"/>
          </a:p>
          <a:p>
            <a:pPr marL="631507" lvl="1" indent="-242887" defTabSz="388620">
              <a:spcBef>
                <a:spcPts val="800"/>
              </a:spcBef>
              <a:defRPr sz="1530" u="sng"/>
            </a:pPr>
            <a:endParaRPr u="sng" dirty="0"/>
          </a:p>
          <a:p>
            <a:pPr marL="631507" lvl="1" indent="-242887" defTabSz="388620">
              <a:spcBef>
                <a:spcPts val="800"/>
              </a:spcBef>
              <a:defRPr sz="1530" u="sng"/>
            </a:pPr>
            <a:r>
              <a:rPr dirty="0"/>
              <a:t>Squads:</a:t>
            </a:r>
            <a:endParaRPr sz="1360" dirty="0"/>
          </a:p>
          <a:p>
            <a:pPr marL="291465" indent="-291465" defTabSz="388620">
              <a:spcBef>
                <a:spcPts val="800"/>
              </a:spcBef>
              <a:defRPr sz="1530"/>
            </a:pPr>
            <a:r>
              <a:rPr dirty="0"/>
              <a:t>Supplies for your team to pick up:</a:t>
            </a:r>
          </a:p>
          <a:p>
            <a:pPr marL="631507" lvl="1" indent="-242887" defTabSz="388620">
              <a:spcBef>
                <a:spcPts val="800"/>
              </a:spcBef>
              <a:defRPr sz="1530"/>
            </a:pPr>
            <a:r>
              <a:rPr dirty="0"/>
              <a:t>Banner</a:t>
            </a:r>
            <a:endParaRPr sz="1360" dirty="0"/>
          </a:p>
          <a:p>
            <a:pPr marL="631507" lvl="1" indent="-242887" defTabSz="388620">
              <a:spcBef>
                <a:spcPts val="800"/>
              </a:spcBef>
              <a:defRPr sz="1530"/>
            </a:pPr>
            <a:r>
              <a:rPr dirty="0"/>
              <a:t>Flags</a:t>
            </a:r>
            <a:endParaRPr sz="1360" dirty="0"/>
          </a:p>
          <a:p>
            <a:pPr marL="631507" lvl="1" indent="-242887" defTabSz="388620">
              <a:spcBef>
                <a:spcPts val="800"/>
              </a:spcBef>
              <a:defRPr sz="1530"/>
            </a:pPr>
            <a:r>
              <a:rPr dirty="0"/>
              <a:t>Signs</a:t>
            </a:r>
            <a:endParaRPr sz="1360" dirty="0"/>
          </a:p>
          <a:p>
            <a:pPr marL="291465" indent="-291465" defTabSz="388620">
              <a:spcBef>
                <a:spcPts val="800"/>
              </a:spcBef>
              <a:defRPr sz="1530"/>
            </a:pPr>
            <a:r>
              <a:rPr dirty="0"/>
              <a:t>Supplies for your team to acquire:</a:t>
            </a:r>
          </a:p>
          <a:p>
            <a:pPr marL="631507" lvl="1" indent="-242887" defTabSz="388620">
              <a:spcBef>
                <a:spcPts val="800"/>
              </a:spcBef>
              <a:defRPr sz="1530"/>
            </a:pPr>
            <a:r>
              <a:rPr dirty="0"/>
              <a:t>Helmet</a:t>
            </a:r>
            <a:endParaRPr sz="1360" dirty="0"/>
          </a:p>
          <a:p>
            <a:pPr marL="631507" lvl="1" indent="-242887" defTabSz="388620">
              <a:spcBef>
                <a:spcPts val="800"/>
              </a:spcBef>
              <a:defRPr sz="1530"/>
            </a:pPr>
            <a:r>
              <a:rPr dirty="0"/>
              <a:t>Medical mask</a:t>
            </a:r>
            <a:endParaRPr sz="1360" dirty="0"/>
          </a:p>
          <a:p>
            <a:pPr marL="631507" lvl="1" indent="-242887" defTabSz="388620">
              <a:spcBef>
                <a:spcPts val="800"/>
              </a:spcBef>
              <a:defRPr sz="1530"/>
            </a:pPr>
            <a:r>
              <a:rPr dirty="0"/>
              <a:t>Sanitiser</a:t>
            </a:r>
            <a:endParaRPr sz="1360" dirty="0"/>
          </a:p>
          <a:p>
            <a:pPr marL="631507" lvl="1" indent="-242887" defTabSz="388620">
              <a:spcBef>
                <a:spcPts val="800"/>
              </a:spcBef>
              <a:defRPr sz="1530"/>
            </a:pPr>
            <a:r>
              <a:rPr dirty="0"/>
              <a:t>Flags</a:t>
            </a:r>
            <a:endParaRPr sz="1360" dirty="0"/>
          </a:p>
          <a:p>
            <a:pPr marL="631507" lvl="1" indent="-242887" defTabSz="388620">
              <a:spcBef>
                <a:spcPts val="800"/>
              </a:spcBef>
              <a:defRPr sz="1530"/>
            </a:pPr>
            <a:r>
              <a:rPr dirty="0"/>
              <a:t>Zip ties</a:t>
            </a:r>
            <a:endParaRPr sz="1360" dirty="0"/>
          </a:p>
          <a:p>
            <a:pPr marL="631507" lvl="1" indent="-242887" defTabSz="388620">
              <a:spcBef>
                <a:spcPts val="800"/>
              </a:spcBef>
              <a:defRPr sz="1530"/>
            </a:pPr>
            <a:r>
              <a:rPr dirty="0"/>
              <a:t>Water</a:t>
            </a:r>
            <a:endParaRPr sz="1360" dirty="0"/>
          </a:p>
          <a:p>
            <a:pPr marL="631507" lvl="1" indent="-242887" defTabSz="388620">
              <a:spcBef>
                <a:spcPts val="800"/>
              </a:spcBef>
              <a:defRPr sz="1530"/>
            </a:pPr>
            <a:r>
              <a:rPr dirty="0"/>
              <a:t>Nibbles</a:t>
            </a:r>
            <a:endParaRPr sz="1360" dirty="0"/>
          </a:p>
          <a:p>
            <a:pPr marL="631507" lvl="1" indent="-242887" defTabSz="388620">
              <a:spcBef>
                <a:spcPts val="800"/>
              </a:spcBef>
              <a:defRPr sz="1530"/>
            </a:pPr>
            <a:r>
              <a:rPr dirty="0"/>
              <a:t>Music</a:t>
            </a:r>
            <a:endParaRPr sz="1360" dirty="0"/>
          </a:p>
          <a:p>
            <a:pPr marL="631507" lvl="1" indent="-242887" defTabSz="388620">
              <a:spcBef>
                <a:spcPts val="800"/>
              </a:spcBef>
              <a:defRPr sz="1530"/>
            </a:pPr>
            <a:r>
              <a:rPr dirty="0"/>
              <a:t>High-vis vests</a:t>
            </a:r>
            <a:endParaRPr sz="1360" dirty="0"/>
          </a:p>
          <a:p>
            <a:pPr marL="0" lvl="1" indent="388620" defTabSz="388620">
              <a:spcBef>
                <a:spcPts val="800"/>
              </a:spcBef>
              <a:buSzTx/>
              <a:buFont typeface="Wingdings 3"/>
              <a:buNone/>
              <a:defRPr sz="1530"/>
            </a:pPr>
            <a:br>
              <a:rPr sz="1360" dirty="0"/>
            </a:br>
            <a:endParaRPr sz="1360"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84AC-AB15-0340-832C-B3FE68D33857}"/>
              </a:ext>
            </a:extLst>
          </p:cNvPr>
          <p:cNvSpPr>
            <a:spLocks noGrp="1"/>
          </p:cNvSpPr>
          <p:nvPr>
            <p:ph type="title"/>
          </p:nvPr>
        </p:nvSpPr>
        <p:spPr/>
        <p:txBody>
          <a:bodyPr/>
          <a:lstStyle/>
          <a:p>
            <a:r>
              <a:rPr lang="en-US" dirty="0"/>
              <a:t>Media</a:t>
            </a:r>
          </a:p>
        </p:txBody>
      </p:sp>
      <p:sp>
        <p:nvSpPr>
          <p:cNvPr id="3" name="Text Placeholder 2">
            <a:extLst>
              <a:ext uri="{FF2B5EF4-FFF2-40B4-BE49-F238E27FC236}">
                <a16:creationId xmlns:a16="http://schemas.microsoft.com/office/drawing/2014/main" id="{21A586AD-1C32-F048-AB9D-EFE65EC9AB62}"/>
              </a:ext>
            </a:extLst>
          </p:cNvPr>
          <p:cNvSpPr>
            <a:spLocks noGrp="1"/>
          </p:cNvSpPr>
          <p:nvPr>
            <p:ph type="body" sz="half" idx="1"/>
          </p:nvPr>
        </p:nvSpPr>
        <p:spPr>
          <a:xfrm>
            <a:off x="677333" y="1682918"/>
            <a:ext cx="8596670" cy="3880773"/>
          </a:xfrm>
        </p:spPr>
        <p:txBody>
          <a:bodyPr>
            <a:normAutofit/>
          </a:bodyPr>
          <a:lstStyle/>
          <a:p>
            <a:r>
              <a:rPr lang="en-US" dirty="0"/>
              <a:t>We had a media liaison positioned at art action, with a road swarm on the other side of the road. Media also traveled to all the swarm locations for footage.</a:t>
            </a:r>
          </a:p>
          <a:p>
            <a:r>
              <a:rPr lang="en-US" dirty="0"/>
              <a:t>Designated (trained) spokespeople who are clear on messaging. </a:t>
            </a:r>
          </a:p>
          <a:p>
            <a:r>
              <a:rPr lang="en-US" dirty="0"/>
              <a:t>LIVE STREAMERS</a:t>
            </a:r>
          </a:p>
          <a:p>
            <a:pPr lvl="1"/>
            <a:r>
              <a:rPr lang="en-US" dirty="0"/>
              <a:t>Clean your </a:t>
            </a:r>
            <a:r>
              <a:rPr lang="en-US" dirty="0" err="1"/>
              <a:t>lense</a:t>
            </a:r>
            <a:r>
              <a:rPr lang="en-US" dirty="0"/>
              <a:t>!!! </a:t>
            </a:r>
          </a:p>
          <a:p>
            <a:pPr lvl="1"/>
            <a:r>
              <a:rPr lang="en-US" dirty="0"/>
              <a:t>Film horizontal</a:t>
            </a:r>
          </a:p>
          <a:p>
            <a:pPr lvl="1"/>
            <a:r>
              <a:rPr lang="en-US" dirty="0"/>
              <a:t>Text: LIVE @ &lt;location&gt;/LIVE – Rebels taking a ride to get the word out that the climate and ecological emergency is still a very real threat and we won’t be silent about the Federal gas led recovery plan.</a:t>
            </a:r>
          </a:p>
          <a:p>
            <a:pPr lvl="1"/>
            <a:r>
              <a:rPr lang="en-US" dirty="0"/>
              <a:t>Different pages live at different actions.</a:t>
            </a:r>
          </a:p>
        </p:txBody>
      </p:sp>
    </p:spTree>
    <p:extLst>
      <p:ext uri="{BB962C8B-B14F-4D97-AF65-F5344CB8AC3E}">
        <p14:creationId xmlns:p14="http://schemas.microsoft.com/office/powerpoint/2010/main" val="367780633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itle 1"/>
          <p:cNvSpPr txBox="1">
            <a:spLocks noGrp="1"/>
          </p:cNvSpPr>
          <p:nvPr>
            <p:ph type="title"/>
          </p:nvPr>
        </p:nvSpPr>
        <p:spPr>
          <a:xfrm>
            <a:off x="677333" y="609600"/>
            <a:ext cx="8596670" cy="1320800"/>
          </a:xfrm>
          <a:prstGeom prst="rect">
            <a:avLst/>
          </a:prstGeom>
        </p:spPr>
        <p:txBody>
          <a:bodyPr/>
          <a:lstStyle/>
          <a:p>
            <a:r>
              <a:rPr dirty="0"/>
              <a:t>Police Liaison</a:t>
            </a:r>
          </a:p>
        </p:txBody>
      </p:sp>
      <p:sp>
        <p:nvSpPr>
          <p:cNvPr id="216" name="Content Placeholder 2"/>
          <p:cNvSpPr txBox="1">
            <a:spLocks noGrp="1"/>
          </p:cNvSpPr>
          <p:nvPr>
            <p:ph type="body" sz="half" idx="1"/>
          </p:nvPr>
        </p:nvSpPr>
        <p:spPr>
          <a:xfrm>
            <a:off x="472617" y="1270000"/>
            <a:ext cx="8596670" cy="3880773"/>
          </a:xfrm>
          <a:prstGeom prst="rect">
            <a:avLst/>
          </a:prstGeom>
        </p:spPr>
        <p:txBody>
          <a:bodyPr/>
          <a:lstStyle/>
          <a:p>
            <a:r>
              <a:rPr lang="en-AU" dirty="0"/>
              <a:t>Have advised the police of our plan</a:t>
            </a:r>
            <a:endParaRPr dirty="0"/>
          </a:p>
          <a:p>
            <a:r>
              <a:rPr dirty="0"/>
              <a:t>They are likely to let us hold intersections for one cycle green – red – green.</a:t>
            </a:r>
          </a:p>
          <a:p>
            <a:r>
              <a:rPr dirty="0"/>
              <a:t>There will likely be police with every team </a:t>
            </a:r>
            <a:endParaRPr lang="en-AU" dirty="0"/>
          </a:p>
          <a:p>
            <a:r>
              <a:rPr dirty="0"/>
              <a:t>Be respectful – only one line of communication</a:t>
            </a:r>
            <a:r>
              <a:rPr lang="en-AU" dirty="0"/>
              <a:t> – Police liaison</a:t>
            </a:r>
            <a:endParaRPr dirty="0"/>
          </a:p>
          <a:p>
            <a:r>
              <a:rPr dirty="0"/>
              <a:t>We are not looking to get anyone arrested on Saturday, but if it happens, we will support them. </a:t>
            </a:r>
            <a:r>
              <a:rPr lang="en-AU" dirty="0"/>
              <a:t>Any </a:t>
            </a:r>
            <a:r>
              <a:rPr dirty="0"/>
              <a:t>time we break the law, we are at risk </a:t>
            </a:r>
            <a:r>
              <a:rPr lang="en-AU" dirty="0"/>
              <a:t>of arrest. </a:t>
            </a:r>
          </a:p>
          <a:p>
            <a:r>
              <a:rPr lang="en-AU" dirty="0"/>
              <a:t>STAY NON-VIOLENT</a:t>
            </a:r>
            <a:endParaRPr dirty="0"/>
          </a:p>
          <a:p>
            <a:r>
              <a:rPr dirty="0"/>
              <a:t>Stick to the plan – Say what we are going to do – Do what we say.</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generative Culture- healthy, resilient and adaptable."/>
          <p:cNvSpPr txBox="1">
            <a:spLocks noGrp="1"/>
          </p:cNvSpPr>
          <p:nvPr>
            <p:ph type="title"/>
          </p:nvPr>
        </p:nvSpPr>
        <p:spPr>
          <a:xfrm>
            <a:off x="572028" y="305385"/>
            <a:ext cx="8596670" cy="1320801"/>
          </a:xfrm>
          <a:prstGeom prst="rect">
            <a:avLst/>
          </a:prstGeom>
        </p:spPr>
        <p:txBody>
          <a:bodyPr/>
          <a:lstStyle/>
          <a:p>
            <a:pPr lvl="1"/>
            <a:r>
              <a:rPr dirty="0"/>
              <a:t>Regenerative Culture- </a:t>
            </a:r>
            <a:r>
              <a:rPr sz="2800" dirty="0"/>
              <a:t>healthy, resilient and adaptable.</a:t>
            </a:r>
          </a:p>
        </p:txBody>
      </p:sp>
      <p:sp>
        <p:nvSpPr>
          <p:cNvPr id="219" name="As a community, we are only as strong as every individual. Which is why we strive to support and nurture one another with self awareness.…"/>
          <p:cNvSpPr txBox="1">
            <a:spLocks noGrp="1"/>
          </p:cNvSpPr>
          <p:nvPr>
            <p:ph type="body" idx="1"/>
          </p:nvPr>
        </p:nvSpPr>
        <p:spPr>
          <a:xfrm>
            <a:off x="794339" y="1315999"/>
            <a:ext cx="7656053" cy="4795567"/>
          </a:xfrm>
          <a:prstGeom prst="rect">
            <a:avLst/>
          </a:prstGeom>
        </p:spPr>
        <p:txBody>
          <a:bodyPr/>
          <a:lstStyle/>
          <a:p>
            <a:pPr marL="315468" indent="-315468" defTabSz="420623">
              <a:spcBef>
                <a:spcPts val="900"/>
              </a:spcBef>
              <a:defRPr sz="1656">
                <a:solidFill>
                  <a:srgbClr val="535353"/>
                </a:solidFill>
              </a:defRPr>
            </a:pPr>
            <a:r>
              <a:rPr dirty="0"/>
              <a:t>As a community, we are only as strong as every individual. Which is why we strive to support and nurture one another with self awareness.</a:t>
            </a:r>
          </a:p>
          <a:p>
            <a:pPr marL="315468" indent="-315468" defTabSz="420623">
              <a:spcBef>
                <a:spcPts val="900"/>
              </a:spcBef>
              <a:defRPr sz="1656">
                <a:solidFill>
                  <a:srgbClr val="535353"/>
                </a:solidFill>
              </a:defRPr>
            </a:pPr>
            <a:r>
              <a:rPr dirty="0"/>
              <a:t>XR’s 3rd Principle: </a:t>
            </a:r>
            <a:r>
              <a:rPr u="sng" dirty="0"/>
              <a:t>We Need A Regenerative Culture:</a:t>
            </a:r>
            <a:r>
              <a:rPr dirty="0"/>
              <a:t> Creating a culture which is healthy, resilient and adaptable.</a:t>
            </a:r>
          </a:p>
          <a:p>
            <a:pPr marL="315468" indent="-315468" defTabSz="420623">
              <a:spcBef>
                <a:spcPts val="900"/>
              </a:spcBef>
              <a:defRPr sz="1656">
                <a:solidFill>
                  <a:srgbClr val="535353"/>
                </a:solidFill>
              </a:defRPr>
            </a:pPr>
            <a:r>
              <a:rPr dirty="0"/>
              <a:t>The crux of this is, if we are to give our energy to this rebellion, we need to be caring for ourselves and each other. When partaking in this fight, challenges of involvement arise within us; a Regenerative Culture gives us the power to combat these challenges.</a:t>
            </a:r>
          </a:p>
          <a:p>
            <a:pPr marL="315468" indent="-315468" defTabSz="420623">
              <a:spcBef>
                <a:spcPts val="900"/>
              </a:spcBef>
              <a:defRPr sz="1656">
                <a:solidFill>
                  <a:srgbClr val="535353"/>
                </a:solidFill>
              </a:defRPr>
            </a:pPr>
            <a:r>
              <a:rPr b="1" dirty="0"/>
              <a:t>Regenerative Culture </a:t>
            </a:r>
            <a:r>
              <a:rPr dirty="0"/>
              <a:t>seeks to bring a different approach to climate and other activist movements. It is about how we move towards practicing and demonstrating the change we want to deeply experience in life in all society. </a:t>
            </a:r>
          </a:p>
          <a:p>
            <a:pPr marL="315468" indent="-315468" defTabSz="420623">
              <a:spcBef>
                <a:spcPts val="900"/>
              </a:spcBef>
              <a:defRPr sz="1656">
                <a:solidFill>
                  <a:srgbClr val="535353"/>
                </a:solidFill>
              </a:defRPr>
            </a:pPr>
            <a:r>
              <a:rPr dirty="0"/>
              <a:t>Its purpose is to nurture a new culture that is resilient and robust and which can support us all through the changes we must inevitably face together. </a:t>
            </a:r>
          </a:p>
          <a:p>
            <a:pPr marL="315468" indent="-315468" defTabSz="420623">
              <a:spcBef>
                <a:spcPts val="900"/>
              </a:spcBef>
              <a:defRPr sz="1656">
                <a:solidFill>
                  <a:srgbClr val="535353"/>
                </a:solidFill>
              </a:defRPr>
            </a:pPr>
            <a:r>
              <a:rPr dirty="0"/>
              <a:t>Regenerative Culture precedes, holds us through and lasts beyond the actions that we take as part of our rebellion. </a:t>
            </a:r>
          </a:p>
        </p:txBody>
      </p:sp>
      <p:pic>
        <p:nvPicPr>
          <p:cNvPr id="220" name="th.jpg" descr="th.jpg"/>
          <p:cNvPicPr>
            <a:picLocks noChangeAspect="1"/>
          </p:cNvPicPr>
          <p:nvPr/>
        </p:nvPicPr>
        <p:blipFill>
          <a:blip r:embed="rId2"/>
          <a:stretch>
            <a:fillRect/>
          </a:stretch>
        </p:blipFill>
        <p:spPr>
          <a:xfrm>
            <a:off x="8441450" y="2227821"/>
            <a:ext cx="3621645" cy="240235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th-1.jpg" descr="th-1.jpg"/>
          <p:cNvPicPr>
            <a:picLocks noChangeAspect="1"/>
          </p:cNvPicPr>
          <p:nvPr/>
        </p:nvPicPr>
        <p:blipFill>
          <a:blip r:embed="rId2"/>
          <a:srcRect/>
          <a:stretch>
            <a:fillRect/>
          </a:stretch>
        </p:blipFill>
        <p:spPr>
          <a:xfrm>
            <a:off x="39108" y="-90563"/>
            <a:ext cx="1629949" cy="2080786"/>
          </a:xfrm>
          <a:prstGeom prst="rect">
            <a:avLst/>
          </a:prstGeom>
          <a:ln w="12700">
            <a:miter lim="400000"/>
          </a:ln>
        </p:spPr>
      </p:pic>
      <p:sp>
        <p:nvSpPr>
          <p:cNvPr id="223" name="Regen things to be mindful of this time around…"/>
          <p:cNvSpPr txBox="1">
            <a:spLocks noGrp="1"/>
          </p:cNvSpPr>
          <p:nvPr>
            <p:ph type="title"/>
          </p:nvPr>
        </p:nvSpPr>
        <p:spPr>
          <a:xfrm>
            <a:off x="2415417" y="609600"/>
            <a:ext cx="6858586" cy="1320800"/>
          </a:xfrm>
          <a:prstGeom prst="rect">
            <a:avLst/>
          </a:prstGeom>
        </p:spPr>
        <p:txBody>
          <a:bodyPr/>
          <a:lstStyle/>
          <a:p>
            <a:r>
              <a:rPr dirty="0"/>
              <a:t>Regen things to be mindful of this time around…</a:t>
            </a:r>
          </a:p>
        </p:txBody>
      </p:sp>
      <p:sp>
        <p:nvSpPr>
          <p:cNvPr id="224" name="Have a buddy- Taking part in actions can be taxing. Consider having a friend either alongside you at the action or someone not involved who you can talk about things with.…"/>
          <p:cNvSpPr txBox="1">
            <a:spLocks noGrp="1"/>
          </p:cNvSpPr>
          <p:nvPr>
            <p:ph type="body" idx="1"/>
          </p:nvPr>
        </p:nvSpPr>
        <p:spPr>
          <a:xfrm>
            <a:off x="794339" y="1845679"/>
            <a:ext cx="8596670" cy="4254186"/>
          </a:xfrm>
          <a:prstGeom prst="rect">
            <a:avLst/>
          </a:prstGeom>
        </p:spPr>
        <p:txBody>
          <a:bodyPr>
            <a:normAutofit lnSpcReduction="10000"/>
          </a:bodyPr>
          <a:lstStyle/>
          <a:p>
            <a:pPr marL="332613" indent="-332613" defTabSz="443484">
              <a:spcBef>
                <a:spcPts val="900"/>
              </a:spcBef>
              <a:defRPr sz="1746"/>
            </a:pPr>
            <a:r>
              <a:rPr b="1" dirty="0"/>
              <a:t>Have a buddy</a:t>
            </a:r>
            <a:r>
              <a:rPr dirty="0"/>
              <a:t>- Taking part in actions can be taxing. Consider having a friend either alongside you at the action or someone not involved who you can talk about things with.</a:t>
            </a:r>
          </a:p>
          <a:p>
            <a:pPr marL="332613" indent="-332613" defTabSz="443484">
              <a:spcBef>
                <a:spcPts val="900"/>
              </a:spcBef>
              <a:defRPr sz="1746" b="1"/>
            </a:pPr>
            <a:r>
              <a:rPr dirty="0"/>
              <a:t>Post action slump (or crash)</a:t>
            </a:r>
            <a:r>
              <a:rPr b="0" dirty="0"/>
              <a:t>- You’ve been going and going putting in loads of work to ensure things go smoothly. The day of the action arrives and the adrenaline is pumping. With all the energy required to ensure the success of an action both before and during the event, a period of low mood following it all is normal. Remember that you are not alone and reach out if you need.</a:t>
            </a:r>
          </a:p>
          <a:p>
            <a:pPr marL="332613" indent="-332613" defTabSz="443484">
              <a:spcBef>
                <a:spcPts val="900"/>
              </a:spcBef>
              <a:defRPr sz="1746" b="1"/>
            </a:pPr>
            <a:r>
              <a:rPr dirty="0"/>
              <a:t>Consider the ways in which you practice self-care-</a:t>
            </a:r>
            <a:r>
              <a:rPr b="0" dirty="0"/>
              <a:t> Would any of these methods be useful for you in the lead up to the action? Would any be particularly useful following the action?</a:t>
            </a:r>
          </a:p>
          <a:p>
            <a:pPr marL="332613" indent="-332613" defTabSz="443484">
              <a:spcBef>
                <a:spcPts val="900"/>
              </a:spcBef>
              <a:defRPr sz="1746" b="1"/>
            </a:pPr>
            <a:r>
              <a:rPr dirty="0"/>
              <a:t>Specialty roles- </a:t>
            </a:r>
            <a:r>
              <a:rPr b="0" dirty="0"/>
              <a:t>Action Wellbeing Supporters, First Aiders, Legal Observers</a:t>
            </a:r>
          </a:p>
          <a:p>
            <a:pPr marL="332613" indent="-332613" defTabSz="443484">
              <a:spcBef>
                <a:spcPts val="900"/>
              </a:spcBef>
              <a:defRPr sz="1746" b="1"/>
            </a:pPr>
            <a:r>
              <a:rPr dirty="0"/>
              <a:t>Check-ins</a:t>
            </a:r>
            <a:r>
              <a:rPr b="0" dirty="0"/>
              <a:t> throughout and </a:t>
            </a:r>
            <a:r>
              <a:rPr dirty="0"/>
              <a:t>Debriefing</a:t>
            </a:r>
            <a:r>
              <a:rPr b="0" dirty="0"/>
              <a:t> following the action is a huge way in which we create a Regenerative Culture.</a:t>
            </a:r>
          </a:p>
        </p:txBody>
      </p:sp>
      <p:pic>
        <p:nvPicPr>
          <p:cNvPr id="5" name="th-1.jpg" descr="th-1.jpg">
            <a:extLst>
              <a:ext uri="{FF2B5EF4-FFF2-40B4-BE49-F238E27FC236}">
                <a16:creationId xmlns:a16="http://schemas.microsoft.com/office/drawing/2014/main" id="{6D8F1821-4B60-7347-83DB-40390BB02829}"/>
              </a:ext>
            </a:extLst>
          </p:cNvPr>
          <p:cNvPicPr>
            <a:picLocks noChangeAspect="1"/>
          </p:cNvPicPr>
          <p:nvPr/>
        </p:nvPicPr>
        <p:blipFill>
          <a:blip r:embed="rId2"/>
          <a:srcRect/>
          <a:stretch>
            <a:fillRect/>
          </a:stretch>
        </p:blipFill>
        <p:spPr>
          <a:xfrm>
            <a:off x="0" y="-150386"/>
            <a:ext cx="1629949" cy="208078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ctrTitle"/>
          </p:nvPr>
        </p:nvSpPr>
        <p:spPr>
          <a:xfrm>
            <a:off x="913504" y="399208"/>
            <a:ext cx="9020003" cy="2570589"/>
          </a:xfrm>
          <a:prstGeom prst="rect">
            <a:avLst/>
          </a:prstGeom>
        </p:spPr>
        <p:txBody>
          <a:bodyPr/>
          <a:lstStyle>
            <a:lvl1pPr algn="ctr">
              <a:defRPr sz="13800">
                <a:solidFill>
                  <a:srgbClr val="000000"/>
                </a:solidFill>
              </a:defRPr>
            </a:lvl1pPr>
          </a:lstStyle>
          <a:p>
            <a:r>
              <a:rPr dirty="0"/>
              <a:t>The Pledge</a:t>
            </a:r>
          </a:p>
        </p:txBody>
      </p:sp>
      <p:pic>
        <p:nvPicPr>
          <p:cNvPr id="169" name="Picture 4" descr="Picture 4"/>
          <p:cNvPicPr>
            <a:picLocks noChangeAspect="1"/>
          </p:cNvPicPr>
          <p:nvPr/>
        </p:nvPicPr>
        <p:blipFill>
          <a:blip r:embed="rId2"/>
          <a:stretch>
            <a:fillRect/>
          </a:stretch>
        </p:blipFill>
        <p:spPr>
          <a:xfrm>
            <a:off x="2106857" y="3443197"/>
            <a:ext cx="6376743" cy="212558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A081-B1C0-0349-8D9D-62669D45396B}"/>
              </a:ext>
            </a:extLst>
          </p:cNvPr>
          <p:cNvSpPr>
            <a:spLocks noGrp="1"/>
          </p:cNvSpPr>
          <p:nvPr>
            <p:ph type="title"/>
          </p:nvPr>
        </p:nvSpPr>
        <p:spPr>
          <a:xfrm>
            <a:off x="2980567" y="156238"/>
            <a:ext cx="3990201" cy="1320800"/>
          </a:xfrm>
        </p:spPr>
        <p:txBody>
          <a:bodyPr>
            <a:normAutofit fontScale="90000"/>
          </a:bodyPr>
          <a:lstStyle/>
          <a:p>
            <a:r>
              <a:rPr lang="en-US" sz="5400" dirty="0"/>
              <a:t>Three Actions</a:t>
            </a:r>
          </a:p>
        </p:txBody>
      </p:sp>
      <p:sp>
        <p:nvSpPr>
          <p:cNvPr id="3" name="Text Placeholder 2">
            <a:extLst>
              <a:ext uri="{FF2B5EF4-FFF2-40B4-BE49-F238E27FC236}">
                <a16:creationId xmlns:a16="http://schemas.microsoft.com/office/drawing/2014/main" id="{5C55657C-A654-1840-8601-79739ECC20E9}"/>
              </a:ext>
            </a:extLst>
          </p:cNvPr>
          <p:cNvSpPr>
            <a:spLocks noGrp="1"/>
          </p:cNvSpPr>
          <p:nvPr>
            <p:ph type="body" sz="half" idx="1"/>
          </p:nvPr>
        </p:nvSpPr>
        <p:spPr/>
        <p:txBody>
          <a:bodyPr/>
          <a:lstStyle/>
          <a:p>
            <a:endParaRPr lang="en-US" dirty="0"/>
          </a:p>
        </p:txBody>
      </p:sp>
      <p:pic>
        <p:nvPicPr>
          <p:cNvPr id="7" name="Picture 6" descr="A screenshot of a computer&#10;&#10;Description automatically generated">
            <a:extLst>
              <a:ext uri="{FF2B5EF4-FFF2-40B4-BE49-F238E27FC236}">
                <a16:creationId xmlns:a16="http://schemas.microsoft.com/office/drawing/2014/main" id="{13B285FA-3B2F-6643-AA95-B0E424EC7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1673"/>
            <a:ext cx="12192000" cy="5736327"/>
          </a:xfrm>
          <a:prstGeom prst="rect">
            <a:avLst/>
          </a:prstGeom>
        </p:spPr>
      </p:pic>
    </p:spTree>
    <p:extLst>
      <p:ext uri="{BB962C8B-B14F-4D97-AF65-F5344CB8AC3E}">
        <p14:creationId xmlns:p14="http://schemas.microsoft.com/office/powerpoint/2010/main" val="29782070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386F7-D634-3A45-864D-2383A9A7692E}"/>
              </a:ext>
            </a:extLst>
          </p:cNvPr>
          <p:cNvSpPr>
            <a:spLocks noGrp="1"/>
          </p:cNvSpPr>
          <p:nvPr>
            <p:ph type="title"/>
          </p:nvPr>
        </p:nvSpPr>
        <p:spPr/>
        <p:txBody>
          <a:bodyPr/>
          <a:lstStyle/>
          <a:p>
            <a:endParaRPr lang="en-US" dirty="0"/>
          </a:p>
        </p:txBody>
      </p:sp>
      <p:pic>
        <p:nvPicPr>
          <p:cNvPr id="5" name="Picture 4" descr="A picture containing flower&#10;&#10;Description automatically generated">
            <a:extLst>
              <a:ext uri="{FF2B5EF4-FFF2-40B4-BE49-F238E27FC236}">
                <a16:creationId xmlns:a16="http://schemas.microsoft.com/office/drawing/2014/main" id="{F86201F5-5C96-FA49-808C-0946A8C4A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13325"/>
            <a:ext cx="8748215" cy="6871325"/>
          </a:xfrm>
          <a:prstGeom prst="rect">
            <a:avLst/>
          </a:prstGeom>
        </p:spPr>
      </p:pic>
    </p:spTree>
    <p:extLst>
      <p:ext uri="{BB962C8B-B14F-4D97-AF65-F5344CB8AC3E}">
        <p14:creationId xmlns:p14="http://schemas.microsoft.com/office/powerpoint/2010/main" val="311756589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F08A8-828B-9141-B060-AEE3D5B5C0B7}"/>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8690823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19608-1793-EC48-AFBE-B209EC3CB4FC}"/>
              </a:ext>
            </a:extLst>
          </p:cNvPr>
          <p:cNvPicPr>
            <a:picLocks noChangeAspect="1"/>
          </p:cNvPicPr>
          <p:nvPr/>
        </p:nvPicPr>
        <p:blipFill>
          <a:blip r:embed="rId2"/>
          <a:stretch>
            <a:fillRect/>
          </a:stretch>
        </p:blipFill>
        <p:spPr>
          <a:xfrm>
            <a:off x="0" y="0"/>
            <a:ext cx="10287000" cy="6858000"/>
          </a:xfrm>
          <a:prstGeom prst="rect">
            <a:avLst/>
          </a:prstGeom>
        </p:spPr>
      </p:pic>
    </p:spTree>
    <p:extLst>
      <p:ext uri="{BB962C8B-B14F-4D97-AF65-F5344CB8AC3E}">
        <p14:creationId xmlns:p14="http://schemas.microsoft.com/office/powerpoint/2010/main" val="346470821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B79837-DDB3-494D-8B66-3929E21D07FF}"/>
              </a:ext>
            </a:extLst>
          </p:cNvPr>
          <p:cNvPicPr>
            <a:picLocks noChangeAspect="1"/>
          </p:cNvPicPr>
          <p:nvPr/>
        </p:nvPicPr>
        <p:blipFill>
          <a:blip r:embed="rId2"/>
          <a:stretch>
            <a:fillRect/>
          </a:stretch>
        </p:blipFill>
        <p:spPr>
          <a:xfrm>
            <a:off x="1029268" y="0"/>
            <a:ext cx="6858000" cy="6858000"/>
          </a:xfrm>
          <a:prstGeom prst="rect">
            <a:avLst/>
          </a:prstGeom>
        </p:spPr>
      </p:pic>
    </p:spTree>
    <p:extLst>
      <p:ext uri="{BB962C8B-B14F-4D97-AF65-F5344CB8AC3E}">
        <p14:creationId xmlns:p14="http://schemas.microsoft.com/office/powerpoint/2010/main" val="1771815578"/>
      </p:ext>
    </p:extLst>
  </p:cSld>
  <p:clrMapOvr>
    <a:masterClrMapping/>
  </p:clrMapOvr>
  <p:transition spd="med"/>
</p:sld>
</file>

<file path=ppt/theme/theme1.xml><?xml version="1.0" encoding="utf-8"?>
<a:theme xmlns:a="http://schemas.openxmlformats.org/drawingml/2006/main" name="Facet">
  <a:themeElements>
    <a:clrScheme name="Facet">
      <a:dk1>
        <a:srgbClr val="000000"/>
      </a:dk1>
      <a:lt1>
        <a:srgbClr val="FFFFFF"/>
      </a:lt1>
      <a:dk2>
        <a:srgbClr val="A7A7A7"/>
      </a:dk2>
      <a:lt2>
        <a:srgbClr val="535353"/>
      </a:lt2>
      <a:accent1>
        <a:srgbClr val="90C226"/>
      </a:accent1>
      <a:accent2>
        <a:srgbClr val="54A021"/>
      </a:accent2>
      <a:accent3>
        <a:srgbClr val="E6B91E"/>
      </a:accent3>
      <a:accent4>
        <a:srgbClr val="E76618"/>
      </a:accent4>
      <a:accent5>
        <a:srgbClr val="C42F1A"/>
      </a:accent5>
      <a:accent6>
        <a:srgbClr val="918655"/>
      </a:accent6>
      <a:hlink>
        <a:srgbClr val="0000FF"/>
      </a:hlink>
      <a:folHlink>
        <a:srgbClr val="FF00FF"/>
      </a:folHlink>
    </a:clrScheme>
    <a:fontScheme name="Facet">
      <a:majorFont>
        <a:latin typeface="Helvetica"/>
        <a:ea typeface="Helvetica"/>
        <a:cs typeface="Helvetica"/>
      </a:majorFont>
      <a:minorFont>
        <a:latin typeface="Trebuchet MS"/>
        <a:ea typeface="Trebuchet MS"/>
        <a:cs typeface="Trebuchet MS"/>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90C226"/>
      </a:accent1>
      <a:accent2>
        <a:srgbClr val="54A021"/>
      </a:accent2>
      <a:accent3>
        <a:srgbClr val="E6B91E"/>
      </a:accent3>
      <a:accent4>
        <a:srgbClr val="E76618"/>
      </a:accent4>
      <a:accent5>
        <a:srgbClr val="C42F1A"/>
      </a:accent5>
      <a:accent6>
        <a:srgbClr val="918655"/>
      </a:accent6>
      <a:hlink>
        <a:srgbClr val="0000FF"/>
      </a:hlink>
      <a:folHlink>
        <a:srgbClr val="FF00FF"/>
      </a:folHlink>
    </a:clrScheme>
    <a:fontScheme name="Facet">
      <a:majorFont>
        <a:latin typeface="Helvetica"/>
        <a:ea typeface="Helvetica"/>
        <a:cs typeface="Helvetica"/>
      </a:majorFont>
      <a:minorFont>
        <a:latin typeface="Trebuchet MS"/>
        <a:ea typeface="Trebuchet MS"/>
        <a:cs typeface="Trebuchet MS"/>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6645</TotalTime>
  <Words>2291</Words>
  <Application>Microsoft Macintosh PowerPoint</Application>
  <PresentationFormat>Widescreen</PresentationFormat>
  <Paragraphs>243</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Trebuchet MS</vt:lpstr>
      <vt:lpstr>Wingdings 3</vt:lpstr>
      <vt:lpstr>Facet</vt:lpstr>
      <vt:lpstr>ACKNOWLEDGEMENT OF COUNTRY </vt:lpstr>
      <vt:lpstr> PURPOSE STATEMENT </vt:lpstr>
      <vt:lpstr>RESPECT STATEMENT   </vt:lpstr>
      <vt:lpstr>The Pledge</vt:lpstr>
      <vt:lpstr>Three Actions</vt:lpstr>
      <vt:lpstr>PowerPoint Presentation</vt:lpstr>
      <vt:lpstr>PowerPoint Presentation</vt:lpstr>
      <vt:lpstr>PowerPoint Presentation</vt:lpstr>
      <vt:lpstr>PowerPoint Presentation</vt:lpstr>
      <vt:lpstr>Five Bike Squads</vt:lpstr>
      <vt:lpstr>Three road swarms </vt:lpstr>
      <vt:lpstr> </vt:lpstr>
      <vt:lpstr> </vt:lpstr>
      <vt:lpstr>Objectives:</vt:lpstr>
      <vt:lpstr>Why Pledge?</vt:lpstr>
      <vt:lpstr>Rough guide</vt:lpstr>
      <vt:lpstr>Team co-ordination</vt:lpstr>
      <vt:lpstr>Police and Arrests</vt:lpstr>
      <vt:lpstr>Covid-19</vt:lpstr>
      <vt:lpstr>Action Plan</vt:lpstr>
      <vt:lpstr>PowerPoint Presentation</vt:lpstr>
      <vt:lpstr>Questions?</vt:lpstr>
      <vt:lpstr>The Pledge Questions</vt:lpstr>
      <vt:lpstr>Mandate:</vt:lpstr>
      <vt:lpstr>Mandates Expanded As always, you do not have to do all the work yourself,           rather are tasked to manifest it in the world.</vt:lpstr>
      <vt:lpstr>Mandates Expanded As always, you do not have to do all the work yourself,           rather are tasked to manifest it in the world.</vt:lpstr>
      <vt:lpstr>Step one: Conferring with vested interests</vt:lpstr>
      <vt:lpstr>First Meeting Suggestions</vt:lpstr>
      <vt:lpstr>Comms leading up to Action</vt:lpstr>
      <vt:lpstr>Comms during action:</vt:lpstr>
      <vt:lpstr>Supplies</vt:lpstr>
      <vt:lpstr>Media</vt:lpstr>
      <vt:lpstr>Police Liaison</vt:lpstr>
      <vt:lpstr>Regenerative Culture- healthy, resilient and adaptable.</vt:lpstr>
      <vt:lpstr>Regen things to be mindful of this time around…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Pledge</dc:title>
  <cp:lastModifiedBy>violet.m.coco@gmail.com</cp:lastModifiedBy>
  <cp:revision>54</cp:revision>
  <dcterms:modified xsi:type="dcterms:W3CDTF">2020-06-27T01:59:30Z</dcterms:modified>
</cp:coreProperties>
</file>